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8" r:id="rId2"/>
  </p:sldMasterIdLst>
  <p:notesMasterIdLst>
    <p:notesMasterId r:id="rId41"/>
  </p:notesMasterIdLst>
  <p:sldIdLst>
    <p:sldId id="256" r:id="rId3"/>
    <p:sldId id="785" r:id="rId4"/>
    <p:sldId id="777" r:id="rId5"/>
    <p:sldId id="774" r:id="rId6"/>
    <p:sldId id="868" r:id="rId7"/>
    <p:sldId id="454" r:id="rId8"/>
    <p:sldId id="437" r:id="rId9"/>
    <p:sldId id="869" r:id="rId10"/>
    <p:sldId id="829" r:id="rId11"/>
    <p:sldId id="835" r:id="rId12"/>
    <p:sldId id="830" r:id="rId13"/>
    <p:sldId id="457" r:id="rId14"/>
    <p:sldId id="834" r:id="rId15"/>
    <p:sldId id="447" r:id="rId16"/>
    <p:sldId id="850" r:id="rId17"/>
    <p:sldId id="854" r:id="rId18"/>
    <p:sldId id="842" r:id="rId19"/>
    <p:sldId id="870" r:id="rId20"/>
    <p:sldId id="276" r:id="rId21"/>
    <p:sldId id="458" r:id="rId22"/>
    <p:sldId id="352" r:id="rId23"/>
    <p:sldId id="353" r:id="rId24"/>
    <p:sldId id="322" r:id="rId25"/>
    <p:sldId id="355" r:id="rId26"/>
    <p:sldId id="288" r:id="rId27"/>
    <p:sldId id="293" r:id="rId28"/>
    <p:sldId id="297" r:id="rId29"/>
    <p:sldId id="294" r:id="rId30"/>
    <p:sldId id="304" r:id="rId31"/>
    <p:sldId id="305" r:id="rId32"/>
    <p:sldId id="303" r:id="rId33"/>
    <p:sldId id="306" r:id="rId34"/>
    <p:sldId id="307" r:id="rId35"/>
    <p:sldId id="802" r:id="rId36"/>
    <p:sldId id="843" r:id="rId37"/>
    <p:sldId id="855" r:id="rId38"/>
    <p:sldId id="805" r:id="rId39"/>
    <p:sldId id="318" r:id="rId40"/>
  </p:sldIdLst>
  <p:sldSz cx="9144000" cy="6858000" type="screen4x3"/>
  <p:notesSz cx="6877050"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00"/>
    <a:srgbClr val="FF1919"/>
    <a:srgbClr val="FB760B"/>
    <a:srgbClr val="0EBA9A"/>
    <a:srgbClr val="15DD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4624" autoAdjust="0"/>
  </p:normalViewPr>
  <p:slideViewPr>
    <p:cSldViewPr snapToObjects="1">
      <p:cViewPr varScale="1">
        <p:scale>
          <a:sx n="99" d="100"/>
          <a:sy n="99" d="100"/>
        </p:scale>
        <p:origin x="20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arendra\OneDrive\Documents\Machchad\Articles\Data\Yields%20inflation\uk%20forward%20short%20curve%20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9973851908c21085/Documents/Cambridge%20Investment%20Analysis%20(version%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9973851908c21085/Documents/Cambridge%20Investment%20Analysis%20(version%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9973851908c21085/Documents/Cambridge%20Investment%20Analysis%20(version%2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Base rate,</a:t>
            </a:r>
            <a:r>
              <a:rPr lang="en-GB" baseline="0"/>
              <a:t> inflation and real rates since Jan 2012</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Sheet2!$B$3</c:f>
              <c:strCache>
                <c:ptCount val="1"/>
                <c:pt idx="0">
                  <c:v>Inflation</c:v>
                </c:pt>
              </c:strCache>
            </c:strRef>
          </c:tx>
          <c:spPr>
            <a:ln w="28575" cap="rnd">
              <a:solidFill>
                <a:schemeClr val="accent1"/>
              </a:solidFill>
              <a:round/>
            </a:ln>
            <a:effectLst/>
          </c:spPr>
          <c:marker>
            <c:symbol val="none"/>
          </c:marker>
          <c:cat>
            <c:numRef>
              <c:f>Sheet2!$A$4:$A$83</c:f>
              <c:numCache>
                <c:formatCode>mmm\-yy</c:formatCode>
                <c:ptCount val="8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numCache>
            </c:numRef>
          </c:cat>
          <c:val>
            <c:numRef>
              <c:f>Sheet2!$B$4:$B$83</c:f>
              <c:numCache>
                <c:formatCode>0.00%</c:formatCode>
                <c:ptCount val="80"/>
                <c:pt idx="0">
                  <c:v>3.6000000000000004E-2</c:v>
                </c:pt>
                <c:pt idx="1">
                  <c:v>3.4000000000000002E-2</c:v>
                </c:pt>
                <c:pt idx="2">
                  <c:v>3.5000000000000003E-2</c:v>
                </c:pt>
                <c:pt idx="3">
                  <c:v>0.03</c:v>
                </c:pt>
                <c:pt idx="4">
                  <c:v>2.7999999999999997E-2</c:v>
                </c:pt>
                <c:pt idx="5">
                  <c:v>2.4E-2</c:v>
                </c:pt>
                <c:pt idx="6">
                  <c:v>2.6000000000000002E-2</c:v>
                </c:pt>
                <c:pt idx="7">
                  <c:v>2.5000000000000001E-2</c:v>
                </c:pt>
                <c:pt idx="8">
                  <c:v>2.2000000000000002E-2</c:v>
                </c:pt>
                <c:pt idx="9">
                  <c:v>2.7000000000000003E-2</c:v>
                </c:pt>
                <c:pt idx="10">
                  <c:v>2.7000000000000003E-2</c:v>
                </c:pt>
                <c:pt idx="11">
                  <c:v>2.7000000000000003E-2</c:v>
                </c:pt>
                <c:pt idx="12">
                  <c:v>2.7000000000000003E-2</c:v>
                </c:pt>
                <c:pt idx="13">
                  <c:v>2.7999999999999997E-2</c:v>
                </c:pt>
                <c:pt idx="14">
                  <c:v>2.7999999999999997E-2</c:v>
                </c:pt>
                <c:pt idx="15">
                  <c:v>2.4E-2</c:v>
                </c:pt>
                <c:pt idx="16">
                  <c:v>2.7000000000000003E-2</c:v>
                </c:pt>
                <c:pt idx="17">
                  <c:v>2.8999999999999998E-2</c:v>
                </c:pt>
                <c:pt idx="18">
                  <c:v>2.7999999999999997E-2</c:v>
                </c:pt>
                <c:pt idx="19">
                  <c:v>2.7000000000000003E-2</c:v>
                </c:pt>
                <c:pt idx="20">
                  <c:v>2.7000000000000003E-2</c:v>
                </c:pt>
                <c:pt idx="21">
                  <c:v>2.2000000000000002E-2</c:v>
                </c:pt>
                <c:pt idx="22">
                  <c:v>2.1000000000000001E-2</c:v>
                </c:pt>
                <c:pt idx="23">
                  <c:v>0.02</c:v>
                </c:pt>
                <c:pt idx="24">
                  <c:v>1.9E-2</c:v>
                </c:pt>
                <c:pt idx="25">
                  <c:v>1.7000000000000001E-2</c:v>
                </c:pt>
                <c:pt idx="26">
                  <c:v>1.6E-2</c:v>
                </c:pt>
                <c:pt idx="27">
                  <c:v>1.8000000000000002E-2</c:v>
                </c:pt>
                <c:pt idx="28">
                  <c:v>1.4999999999999999E-2</c:v>
                </c:pt>
                <c:pt idx="29">
                  <c:v>1.9E-2</c:v>
                </c:pt>
                <c:pt idx="30">
                  <c:v>1.6E-2</c:v>
                </c:pt>
                <c:pt idx="31">
                  <c:v>1.4999999999999999E-2</c:v>
                </c:pt>
                <c:pt idx="32">
                  <c:v>1.2E-2</c:v>
                </c:pt>
                <c:pt idx="33">
                  <c:v>1.3000000000000001E-2</c:v>
                </c:pt>
                <c:pt idx="34">
                  <c:v>0.01</c:v>
                </c:pt>
                <c:pt idx="35">
                  <c:v>5.0000000000000001E-3</c:v>
                </c:pt>
                <c:pt idx="36">
                  <c:v>3.0000000000000001E-3</c:v>
                </c:pt>
                <c:pt idx="37">
                  <c:v>0</c:v>
                </c:pt>
                <c:pt idx="38">
                  <c:v>0</c:v>
                </c:pt>
                <c:pt idx="39">
                  <c:v>-1E-3</c:v>
                </c:pt>
                <c:pt idx="40">
                  <c:v>1E-3</c:v>
                </c:pt>
                <c:pt idx="41">
                  <c:v>0</c:v>
                </c:pt>
                <c:pt idx="42">
                  <c:v>1E-3</c:v>
                </c:pt>
                <c:pt idx="43">
                  <c:v>0</c:v>
                </c:pt>
                <c:pt idx="44">
                  <c:v>-1E-3</c:v>
                </c:pt>
                <c:pt idx="45">
                  <c:v>-1E-3</c:v>
                </c:pt>
                <c:pt idx="46">
                  <c:v>1E-3</c:v>
                </c:pt>
                <c:pt idx="47">
                  <c:v>2E-3</c:v>
                </c:pt>
                <c:pt idx="48">
                  <c:v>3.0000000000000001E-3</c:v>
                </c:pt>
                <c:pt idx="49">
                  <c:v>3.0000000000000001E-3</c:v>
                </c:pt>
                <c:pt idx="50">
                  <c:v>5.0000000000000001E-3</c:v>
                </c:pt>
                <c:pt idx="51">
                  <c:v>3.0000000000000001E-3</c:v>
                </c:pt>
                <c:pt idx="52">
                  <c:v>3.0000000000000001E-3</c:v>
                </c:pt>
                <c:pt idx="53">
                  <c:v>5.0000000000000001E-3</c:v>
                </c:pt>
                <c:pt idx="54">
                  <c:v>6.0000000000000001E-3</c:v>
                </c:pt>
                <c:pt idx="55">
                  <c:v>6.0000000000000001E-3</c:v>
                </c:pt>
                <c:pt idx="56">
                  <c:v>0.01</c:v>
                </c:pt>
                <c:pt idx="57">
                  <c:v>9.0000000000000011E-3</c:v>
                </c:pt>
                <c:pt idx="58">
                  <c:v>1.2E-2</c:v>
                </c:pt>
                <c:pt idx="59">
                  <c:v>1.6E-2</c:v>
                </c:pt>
                <c:pt idx="60">
                  <c:v>1.8000000000000002E-2</c:v>
                </c:pt>
                <c:pt idx="61">
                  <c:v>2.3E-2</c:v>
                </c:pt>
                <c:pt idx="62">
                  <c:v>2.3E-2</c:v>
                </c:pt>
                <c:pt idx="63">
                  <c:v>2.7000000000000003E-2</c:v>
                </c:pt>
                <c:pt idx="64">
                  <c:v>2.8999999999999998E-2</c:v>
                </c:pt>
                <c:pt idx="65">
                  <c:v>2.6000000000000002E-2</c:v>
                </c:pt>
                <c:pt idx="66">
                  <c:v>2.6000000000000002E-2</c:v>
                </c:pt>
                <c:pt idx="67">
                  <c:v>2.8999999999999998E-2</c:v>
                </c:pt>
                <c:pt idx="68">
                  <c:v>0.03</c:v>
                </c:pt>
                <c:pt idx="69">
                  <c:v>0.03</c:v>
                </c:pt>
                <c:pt idx="70">
                  <c:v>3.1E-2</c:v>
                </c:pt>
                <c:pt idx="71">
                  <c:v>0.03</c:v>
                </c:pt>
                <c:pt idx="72">
                  <c:v>0.03</c:v>
                </c:pt>
                <c:pt idx="73">
                  <c:v>2.7E-2</c:v>
                </c:pt>
                <c:pt idx="74">
                  <c:v>2.5000000000000001E-2</c:v>
                </c:pt>
                <c:pt idx="75">
                  <c:v>2.4E-2</c:v>
                </c:pt>
                <c:pt idx="76">
                  <c:v>2.4E-2</c:v>
                </c:pt>
                <c:pt idx="77">
                  <c:v>2.4E-2</c:v>
                </c:pt>
                <c:pt idx="78">
                  <c:v>2.5000000000000001E-2</c:v>
                </c:pt>
                <c:pt idx="79">
                  <c:v>2.5000000000000001E-2</c:v>
                </c:pt>
              </c:numCache>
            </c:numRef>
          </c:val>
          <c:smooth val="0"/>
          <c:extLst>
            <c:ext xmlns:c16="http://schemas.microsoft.com/office/drawing/2014/chart" uri="{C3380CC4-5D6E-409C-BE32-E72D297353CC}">
              <c16:uniqueId val="{00000000-8473-47A0-8850-AE4BD0B00E8B}"/>
            </c:ext>
          </c:extLst>
        </c:ser>
        <c:ser>
          <c:idx val="1"/>
          <c:order val="1"/>
          <c:tx>
            <c:strRef>
              <c:f>Sheet2!$C$3</c:f>
              <c:strCache>
                <c:ptCount val="1"/>
                <c:pt idx="0">
                  <c:v>Base rate </c:v>
                </c:pt>
              </c:strCache>
            </c:strRef>
          </c:tx>
          <c:spPr>
            <a:ln w="28575" cap="rnd">
              <a:solidFill>
                <a:schemeClr val="accent2"/>
              </a:solidFill>
              <a:round/>
            </a:ln>
            <a:effectLst/>
          </c:spPr>
          <c:marker>
            <c:symbol val="none"/>
          </c:marker>
          <c:cat>
            <c:numRef>
              <c:f>Sheet2!$A$4:$A$83</c:f>
              <c:numCache>
                <c:formatCode>mmm\-yy</c:formatCode>
                <c:ptCount val="8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numCache>
            </c:numRef>
          </c:cat>
          <c:val>
            <c:numRef>
              <c:f>Sheet2!$C$4:$C$83</c:f>
              <c:numCache>
                <c:formatCode>0.00%</c:formatCode>
                <c:ptCount val="80"/>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2.5000000000000001E-3</c:v>
                </c:pt>
                <c:pt idx="56">
                  <c:v>2.5000000000000001E-3</c:v>
                </c:pt>
                <c:pt idx="57">
                  <c:v>2.5000000000000001E-3</c:v>
                </c:pt>
                <c:pt idx="58">
                  <c:v>2.5000000000000001E-3</c:v>
                </c:pt>
                <c:pt idx="59">
                  <c:v>2.5000000000000001E-3</c:v>
                </c:pt>
                <c:pt idx="60">
                  <c:v>2.5000000000000001E-3</c:v>
                </c:pt>
                <c:pt idx="61">
                  <c:v>2.5000000000000001E-3</c:v>
                </c:pt>
                <c:pt idx="62">
                  <c:v>2.5000000000000001E-3</c:v>
                </c:pt>
                <c:pt idx="63">
                  <c:v>2.5000000000000001E-3</c:v>
                </c:pt>
                <c:pt idx="64">
                  <c:v>2.5000000000000001E-3</c:v>
                </c:pt>
                <c:pt idx="65">
                  <c:v>2.5000000000000001E-3</c:v>
                </c:pt>
                <c:pt idx="66">
                  <c:v>2.5000000000000001E-3</c:v>
                </c:pt>
                <c:pt idx="67">
                  <c:v>2.5000000000000001E-3</c:v>
                </c:pt>
                <c:pt idx="68">
                  <c:v>2.5000000000000001E-3</c:v>
                </c:pt>
                <c:pt idx="69">
                  <c:v>2.5000000000000001E-3</c:v>
                </c:pt>
                <c:pt idx="70">
                  <c:v>5.0000000000000001E-3</c:v>
                </c:pt>
                <c:pt idx="71">
                  <c:v>5.0000000000000001E-3</c:v>
                </c:pt>
                <c:pt idx="72">
                  <c:v>5.0000000000000001E-3</c:v>
                </c:pt>
                <c:pt idx="73">
                  <c:v>5.0000000000000001E-3</c:v>
                </c:pt>
                <c:pt idx="74">
                  <c:v>5.0000000000000001E-3</c:v>
                </c:pt>
                <c:pt idx="75">
                  <c:v>5.0000000000000001E-3</c:v>
                </c:pt>
                <c:pt idx="76">
                  <c:v>5.0000000000000001E-3</c:v>
                </c:pt>
                <c:pt idx="77">
                  <c:v>5.0000000000000001E-3</c:v>
                </c:pt>
                <c:pt idx="78">
                  <c:v>5.0000000000000001E-3</c:v>
                </c:pt>
                <c:pt idx="79">
                  <c:v>7.4999999999999997E-3</c:v>
                </c:pt>
              </c:numCache>
            </c:numRef>
          </c:val>
          <c:smooth val="0"/>
          <c:extLst>
            <c:ext xmlns:c16="http://schemas.microsoft.com/office/drawing/2014/chart" uri="{C3380CC4-5D6E-409C-BE32-E72D297353CC}">
              <c16:uniqueId val="{00000001-8473-47A0-8850-AE4BD0B00E8B}"/>
            </c:ext>
          </c:extLst>
        </c:ser>
        <c:ser>
          <c:idx val="2"/>
          <c:order val="2"/>
          <c:tx>
            <c:strRef>
              <c:f>Sheet2!$D$3</c:f>
              <c:strCache>
                <c:ptCount val="1"/>
                <c:pt idx="0">
                  <c:v>Real rate</c:v>
                </c:pt>
              </c:strCache>
            </c:strRef>
          </c:tx>
          <c:spPr>
            <a:ln w="28575" cap="rnd">
              <a:solidFill>
                <a:schemeClr val="accent3"/>
              </a:solidFill>
              <a:round/>
            </a:ln>
            <a:effectLst/>
          </c:spPr>
          <c:marker>
            <c:symbol val="none"/>
          </c:marker>
          <c:cat>
            <c:numRef>
              <c:f>Sheet2!$A$4:$A$83</c:f>
              <c:numCache>
                <c:formatCode>mmm\-yy</c:formatCode>
                <c:ptCount val="8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numCache>
            </c:numRef>
          </c:cat>
          <c:val>
            <c:numRef>
              <c:f>Sheet2!$D$4:$D$83</c:f>
              <c:numCache>
                <c:formatCode>0.00%</c:formatCode>
                <c:ptCount val="80"/>
                <c:pt idx="0">
                  <c:v>-3.1000000000000003E-2</c:v>
                </c:pt>
                <c:pt idx="1">
                  <c:v>-2.9000000000000001E-2</c:v>
                </c:pt>
                <c:pt idx="2">
                  <c:v>-3.0000000000000002E-2</c:v>
                </c:pt>
                <c:pt idx="3">
                  <c:v>-2.4999999999999998E-2</c:v>
                </c:pt>
                <c:pt idx="4">
                  <c:v>-2.2999999999999996E-2</c:v>
                </c:pt>
                <c:pt idx="5">
                  <c:v>-1.9E-2</c:v>
                </c:pt>
                <c:pt idx="6">
                  <c:v>-2.1000000000000001E-2</c:v>
                </c:pt>
                <c:pt idx="7">
                  <c:v>-0.02</c:v>
                </c:pt>
                <c:pt idx="8">
                  <c:v>-1.7000000000000001E-2</c:v>
                </c:pt>
                <c:pt idx="9">
                  <c:v>-2.2000000000000002E-2</c:v>
                </c:pt>
                <c:pt idx="10">
                  <c:v>-2.2000000000000002E-2</c:v>
                </c:pt>
                <c:pt idx="11">
                  <c:v>-2.2000000000000002E-2</c:v>
                </c:pt>
                <c:pt idx="12">
                  <c:v>-2.2000000000000002E-2</c:v>
                </c:pt>
                <c:pt idx="13">
                  <c:v>-2.2999999999999996E-2</c:v>
                </c:pt>
                <c:pt idx="14">
                  <c:v>-2.2999999999999996E-2</c:v>
                </c:pt>
                <c:pt idx="15">
                  <c:v>-1.9E-2</c:v>
                </c:pt>
                <c:pt idx="16">
                  <c:v>-2.2000000000000002E-2</c:v>
                </c:pt>
                <c:pt idx="17">
                  <c:v>-2.3999999999999997E-2</c:v>
                </c:pt>
                <c:pt idx="18">
                  <c:v>-2.2999999999999996E-2</c:v>
                </c:pt>
                <c:pt idx="19">
                  <c:v>-2.2000000000000002E-2</c:v>
                </c:pt>
                <c:pt idx="20">
                  <c:v>-2.2000000000000002E-2</c:v>
                </c:pt>
                <c:pt idx="21">
                  <c:v>-1.7000000000000001E-2</c:v>
                </c:pt>
                <c:pt idx="22">
                  <c:v>-1.6E-2</c:v>
                </c:pt>
                <c:pt idx="23">
                  <c:v>-1.4999999999999999E-2</c:v>
                </c:pt>
                <c:pt idx="24">
                  <c:v>-1.3999999999999999E-2</c:v>
                </c:pt>
                <c:pt idx="25">
                  <c:v>-1.2E-2</c:v>
                </c:pt>
                <c:pt idx="26">
                  <c:v>-1.0999999999999999E-2</c:v>
                </c:pt>
                <c:pt idx="27">
                  <c:v>-1.3000000000000001E-2</c:v>
                </c:pt>
                <c:pt idx="28">
                  <c:v>-9.9999999999999985E-3</c:v>
                </c:pt>
                <c:pt idx="29">
                  <c:v>-1.3999999999999999E-2</c:v>
                </c:pt>
                <c:pt idx="30">
                  <c:v>-1.0999999999999999E-2</c:v>
                </c:pt>
                <c:pt idx="31">
                  <c:v>-9.9999999999999985E-3</c:v>
                </c:pt>
                <c:pt idx="32">
                  <c:v>-7.0000000000000001E-3</c:v>
                </c:pt>
                <c:pt idx="33">
                  <c:v>-8.0000000000000002E-3</c:v>
                </c:pt>
                <c:pt idx="34">
                  <c:v>-5.0000000000000001E-3</c:v>
                </c:pt>
                <c:pt idx="35">
                  <c:v>0</c:v>
                </c:pt>
                <c:pt idx="36">
                  <c:v>2E-3</c:v>
                </c:pt>
                <c:pt idx="37">
                  <c:v>5.0000000000000001E-3</c:v>
                </c:pt>
                <c:pt idx="38">
                  <c:v>5.0000000000000001E-3</c:v>
                </c:pt>
                <c:pt idx="39">
                  <c:v>6.0000000000000001E-3</c:v>
                </c:pt>
                <c:pt idx="40">
                  <c:v>4.0000000000000001E-3</c:v>
                </c:pt>
                <c:pt idx="41">
                  <c:v>5.0000000000000001E-3</c:v>
                </c:pt>
                <c:pt idx="42">
                  <c:v>4.0000000000000001E-3</c:v>
                </c:pt>
                <c:pt idx="43">
                  <c:v>5.0000000000000001E-3</c:v>
                </c:pt>
                <c:pt idx="44">
                  <c:v>6.0000000000000001E-3</c:v>
                </c:pt>
                <c:pt idx="45">
                  <c:v>6.0000000000000001E-3</c:v>
                </c:pt>
                <c:pt idx="46">
                  <c:v>4.0000000000000001E-3</c:v>
                </c:pt>
                <c:pt idx="47">
                  <c:v>3.0000000000000001E-3</c:v>
                </c:pt>
                <c:pt idx="48">
                  <c:v>2E-3</c:v>
                </c:pt>
                <c:pt idx="49">
                  <c:v>2E-3</c:v>
                </c:pt>
                <c:pt idx="50">
                  <c:v>0</c:v>
                </c:pt>
                <c:pt idx="51">
                  <c:v>2E-3</c:v>
                </c:pt>
                <c:pt idx="52">
                  <c:v>2E-3</c:v>
                </c:pt>
                <c:pt idx="53">
                  <c:v>0</c:v>
                </c:pt>
                <c:pt idx="54">
                  <c:v>-1E-3</c:v>
                </c:pt>
                <c:pt idx="55">
                  <c:v>-3.5000000000000001E-3</c:v>
                </c:pt>
                <c:pt idx="56">
                  <c:v>-7.4999999999999997E-3</c:v>
                </c:pt>
                <c:pt idx="57">
                  <c:v>-6.5000000000000006E-3</c:v>
                </c:pt>
                <c:pt idx="58">
                  <c:v>-9.4999999999999998E-3</c:v>
                </c:pt>
                <c:pt idx="59">
                  <c:v>-1.35E-2</c:v>
                </c:pt>
                <c:pt idx="60">
                  <c:v>-1.5500000000000002E-2</c:v>
                </c:pt>
                <c:pt idx="61">
                  <c:v>-2.0500000000000001E-2</c:v>
                </c:pt>
                <c:pt idx="62">
                  <c:v>-2.0500000000000001E-2</c:v>
                </c:pt>
                <c:pt idx="63">
                  <c:v>-2.4500000000000004E-2</c:v>
                </c:pt>
                <c:pt idx="64">
                  <c:v>-2.6499999999999999E-2</c:v>
                </c:pt>
                <c:pt idx="65">
                  <c:v>-2.3500000000000004E-2</c:v>
                </c:pt>
                <c:pt idx="66">
                  <c:v>-2.3500000000000004E-2</c:v>
                </c:pt>
                <c:pt idx="67">
                  <c:v>-2.6499999999999999E-2</c:v>
                </c:pt>
                <c:pt idx="68">
                  <c:v>-2.75E-2</c:v>
                </c:pt>
                <c:pt idx="69">
                  <c:v>-2.75E-2</c:v>
                </c:pt>
                <c:pt idx="70">
                  <c:v>-2.5999999999999999E-2</c:v>
                </c:pt>
                <c:pt idx="71">
                  <c:v>-2.4999999999999998E-2</c:v>
                </c:pt>
                <c:pt idx="72">
                  <c:v>-2.4999999999999998E-2</c:v>
                </c:pt>
                <c:pt idx="73">
                  <c:v>-2.1999999999999999E-2</c:v>
                </c:pt>
                <c:pt idx="74">
                  <c:v>-0.02</c:v>
                </c:pt>
                <c:pt idx="75">
                  <c:v>-1.9E-2</c:v>
                </c:pt>
                <c:pt idx="76">
                  <c:v>-1.9E-2</c:v>
                </c:pt>
                <c:pt idx="77">
                  <c:v>-1.9E-2</c:v>
                </c:pt>
                <c:pt idx="78">
                  <c:v>-0.02</c:v>
                </c:pt>
                <c:pt idx="79">
                  <c:v>-1.7500000000000002E-2</c:v>
                </c:pt>
              </c:numCache>
            </c:numRef>
          </c:val>
          <c:smooth val="0"/>
          <c:extLst>
            <c:ext xmlns:c16="http://schemas.microsoft.com/office/drawing/2014/chart" uri="{C3380CC4-5D6E-409C-BE32-E72D297353CC}">
              <c16:uniqueId val="{00000002-8473-47A0-8850-AE4BD0B00E8B}"/>
            </c:ext>
          </c:extLst>
        </c:ser>
        <c:dLbls>
          <c:showLegendKey val="0"/>
          <c:showVal val="0"/>
          <c:showCatName val="0"/>
          <c:showSerName val="0"/>
          <c:showPercent val="0"/>
          <c:showBubbleSize val="0"/>
        </c:dLbls>
        <c:smooth val="0"/>
        <c:axId val="761257144"/>
        <c:axId val="761254848"/>
      </c:lineChart>
      <c:dateAx>
        <c:axId val="76125714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1254848"/>
        <c:crosses val="autoZero"/>
        <c:auto val="1"/>
        <c:lblOffset val="100"/>
        <c:baseTimeUnit val="months"/>
      </c:dateAx>
      <c:valAx>
        <c:axId val="7612548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1257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Typical Council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'[Cambridge Investment Analysis (version 1).xlsx]Sheet2'!$A$6</c:f>
              <c:strCache>
                <c:ptCount val="1"/>
                <c:pt idx="0">
                  <c:v>CPCA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2B-401D-A69A-514C20B76F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12B-401D-A69A-514C20B76F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12B-401D-A69A-514C20B76F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12B-401D-A69A-514C20B76FC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12B-401D-A69A-514C20B76FC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12B-401D-A69A-514C20B76FC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12B-401D-A69A-514C20B76FC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12B-401D-A69A-514C20B76FC4}"/>
              </c:ext>
            </c:extLst>
          </c:dPt>
          <c:dLbls>
            <c:dLbl>
              <c:idx val="1"/>
              <c:delete val="1"/>
              <c:extLst>
                <c:ext xmlns:c15="http://schemas.microsoft.com/office/drawing/2012/chart" uri="{CE6537A1-D6FC-4f65-9D91-7224C49458BB}"/>
                <c:ext xmlns:c16="http://schemas.microsoft.com/office/drawing/2014/chart" uri="{C3380CC4-5D6E-409C-BE32-E72D297353CC}">
                  <c16:uniqueId val="{00000003-812B-401D-A69A-514C20B76FC4}"/>
                </c:ext>
              </c:extLst>
            </c:dLbl>
            <c:dLbl>
              <c:idx val="2"/>
              <c:delete val="1"/>
              <c:extLst>
                <c:ext xmlns:c15="http://schemas.microsoft.com/office/drawing/2012/chart" uri="{CE6537A1-D6FC-4f65-9D91-7224C49458BB}"/>
                <c:ext xmlns:c16="http://schemas.microsoft.com/office/drawing/2014/chart" uri="{C3380CC4-5D6E-409C-BE32-E72D297353CC}">
                  <c16:uniqueId val="{00000005-812B-401D-A69A-514C20B76FC4}"/>
                </c:ext>
              </c:extLst>
            </c:dLbl>
            <c:dLbl>
              <c:idx val="5"/>
              <c:delete val="1"/>
              <c:extLst>
                <c:ext xmlns:c15="http://schemas.microsoft.com/office/drawing/2012/chart" uri="{CE6537A1-D6FC-4f65-9D91-7224C49458BB}"/>
                <c:ext xmlns:c16="http://schemas.microsoft.com/office/drawing/2014/chart" uri="{C3380CC4-5D6E-409C-BE32-E72D297353CC}">
                  <c16:uniqueId val="{0000000B-812B-401D-A69A-514C20B76FC4}"/>
                </c:ext>
              </c:extLst>
            </c:dLbl>
            <c:dLbl>
              <c:idx val="6"/>
              <c:delete val="1"/>
              <c:extLst>
                <c:ext xmlns:c15="http://schemas.microsoft.com/office/drawing/2012/chart" uri="{CE6537A1-D6FC-4f65-9D91-7224C49458BB}"/>
                <c:ext xmlns:c16="http://schemas.microsoft.com/office/drawing/2014/chart" uri="{C3380CC4-5D6E-409C-BE32-E72D297353CC}">
                  <c16:uniqueId val="{0000000D-812B-401D-A69A-514C20B76FC4}"/>
                </c:ext>
              </c:extLst>
            </c:dLbl>
            <c:dLbl>
              <c:idx val="7"/>
              <c:delete val="1"/>
              <c:extLst>
                <c:ext xmlns:c15="http://schemas.microsoft.com/office/drawing/2012/chart" uri="{CE6537A1-D6FC-4f65-9D91-7224C49458BB}"/>
                <c:ext xmlns:c16="http://schemas.microsoft.com/office/drawing/2014/chart" uri="{C3380CC4-5D6E-409C-BE32-E72D297353CC}">
                  <c16:uniqueId val="{0000000F-812B-401D-A69A-514C20B76F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'[Cambridge Investment Analysis (version 1).xlsx]Sheet2'!$B$3:$I$3</c:f>
              <c:strCache>
                <c:ptCount val="8"/>
                <c:pt idx="0">
                  <c:v>UK Bank</c:v>
                </c:pt>
                <c:pt idx="1">
                  <c:v>Building Society</c:v>
                </c:pt>
                <c:pt idx="2">
                  <c:v>Corporate</c:v>
                </c:pt>
                <c:pt idx="3">
                  <c:v>Local Authority</c:v>
                </c:pt>
                <c:pt idx="4">
                  <c:v>Money Market Fund</c:v>
                </c:pt>
                <c:pt idx="5">
                  <c:v>Registered Provider</c:v>
                </c:pt>
                <c:pt idx="6">
                  <c:v>Non-UK Bank</c:v>
                </c:pt>
                <c:pt idx="7">
                  <c:v>Supranationals</c:v>
                </c:pt>
              </c:strCache>
            </c:strRef>
          </c:cat>
          <c:val>
            <c:numRef>
              <c:f>'[Cambridge Investment Analysis (version 1).xlsx]Sheet2'!$B$6:$I$6</c:f>
              <c:numCache>
                <c:formatCode>[$-10409]0%</c:formatCode>
                <c:ptCount val="8"/>
                <c:pt idx="0">
                  <c:v>0.12</c:v>
                </c:pt>
                <c:pt idx="1">
                  <c:v>0</c:v>
                </c:pt>
                <c:pt idx="2">
                  <c:v>0</c:v>
                </c:pt>
                <c:pt idx="3">
                  <c:v>0.78</c:v>
                </c:pt>
                <c:pt idx="4">
                  <c:v>0.1</c:v>
                </c:pt>
                <c:pt idx="5">
                  <c:v>0</c:v>
                </c:pt>
                <c:pt idx="6">
                  <c:v>0</c:v>
                </c:pt>
                <c:pt idx="7">
                  <c:v>0</c:v>
                </c:pt>
              </c:numCache>
            </c:numRef>
          </c:val>
          <c:extLst>
            <c:ext xmlns:c16="http://schemas.microsoft.com/office/drawing/2014/chart" uri="{C3380CC4-5D6E-409C-BE32-E72D297353CC}">
              <c16:uniqueId val="{00000010-812B-401D-A69A-514C20B76FC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Diversified</a:t>
            </a:r>
            <a:r>
              <a:rPr lang="en-US" baseline="0" dirty="0"/>
              <a:t> Example 1</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'[Cambridge Investment Analysis (version 1).xlsx]Sheet2'!$A$4</c:f>
              <c:strCache>
                <c:ptCount val="1"/>
                <c:pt idx="0">
                  <c:v>CGA Client 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BD-4895-A092-AC4069E7D7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BD-4895-A092-AC4069E7D76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BD-4895-A092-AC4069E7D76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BD-4895-A092-AC4069E7D76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BBD-4895-A092-AC4069E7D76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BBD-4895-A092-AC4069E7D76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BBD-4895-A092-AC4069E7D76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BBD-4895-A092-AC4069E7D760}"/>
              </c:ext>
            </c:extLst>
          </c:dPt>
          <c:dLbls>
            <c:dLbl>
              <c:idx val="1"/>
              <c:delete val="1"/>
              <c:extLst>
                <c:ext xmlns:c15="http://schemas.microsoft.com/office/drawing/2012/chart" uri="{CE6537A1-D6FC-4f65-9D91-7224C49458BB}"/>
                <c:ext xmlns:c16="http://schemas.microsoft.com/office/drawing/2014/chart" uri="{C3380CC4-5D6E-409C-BE32-E72D297353CC}">
                  <c16:uniqueId val="{00000003-3BBD-4895-A092-AC4069E7D760}"/>
                </c:ext>
              </c:extLst>
            </c:dLbl>
            <c:dLbl>
              <c:idx val="6"/>
              <c:layout>
                <c:manualLayout>
                  <c:x val="-3.6852580927384075E-3"/>
                  <c:y val="-1.301873724117818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BBD-4895-A092-AC4069E7D760}"/>
                </c:ext>
              </c:extLst>
            </c:dLbl>
            <c:dLbl>
              <c:idx val="7"/>
              <c:layout>
                <c:manualLayout>
                  <c:x val="6.7121609798775151E-3"/>
                  <c:y val="-6.027267424905220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BBD-4895-A092-AC4069E7D7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'[Cambridge Investment Analysis (version 1).xlsx]Sheet2'!$B$3:$I$3</c:f>
              <c:strCache>
                <c:ptCount val="8"/>
                <c:pt idx="0">
                  <c:v>UK Bank</c:v>
                </c:pt>
                <c:pt idx="1">
                  <c:v>Building Society</c:v>
                </c:pt>
                <c:pt idx="2">
                  <c:v>Corporate</c:v>
                </c:pt>
                <c:pt idx="3">
                  <c:v>Local Authority</c:v>
                </c:pt>
                <c:pt idx="4">
                  <c:v>Money Market Fund</c:v>
                </c:pt>
                <c:pt idx="5">
                  <c:v>Registered Provider</c:v>
                </c:pt>
                <c:pt idx="6">
                  <c:v>Non-UK Bank</c:v>
                </c:pt>
                <c:pt idx="7">
                  <c:v>Supranationals</c:v>
                </c:pt>
              </c:strCache>
            </c:strRef>
          </c:cat>
          <c:val>
            <c:numRef>
              <c:f>'[Cambridge Investment Analysis (version 1).xlsx]Sheet2'!$B$4:$I$4</c:f>
              <c:numCache>
                <c:formatCode>[$-10409]0%</c:formatCode>
                <c:ptCount val="8"/>
                <c:pt idx="0">
                  <c:v>0.27</c:v>
                </c:pt>
                <c:pt idx="1">
                  <c:v>0</c:v>
                </c:pt>
                <c:pt idx="2">
                  <c:v>0.03</c:v>
                </c:pt>
                <c:pt idx="3">
                  <c:v>0.08</c:v>
                </c:pt>
                <c:pt idx="4">
                  <c:v>0.2</c:v>
                </c:pt>
                <c:pt idx="5">
                  <c:v>0</c:v>
                </c:pt>
                <c:pt idx="6">
                  <c:v>0.32</c:v>
                </c:pt>
                <c:pt idx="7">
                  <c:v>0.1</c:v>
                </c:pt>
              </c:numCache>
            </c:numRef>
          </c:val>
          <c:extLst>
            <c:ext xmlns:c16="http://schemas.microsoft.com/office/drawing/2014/chart" uri="{C3380CC4-5D6E-409C-BE32-E72D297353CC}">
              <c16:uniqueId val="{00000010-3BBD-4895-A092-AC4069E7D76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Diversified Example 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'[Cambridge Investment Analysis (version 1).xlsx]Sheet2'!$A$5</c:f>
              <c:strCache>
                <c:ptCount val="1"/>
                <c:pt idx="0">
                  <c:v>CGA Client 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0F-4189-BF42-A9B27F5216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0F-4189-BF42-A9B27F5216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0F-4189-BF42-A9B27F5216A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90F-4189-BF42-A9B27F5216A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90F-4189-BF42-A9B27F5216A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90F-4189-BF42-A9B27F5216A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90F-4189-BF42-A9B27F5216A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90F-4189-BF42-A9B27F5216A9}"/>
              </c:ext>
            </c:extLst>
          </c:dPt>
          <c:dLbls>
            <c:dLbl>
              <c:idx val="6"/>
              <c:layout>
                <c:manualLayout>
                  <c:x val="-9.7688101487314084E-3"/>
                  <c:y val="-6.423519976669582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90F-4189-BF42-A9B27F5216A9}"/>
                </c:ext>
              </c:extLst>
            </c:dLbl>
            <c:dLbl>
              <c:idx val="7"/>
              <c:delete val="1"/>
              <c:extLst>
                <c:ext xmlns:c15="http://schemas.microsoft.com/office/drawing/2012/chart" uri="{CE6537A1-D6FC-4f65-9D91-7224C49458BB}"/>
                <c:ext xmlns:c16="http://schemas.microsoft.com/office/drawing/2014/chart" uri="{C3380CC4-5D6E-409C-BE32-E72D297353CC}">
                  <c16:uniqueId val="{0000000F-790F-4189-BF42-A9B27F5216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'[Cambridge Investment Analysis (version 1).xlsx]Sheet2'!$B$3:$I$3</c:f>
              <c:strCache>
                <c:ptCount val="8"/>
                <c:pt idx="0">
                  <c:v>UK Bank</c:v>
                </c:pt>
                <c:pt idx="1">
                  <c:v>Building Society</c:v>
                </c:pt>
                <c:pt idx="2">
                  <c:v>Corporate</c:v>
                </c:pt>
                <c:pt idx="3">
                  <c:v>Local Authority</c:v>
                </c:pt>
                <c:pt idx="4">
                  <c:v>Money Market Fund</c:v>
                </c:pt>
                <c:pt idx="5">
                  <c:v>Registered Provider</c:v>
                </c:pt>
                <c:pt idx="6">
                  <c:v>Non-UK Bank</c:v>
                </c:pt>
                <c:pt idx="7">
                  <c:v>Supranationals</c:v>
                </c:pt>
              </c:strCache>
            </c:strRef>
          </c:cat>
          <c:val>
            <c:numRef>
              <c:f>'[Cambridge Investment Analysis (version 1).xlsx]Sheet2'!$B$5:$I$5</c:f>
              <c:numCache>
                <c:formatCode>[$-10409]0%</c:formatCode>
                <c:ptCount val="8"/>
                <c:pt idx="0">
                  <c:v>0.16926599676824647</c:v>
                </c:pt>
                <c:pt idx="1">
                  <c:v>9.70138500111771E-2</c:v>
                </c:pt>
                <c:pt idx="2">
                  <c:v>5.7163003672715595E-2</c:v>
                </c:pt>
                <c:pt idx="3">
                  <c:v>0.29152898649895759</c:v>
                </c:pt>
                <c:pt idx="4">
                  <c:v>4.4133601502788854E-2</c:v>
                </c:pt>
                <c:pt idx="5">
                  <c:v>0.11272454144626359</c:v>
                </c:pt>
                <c:pt idx="6">
                  <c:v>0.2281700200998508</c:v>
                </c:pt>
                <c:pt idx="7">
                  <c:v>0</c:v>
                </c:pt>
              </c:numCache>
            </c:numRef>
          </c:val>
          <c:extLst>
            <c:ext xmlns:c16="http://schemas.microsoft.com/office/drawing/2014/chart" uri="{C3380CC4-5D6E-409C-BE32-E72D297353CC}">
              <c16:uniqueId val="{00000010-790F-4189-BF42-A9B27F5216A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80055" cy="500143"/>
          </a:xfrm>
          <a:prstGeom prst="rect">
            <a:avLst/>
          </a:prstGeom>
        </p:spPr>
        <p:txBody>
          <a:bodyPr vert="horz" lIns="96451" tIns="48225" rIns="96451" bIns="48225" rtlCol="0"/>
          <a:lstStyle>
            <a:lvl1pPr algn="l">
              <a:defRPr sz="1300"/>
            </a:lvl1pPr>
          </a:lstStyle>
          <a:p>
            <a:endParaRPr lang="en-GB"/>
          </a:p>
        </p:txBody>
      </p:sp>
      <p:sp>
        <p:nvSpPr>
          <p:cNvPr id="3" name="Date Placeholder 2"/>
          <p:cNvSpPr>
            <a:spLocks noGrp="1"/>
          </p:cNvSpPr>
          <p:nvPr>
            <p:ph type="dt" idx="1"/>
          </p:nvPr>
        </p:nvSpPr>
        <p:spPr>
          <a:xfrm>
            <a:off x="3895406" y="2"/>
            <a:ext cx="2980055" cy="500143"/>
          </a:xfrm>
          <a:prstGeom prst="rect">
            <a:avLst/>
          </a:prstGeom>
        </p:spPr>
        <p:txBody>
          <a:bodyPr vert="horz" lIns="96451" tIns="48225" rIns="96451" bIns="48225" rtlCol="0"/>
          <a:lstStyle>
            <a:lvl1pPr algn="r">
              <a:defRPr sz="1300"/>
            </a:lvl1pPr>
          </a:lstStyle>
          <a:p>
            <a:fld id="{CF2542CF-260C-418F-B5BC-8B24D3DAAD9E}" type="datetimeFigureOut">
              <a:rPr lang="en-GB" smtClean="0"/>
              <a:pPr/>
              <a:t>11/09/2018</a:t>
            </a:fld>
            <a:endParaRPr lang="en-GB"/>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51" tIns="48225" rIns="96451" bIns="48225" rtlCol="0" anchor="ctr"/>
          <a:lstStyle/>
          <a:p>
            <a:endParaRPr lang="en-GB"/>
          </a:p>
        </p:txBody>
      </p:sp>
      <p:sp>
        <p:nvSpPr>
          <p:cNvPr id="5" name="Notes Placeholder 4"/>
          <p:cNvSpPr>
            <a:spLocks noGrp="1"/>
          </p:cNvSpPr>
          <p:nvPr>
            <p:ph type="body" sz="quarter" idx="3"/>
          </p:nvPr>
        </p:nvSpPr>
        <p:spPr>
          <a:xfrm>
            <a:off x="687705" y="4751349"/>
            <a:ext cx="5501640" cy="4501276"/>
          </a:xfrm>
          <a:prstGeom prst="rect">
            <a:avLst/>
          </a:prstGeom>
        </p:spPr>
        <p:txBody>
          <a:bodyPr vert="horz" lIns="96451" tIns="48225" rIns="96451" bIns="482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500962"/>
            <a:ext cx="2980055" cy="500143"/>
          </a:xfrm>
          <a:prstGeom prst="rect">
            <a:avLst/>
          </a:prstGeom>
        </p:spPr>
        <p:txBody>
          <a:bodyPr vert="horz" lIns="96451" tIns="48225" rIns="96451" bIns="48225" rtlCol="0" anchor="b"/>
          <a:lstStyle>
            <a:lvl1pPr algn="l">
              <a:defRPr sz="1300"/>
            </a:lvl1pPr>
          </a:lstStyle>
          <a:p>
            <a:endParaRPr lang="en-GB"/>
          </a:p>
        </p:txBody>
      </p:sp>
      <p:sp>
        <p:nvSpPr>
          <p:cNvPr id="7" name="Slide Number Placeholder 6"/>
          <p:cNvSpPr>
            <a:spLocks noGrp="1"/>
          </p:cNvSpPr>
          <p:nvPr>
            <p:ph type="sldNum" sz="quarter" idx="5"/>
          </p:nvPr>
        </p:nvSpPr>
        <p:spPr>
          <a:xfrm>
            <a:off x="3895406" y="9500962"/>
            <a:ext cx="2980055" cy="500143"/>
          </a:xfrm>
          <a:prstGeom prst="rect">
            <a:avLst/>
          </a:prstGeom>
        </p:spPr>
        <p:txBody>
          <a:bodyPr vert="horz" lIns="96451" tIns="48225" rIns="96451" bIns="48225" rtlCol="0" anchor="b"/>
          <a:lstStyle>
            <a:lvl1pPr algn="r">
              <a:defRPr sz="1300"/>
            </a:lvl1pPr>
          </a:lstStyle>
          <a:p>
            <a:fld id="{2BB282CC-788D-4BE4-A33E-247A24B25ED6}" type="slidenum">
              <a:rPr lang="en-GB" smtClean="0"/>
              <a:pPr/>
              <a:t>‹#›</a:t>
            </a:fld>
            <a:endParaRPr lang="en-GB"/>
          </a:p>
        </p:txBody>
      </p:sp>
    </p:spTree>
    <p:extLst>
      <p:ext uri="{BB962C8B-B14F-4D97-AF65-F5344CB8AC3E}">
        <p14:creationId xmlns:p14="http://schemas.microsoft.com/office/powerpoint/2010/main" val="192915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D6F7982-A7E7-4C46-82E7-A628549B59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F64E009-2C44-4BE8-8798-0F2F1DCA31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a:extLst>
              <a:ext uri="{FF2B5EF4-FFF2-40B4-BE49-F238E27FC236}">
                <a16:creationId xmlns:a16="http://schemas.microsoft.com/office/drawing/2014/main" id="{58679973-9386-43AA-A999-232F7090DC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33BF10-1EAB-4A5E-BE5F-1788C8B9EBF9}" type="slidenum">
              <a:rPr lang="en-GB" altLang="en-US" smtClean="0"/>
              <a:pPr/>
              <a:t>22</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761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7611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return on</a:t>
            </a:r>
            <a:r>
              <a:rPr lang="en-GB" baseline="0" dirty="0"/>
              <a:t> cash investment is £1.8 million</a:t>
            </a:r>
          </a:p>
          <a:p>
            <a:r>
              <a:rPr lang="en-GB" baseline="0" dirty="0"/>
              <a:t>Our rental income on investment property is £9.4 million</a:t>
            </a:r>
            <a:endParaRPr lang="en-GB" dirty="0"/>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761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89AABFB4-62E8-48DA-9767-3C6D3D1FDA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EEFECB14-2C7F-4874-909B-D38B3A6697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61F30E16-188D-4015-B513-E562E41A0A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097D9A-267A-47CA-86A5-4BA97ABDE8BA}" type="slidenum">
              <a:rPr lang="en-GB" altLang="en-US" smtClean="0"/>
              <a:pPr/>
              <a:t>23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75DA594-1E34-4E5C-AEA3-40B869E532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27557FD-2EE2-4D55-ACE4-2F516EF8E6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BDFA3F29-DBF8-4D00-AE78-A07700A0CF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8C3E3-0F30-4BCC-864A-FF2F35A62ED4}" type="slidenum">
              <a:rPr lang="en-GB" altLang="en-US" smtClean="0"/>
              <a:pPr/>
              <a:t>24</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25574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7611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761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761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7611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7611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dirty="0"/>
              <a:t>Click to edit Master subtitle style</a:t>
            </a:r>
            <a:endParaRPr lang="en-US" dirty="0"/>
          </a:p>
        </p:txBody>
      </p:sp>
      <p:sp>
        <p:nvSpPr>
          <p:cNvPr id="8" name="TextBox 7"/>
          <p:cNvSpPr txBox="1"/>
          <p:nvPr userDrawn="1"/>
        </p:nvSpPr>
        <p:spPr>
          <a:xfrm>
            <a:off x="412750" y="4396279"/>
            <a:ext cx="8750300" cy="830997"/>
          </a:xfrm>
          <a:prstGeom prst="rect">
            <a:avLst/>
          </a:prstGeom>
          <a:noFill/>
        </p:spPr>
        <p:txBody>
          <a:bodyPr wrap="square" rtlCol="0">
            <a:spAutoFit/>
          </a:bodyPr>
          <a:lstStyle/>
          <a:p>
            <a:pPr defTabSz="457178" fontAlgn="auto">
              <a:spcBef>
                <a:spcPts val="0"/>
              </a:spcBef>
              <a:spcAft>
                <a:spcPts val="0"/>
              </a:spcAft>
            </a:pPr>
            <a:r>
              <a:rPr lang="en-US" sz="4800" spc="300" baseline="30000" dirty="0">
                <a:solidFill>
                  <a:prstClr val="white"/>
                </a:solidFill>
                <a:latin typeface="Calibri"/>
                <a:cs typeface="Calibri"/>
              </a:rPr>
              <a:t>40 YEARS IN THE DESERT</a:t>
            </a:r>
            <a:endParaRPr lang="en-US" sz="4800" spc="300" dirty="0">
              <a:solidFill>
                <a:prstClr val="white"/>
              </a:solidFill>
              <a:latin typeface="Calibri"/>
              <a:cs typeface="Calibri"/>
            </a:endParaRPr>
          </a:p>
        </p:txBody>
      </p:sp>
      <p:sp>
        <p:nvSpPr>
          <p:cNvPr id="9" name="TextBox 8"/>
          <p:cNvSpPr txBox="1"/>
          <p:nvPr userDrawn="1"/>
        </p:nvSpPr>
        <p:spPr>
          <a:xfrm>
            <a:off x="412750" y="4941171"/>
            <a:ext cx="7759700" cy="338554"/>
          </a:xfrm>
          <a:prstGeom prst="rect">
            <a:avLst/>
          </a:prstGeom>
          <a:noFill/>
        </p:spPr>
        <p:txBody>
          <a:bodyPr wrap="square" rtlCol="0">
            <a:spAutoFit/>
          </a:bodyPr>
          <a:lstStyle/>
          <a:p>
            <a:pPr defTabSz="457178" fontAlgn="auto">
              <a:spcBef>
                <a:spcPts val="0"/>
              </a:spcBef>
              <a:spcAft>
                <a:spcPts val="0"/>
              </a:spcAft>
            </a:pPr>
            <a:r>
              <a:rPr lang="en-US" sz="1600" dirty="0">
                <a:solidFill>
                  <a:prstClr val="white"/>
                </a:solidFill>
                <a:latin typeface="Calibri"/>
                <a:cs typeface="Calibri"/>
              </a:rPr>
              <a:t>The Changing Face of Investor Psychology Today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216A12-605D-45DE-BA6F-CD914C8A8AA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B582F0A2-03F9-4C78-93C9-DF125E3E944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C52F1BEB-957F-4523-9FE2-A21315C58777}"/>
              </a:ext>
            </a:extLst>
          </p:cNvPr>
          <p:cNvSpPr>
            <a:spLocks noGrp="1" noChangeArrowheads="1"/>
          </p:cNvSpPr>
          <p:nvPr>
            <p:ph type="sldNum" sz="quarter" idx="12"/>
          </p:nvPr>
        </p:nvSpPr>
        <p:spPr>
          <a:ln/>
        </p:spPr>
        <p:txBody>
          <a:bodyPr/>
          <a:lstStyle>
            <a:lvl1pPr>
              <a:defRPr/>
            </a:lvl1pPr>
          </a:lstStyle>
          <a:p>
            <a:pPr>
              <a:defRPr/>
            </a:pPr>
            <a:fld id="{2F73740F-AFED-4E7A-899F-AB56D7F06418}" type="slidenum">
              <a:rPr lang="en-GB" altLang="en-US"/>
              <a:pPr>
                <a:defRPr/>
              </a:pPr>
              <a:t>‹#›</a:t>
            </a:fld>
            <a:endParaRPr lang="en-GB" altLang="en-US"/>
          </a:p>
        </p:txBody>
      </p:sp>
    </p:spTree>
    <p:extLst>
      <p:ext uri="{BB962C8B-B14F-4D97-AF65-F5344CB8AC3E}">
        <p14:creationId xmlns:p14="http://schemas.microsoft.com/office/powerpoint/2010/main" val="110529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652D89"/>
        </a:solidFill>
        <a:effectLst/>
      </p:bgPr>
    </p:bg>
    <p:spTree>
      <p:nvGrpSpPr>
        <p:cNvPr id="1" name=""/>
        <p:cNvGrpSpPr/>
        <p:nvPr/>
      </p:nvGrpSpPr>
      <p:grpSpPr>
        <a:xfrm>
          <a:off x="0" y="0"/>
          <a:ext cx="0" cy="0"/>
          <a:chOff x="0" y="0"/>
          <a:chExt cx="0" cy="0"/>
        </a:xfrm>
      </p:grpSpPr>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F68933"/>
                </a:solidFill>
              </a:defRPr>
            </a:lvl1pPr>
          </a:lstStyle>
          <a:p>
            <a:r>
              <a:rPr lang="en-US"/>
              <a:t>Click to edit Master title style</a:t>
            </a:r>
            <a:endParaRPr lang="en-GB"/>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a:t>Click to edit Master subtitle style</a:t>
            </a:r>
            <a:endParaRPr lang="en-GB" dirty="0"/>
          </a:p>
        </p:txBody>
      </p:sp>
    </p:spTree>
    <p:extLst>
      <p:ext uri="{BB962C8B-B14F-4D97-AF65-F5344CB8AC3E}">
        <p14:creationId xmlns:p14="http://schemas.microsoft.com/office/powerpoint/2010/main" val="3485939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652D89"/>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8022" y="239906"/>
            <a:ext cx="9152021" cy="6637457"/>
          </a:xfrm>
          <a:prstGeom prst="rect">
            <a:avLst/>
          </a:prstGeom>
          <a:solidFill>
            <a:srgbClr val="CA3E9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652D89"/>
                </a:solidFill>
              </a:defRPr>
            </a:lvl1pPr>
          </a:lstStyle>
          <a:p>
            <a:r>
              <a:rPr lang="en-US" dirty="0"/>
              <a:t>Click to edit Master title style</a:t>
            </a:r>
            <a:endParaRPr lang="en-GB" dirty="0"/>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a:t>Click to edit Master subtitle style</a:t>
            </a:r>
            <a:endParaRPr lang="en-GB" dirty="0"/>
          </a:p>
        </p:txBody>
      </p:sp>
    </p:spTree>
    <p:extLst>
      <p:ext uri="{BB962C8B-B14F-4D97-AF65-F5344CB8AC3E}">
        <p14:creationId xmlns:p14="http://schemas.microsoft.com/office/powerpoint/2010/main" val="4000006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652D89"/>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8022" y="231884"/>
            <a:ext cx="9152021" cy="6626115"/>
          </a:xfrm>
          <a:prstGeom prst="rect">
            <a:avLst/>
          </a:prstGeom>
          <a:solidFill>
            <a:srgbClr val="00B0E8"/>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652D89"/>
                </a:solidFill>
              </a:defRPr>
            </a:lvl1pPr>
          </a:lstStyle>
          <a:p>
            <a:r>
              <a:rPr lang="en-US" dirty="0"/>
              <a:t>Click to edit Master title style</a:t>
            </a:r>
            <a:endParaRPr lang="en-GB" dirty="0"/>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a:t>Click to edit Master subtitle style</a:t>
            </a:r>
            <a:endParaRPr lang="en-GB" dirty="0"/>
          </a:p>
        </p:txBody>
      </p:sp>
    </p:spTree>
    <p:extLst>
      <p:ext uri="{BB962C8B-B14F-4D97-AF65-F5344CB8AC3E}">
        <p14:creationId xmlns:p14="http://schemas.microsoft.com/office/powerpoint/2010/main" val="95390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rgbClr val="652D89"/>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8022" y="236585"/>
            <a:ext cx="9152021" cy="6621415"/>
          </a:xfrm>
          <a:prstGeom prst="rect">
            <a:avLst/>
          </a:prstGeom>
          <a:solidFill>
            <a:srgbClr val="5AAE4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652D89"/>
                </a:solidFill>
              </a:defRPr>
            </a:lvl1pPr>
          </a:lstStyle>
          <a:p>
            <a:r>
              <a:rPr lang="en-US" dirty="0"/>
              <a:t>Click to edit Master title style</a:t>
            </a:r>
            <a:endParaRPr lang="en-GB" dirty="0"/>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a:t>Click to edit Master subtitle style</a:t>
            </a:r>
            <a:endParaRPr lang="en-GB" dirty="0"/>
          </a:p>
        </p:txBody>
      </p:sp>
    </p:spTree>
    <p:extLst>
      <p:ext uri="{BB962C8B-B14F-4D97-AF65-F5344CB8AC3E}">
        <p14:creationId xmlns:p14="http://schemas.microsoft.com/office/powerpoint/2010/main" val="840985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652D89"/>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8022" y="231885"/>
            <a:ext cx="9152022" cy="6618094"/>
          </a:xfrm>
          <a:prstGeom prst="rect">
            <a:avLst/>
          </a:prstGeom>
          <a:solidFill>
            <a:srgbClr val="FBB04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652D89"/>
                </a:solidFill>
              </a:defRPr>
            </a:lvl1pPr>
          </a:lstStyle>
          <a:p>
            <a:r>
              <a:rPr lang="en-US" dirty="0"/>
              <a:t>Click to edit Master title style</a:t>
            </a:r>
            <a:endParaRPr lang="en-GB" dirty="0"/>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a:t>Click to edit Master subtitle style</a:t>
            </a:r>
            <a:endParaRPr lang="en-GB" dirty="0"/>
          </a:p>
        </p:txBody>
      </p:sp>
    </p:spTree>
    <p:extLst>
      <p:ext uri="{BB962C8B-B14F-4D97-AF65-F5344CB8AC3E}">
        <p14:creationId xmlns:p14="http://schemas.microsoft.com/office/powerpoint/2010/main" val="1439567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191" y="1124744"/>
            <a:ext cx="8600281" cy="855662"/>
          </a:xfrm>
          <a:prstGeom prst="rect">
            <a:avLst/>
          </a:prstGeom>
        </p:spPr>
        <p:txBody>
          <a:bodyPr/>
          <a:lstStyle/>
          <a:p>
            <a:r>
              <a:rPr lang="en-US"/>
              <a:t>Click to edit Master 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7" name="Content Placeholder 2"/>
          <p:cNvSpPr>
            <a:spLocks noGrp="1"/>
          </p:cNvSpPr>
          <p:nvPr>
            <p:ph sz="half" idx="1"/>
          </p:nvPr>
        </p:nvSpPr>
        <p:spPr>
          <a:xfrm>
            <a:off x="251520" y="2205038"/>
            <a:ext cx="8568952" cy="3888258"/>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85083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0191" y="1124744"/>
            <a:ext cx="8600281" cy="855662"/>
          </a:xfrm>
          <a:prstGeom prst="rect">
            <a:avLst/>
          </a:prstGeom>
        </p:spPr>
        <p:txBody>
          <a:bodyPr/>
          <a:lstStyle/>
          <a:p>
            <a:r>
              <a:rPr lang="en-US"/>
              <a:t>Click to edit Master title style</a:t>
            </a:r>
            <a:endParaRPr lang="en-GB"/>
          </a:p>
        </p:txBody>
      </p:sp>
      <p:sp>
        <p:nvSpPr>
          <p:cNvPr id="9" name="Content Placeholder 2"/>
          <p:cNvSpPr>
            <a:spLocks noGrp="1"/>
          </p:cNvSpPr>
          <p:nvPr>
            <p:ph sz="half" idx="1"/>
          </p:nvPr>
        </p:nvSpPr>
        <p:spPr>
          <a:xfrm>
            <a:off x="251520" y="2205038"/>
            <a:ext cx="4176464" cy="3888258"/>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0"/>
          </p:nvPr>
        </p:nvSpPr>
        <p:spPr>
          <a:xfrm>
            <a:off x="4644008" y="2204864"/>
            <a:ext cx="4176464" cy="3888258"/>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0805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bwMode="auto">
          <a:xfrm>
            <a:off x="-468560" y="-171400"/>
            <a:ext cx="9721080" cy="100811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7" name="Content Placeholder 2"/>
          <p:cNvSpPr>
            <a:spLocks noGrp="1"/>
          </p:cNvSpPr>
          <p:nvPr>
            <p:ph sz="half" idx="1"/>
          </p:nvPr>
        </p:nvSpPr>
        <p:spPr>
          <a:xfrm>
            <a:off x="251520" y="476672"/>
            <a:ext cx="8568952" cy="604867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470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slide3.jpg"/>
          <p:cNvPicPr>
            <a:picLocks noChangeAspect="1"/>
          </p:cNvPicPr>
          <p:nvPr userDrawn="1"/>
        </p:nvPicPr>
        <p:blipFill>
          <a:blip r:embed="rId2"/>
          <a:stretch>
            <a:fillRect/>
          </a:stretch>
        </p:blipFill>
        <p:spPr>
          <a:xfrm>
            <a:off x="4" y="0"/>
            <a:ext cx="9146069" cy="6858000"/>
          </a:xfrm>
          <a:prstGeom prst="rect">
            <a:avLst/>
          </a:prstGeom>
        </p:spPr>
      </p:pic>
      <p:sp>
        <p:nvSpPr>
          <p:cNvPr id="24" name="TextBox 23"/>
          <p:cNvSpPr txBox="1"/>
          <p:nvPr userDrawn="1"/>
        </p:nvSpPr>
        <p:spPr>
          <a:xfrm>
            <a:off x="467544" y="404670"/>
            <a:ext cx="8305800" cy="646331"/>
          </a:xfrm>
          <a:prstGeom prst="rect">
            <a:avLst/>
          </a:prstGeom>
          <a:noFill/>
        </p:spPr>
        <p:txBody>
          <a:bodyPr wrap="square" rtlCol="0">
            <a:spAutoFit/>
          </a:bodyPr>
          <a:lstStyle/>
          <a:p>
            <a:r>
              <a:rPr lang="en-US" sz="5400" baseline="30000" dirty="0">
                <a:solidFill>
                  <a:schemeClr val="tx1">
                    <a:lumMod val="65000"/>
                    <a:lumOff val="35000"/>
                  </a:schemeClr>
                </a:solidFill>
                <a:latin typeface="Calibri"/>
                <a:cs typeface="Calibri"/>
              </a:rPr>
              <a:t>CONTACT US</a:t>
            </a:r>
          </a:p>
        </p:txBody>
      </p:sp>
      <p:sp>
        <p:nvSpPr>
          <p:cNvPr id="19" name="Date Placeholder 6"/>
          <p:cNvSpPr txBox="1">
            <a:spLocks/>
          </p:cNvSpPr>
          <p:nvPr userDrawn="1"/>
        </p:nvSpPr>
        <p:spPr>
          <a:xfrm>
            <a:off x="350168" y="6525348"/>
            <a:ext cx="2133600" cy="365125"/>
          </a:xfrm>
          <a:prstGeom prst="rect">
            <a:avLst/>
          </a:prstGeom>
        </p:spPr>
        <p:txBody>
          <a:bodyPr vert="horz" lIns="91440" tIns="45720" rIns="91440" bIns="45720" rtlCol="0" anchor="ctr"/>
          <a:lstStyle/>
          <a:p>
            <a:pPr marL="0" marR="0" lvl="0" indent="0" algn="l" defTabSz="457178" rtl="0" eaLnBrk="1" fontAlgn="auto" latinLnBrk="0" hangingPunct="1">
              <a:lnSpc>
                <a:spcPct val="100000"/>
              </a:lnSpc>
              <a:spcBef>
                <a:spcPts val="0"/>
              </a:spcBef>
              <a:spcAft>
                <a:spcPts val="0"/>
              </a:spcAft>
              <a:buClrTx/>
              <a:buSzTx/>
              <a:buFontTx/>
              <a:buNone/>
              <a:tabLst/>
              <a:defRPr/>
            </a:pPr>
            <a:fld id="{BC9856A8-A6EA-6A49-B18E-C808FDA5DEE8}" type="datetimeFigureOut">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178" rtl="0" eaLnBrk="1" fontAlgn="auto" latinLnBrk="0" hangingPunct="1">
                <a:lnSpc>
                  <a:spcPct val="100000"/>
                </a:lnSpc>
                <a:spcBef>
                  <a:spcPts val="0"/>
                </a:spcBef>
                <a:spcAft>
                  <a:spcPts val="0"/>
                </a:spcAft>
                <a:buClrTx/>
                <a:buSzTx/>
                <a:buFontTx/>
                <a:buNone/>
                <a:tabLst/>
                <a:defRPr/>
              </a:pPr>
              <a:t>9/11/2018</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23" name="Content Placeholder 2"/>
          <p:cNvSpPr>
            <a:spLocks noGrp="1"/>
          </p:cNvSpPr>
          <p:nvPr>
            <p:ph idx="1" hasCustomPrompt="1"/>
          </p:nvPr>
        </p:nvSpPr>
        <p:spPr>
          <a:xfrm>
            <a:off x="457200" y="1268763"/>
            <a:ext cx="8229600" cy="4857404"/>
          </a:xfrm>
        </p:spPr>
        <p:txBody>
          <a:bodyPr/>
          <a:lstStyle>
            <a:lvl1pPr marL="342882" marR="0" indent="-342882" algn="l" defTabSz="457178" rtl="0" eaLnBrk="1" fontAlgn="auto" latinLnBrk="0" hangingPunct="1">
              <a:lnSpc>
                <a:spcPct val="100000"/>
              </a:lnSpc>
              <a:spcBef>
                <a:spcPct val="20000"/>
              </a:spcBef>
              <a:spcAft>
                <a:spcPts val="0"/>
              </a:spcAft>
              <a:buClr>
                <a:srgbClr val="E40000"/>
              </a:buClr>
              <a:buSzTx/>
              <a:buFont typeface="Arial"/>
              <a:buNone/>
              <a:tabLst/>
              <a:defRPr sz="3400"/>
            </a:lvl1pPr>
            <a:lvl2pPr>
              <a:buFont typeface="Wingdings" pitchFamily="2" charset="2"/>
              <a:buChar char="§"/>
              <a:defRPr sz="2000" baseline="0"/>
            </a:lvl2pPr>
            <a:lvl3pPr>
              <a:defRPr/>
            </a:lvl3pPr>
          </a:lstStyle>
          <a:p>
            <a:pPr>
              <a:buClr>
                <a:srgbClr val="E40000"/>
              </a:buClr>
              <a:buFont typeface="Arial"/>
              <a:buChar char="•"/>
            </a:pPr>
            <a:r>
              <a:rPr lang="en-US" sz="2400" dirty="0">
                <a:solidFill>
                  <a:schemeClr val="tx1">
                    <a:lumMod val="65000"/>
                    <a:lumOff val="35000"/>
                  </a:schemeClr>
                </a:solidFill>
                <a:latin typeface="+mn-lt"/>
                <a:cs typeface="Calibri"/>
              </a:rPr>
              <a:t>Bullet Text Level 1</a:t>
            </a:r>
          </a:p>
          <a:p>
            <a:pPr lvl="1">
              <a:buClr>
                <a:srgbClr val="E40000"/>
              </a:buClr>
              <a:buFont typeface="Arial"/>
              <a:buChar char="•"/>
            </a:pPr>
            <a:r>
              <a:rPr lang="en-US" sz="2400" dirty="0">
                <a:solidFill>
                  <a:schemeClr val="tx1">
                    <a:lumMod val="65000"/>
                    <a:lumOff val="35000"/>
                  </a:schemeClr>
                </a:solidFill>
                <a:latin typeface="+mn-lt"/>
                <a:cs typeface="Calibri"/>
              </a:rPr>
              <a:t>Bullet Level 2</a:t>
            </a:r>
          </a:p>
          <a:p>
            <a:pPr lvl="2">
              <a:buClr>
                <a:srgbClr val="E40000"/>
              </a:buClr>
              <a:buFont typeface="Arial"/>
              <a:buChar char="•"/>
            </a:pPr>
            <a:r>
              <a:rPr lang="en-US" sz="2400" dirty="0">
                <a:solidFill>
                  <a:schemeClr val="tx1">
                    <a:lumMod val="65000"/>
                    <a:lumOff val="35000"/>
                  </a:schemeClr>
                </a:solidFill>
                <a:latin typeface="+mn-lt"/>
                <a:cs typeface="Calibri"/>
              </a:rPr>
              <a:t>Level 3</a:t>
            </a:r>
          </a:p>
        </p:txBody>
      </p:sp>
      <p:sp>
        <p:nvSpPr>
          <p:cNvPr id="20" name="Slide Number Placeholder 8"/>
          <p:cNvSpPr txBox="1">
            <a:spLocks/>
          </p:cNvSpPr>
          <p:nvPr userDrawn="1"/>
        </p:nvSpPr>
        <p:spPr>
          <a:xfrm>
            <a:off x="3275856" y="6525348"/>
            <a:ext cx="2133600" cy="365125"/>
          </a:xfrm>
          <a:prstGeom prst="rect">
            <a:avLst/>
          </a:prstGeom>
        </p:spPr>
        <p:txBody>
          <a:bodyPr vert="horz" lIns="91440" tIns="45720" rIns="91440" bIns="45720"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fld id="{679C0465-1B35-244A-BE58-305AFE9B031D}"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178"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Box 7">
            <a:extLst>
              <a:ext uri="{FF2B5EF4-FFF2-40B4-BE49-F238E27FC236}">
                <a16:creationId xmlns:a16="http://schemas.microsoft.com/office/drawing/2014/main" id="{252422D3-2104-4E34-87F3-613AE06046A5}"/>
              </a:ext>
            </a:extLst>
          </p:cNvPr>
          <p:cNvSpPr txBox="1"/>
          <p:nvPr userDrawn="1"/>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slide1.jpg"/>
          <p:cNvPicPr>
            <a:picLocks noChangeAspect="1"/>
          </p:cNvPicPr>
          <p:nvPr userDrawn="1"/>
        </p:nvPicPr>
        <p:blipFill>
          <a:blip r:embed="rId2"/>
          <a:stretch>
            <a:fillRect/>
          </a:stretch>
        </p:blipFill>
        <p:spPr>
          <a:xfrm>
            <a:off x="-2068" y="0"/>
            <a:ext cx="9146069" cy="6858000"/>
          </a:xfrm>
          <a:prstGeom prst="rect">
            <a:avLst/>
          </a:prstGeom>
        </p:spPr>
      </p:pic>
      <p:sp>
        <p:nvSpPr>
          <p:cNvPr id="7" name="TextBox 6"/>
          <p:cNvSpPr txBox="1"/>
          <p:nvPr userDrawn="1"/>
        </p:nvSpPr>
        <p:spPr>
          <a:xfrm>
            <a:off x="381000" y="4396246"/>
            <a:ext cx="8077200" cy="830997"/>
          </a:xfrm>
          <a:prstGeom prst="rect">
            <a:avLst/>
          </a:prstGeom>
          <a:noFill/>
        </p:spPr>
        <p:txBody>
          <a:bodyPr wrap="square" rtlCol="0">
            <a:spAutoFit/>
          </a:bodyPr>
          <a:lstStyle/>
          <a:p>
            <a:r>
              <a:rPr lang="en-US" sz="4800" spc="300" baseline="30000" dirty="0">
                <a:solidFill>
                  <a:schemeClr val="bg1"/>
                </a:solidFill>
                <a:latin typeface="Calibri"/>
                <a:cs typeface="Calibri"/>
              </a:rPr>
              <a:t>40 YEARS IN THE DESERT</a:t>
            </a:r>
            <a:endParaRPr lang="en-US" sz="4800" spc="300" dirty="0">
              <a:solidFill>
                <a:schemeClr val="bg1"/>
              </a:solidFill>
              <a:latin typeface="Calibri"/>
              <a:cs typeface="Calibri"/>
            </a:endParaRPr>
          </a:p>
        </p:txBody>
      </p:sp>
      <p:sp>
        <p:nvSpPr>
          <p:cNvPr id="8" name="TextBox 7"/>
          <p:cNvSpPr txBox="1"/>
          <p:nvPr userDrawn="1"/>
        </p:nvSpPr>
        <p:spPr>
          <a:xfrm>
            <a:off x="381000" y="4941171"/>
            <a:ext cx="7162800" cy="338554"/>
          </a:xfrm>
          <a:prstGeom prst="rect">
            <a:avLst/>
          </a:prstGeom>
          <a:noFill/>
        </p:spPr>
        <p:txBody>
          <a:bodyPr wrap="square" rtlCol="0">
            <a:spAutoFit/>
          </a:bodyPr>
          <a:lstStyle/>
          <a:p>
            <a:r>
              <a:rPr lang="en-US" sz="1600" dirty="0">
                <a:solidFill>
                  <a:schemeClr val="bg1"/>
                </a:solidFill>
                <a:latin typeface="Calibri"/>
                <a:cs typeface="Calibri"/>
              </a:rPr>
              <a:t>The Changing Face of Investor Psychology Today</a:t>
            </a:r>
          </a:p>
        </p:txBody>
      </p:sp>
      <p:sp>
        <p:nvSpPr>
          <p:cNvPr id="9" name="TextBox 8"/>
          <p:cNvSpPr txBox="1"/>
          <p:nvPr userDrawn="1"/>
        </p:nvSpPr>
        <p:spPr>
          <a:xfrm>
            <a:off x="2295345" y="4343400"/>
            <a:ext cx="6522223" cy="605294"/>
          </a:xfrm>
          <a:prstGeom prst="rect">
            <a:avLst/>
          </a:prstGeom>
          <a:noFill/>
        </p:spPr>
        <p:txBody>
          <a:bodyPr wrap="square" rtlCol="0">
            <a:spAutoFit/>
          </a:bodyPr>
          <a:lstStyle/>
          <a:p>
            <a:pPr algn="r"/>
            <a:r>
              <a:rPr lang="en-US" sz="5000" baseline="30000" dirty="0">
                <a:solidFill>
                  <a:schemeClr val="bg1"/>
                </a:solidFill>
                <a:latin typeface="Calibri"/>
                <a:cs typeface="Calibri"/>
              </a:rPr>
              <a:t>Dr Bob Swarup</a:t>
            </a:r>
          </a:p>
        </p:txBody>
      </p:sp>
      <p:sp>
        <p:nvSpPr>
          <p:cNvPr id="10" name="TextBox 9"/>
          <p:cNvSpPr txBox="1"/>
          <p:nvPr userDrawn="1"/>
        </p:nvSpPr>
        <p:spPr>
          <a:xfrm>
            <a:off x="4093161" y="4800605"/>
            <a:ext cx="4724400" cy="1200329"/>
          </a:xfrm>
          <a:prstGeom prst="rect">
            <a:avLst/>
          </a:prstGeom>
          <a:noFill/>
        </p:spPr>
        <p:txBody>
          <a:bodyPr wrap="square" rtlCol="0">
            <a:spAutoFit/>
          </a:bodyPr>
          <a:lstStyle/>
          <a:p>
            <a:pPr algn="r"/>
            <a:r>
              <a:rPr lang="en-US" sz="3600" baseline="30000" dirty="0">
                <a:solidFill>
                  <a:srgbClr val="E40000"/>
                </a:solidFill>
                <a:latin typeface="Calibri"/>
                <a:cs typeface="Calibri"/>
              </a:rPr>
              <a:t>PRINCIPAL</a:t>
            </a:r>
            <a:endParaRPr lang="en-US" sz="3600" dirty="0">
              <a:solidFill>
                <a:srgbClr val="E40000"/>
              </a:solidFill>
              <a:latin typeface="Calibri"/>
              <a:cs typeface="Calibri"/>
            </a:endParaRPr>
          </a:p>
          <a:p>
            <a:pPr algn="r"/>
            <a:endParaRPr lang="en-US" sz="3600" dirty="0">
              <a:latin typeface="Calibri"/>
              <a:cs typeface="Calibri"/>
            </a:endParaRPr>
          </a:p>
        </p:txBody>
      </p:sp>
      <p:sp>
        <p:nvSpPr>
          <p:cNvPr id="11" name="TextBox 10">
            <a:extLst>
              <a:ext uri="{FF2B5EF4-FFF2-40B4-BE49-F238E27FC236}">
                <a16:creationId xmlns:a16="http://schemas.microsoft.com/office/drawing/2014/main" id="{5AB235F6-5732-4836-8F95-2F37B140A70A}"/>
              </a:ext>
            </a:extLst>
          </p:cNvPr>
          <p:cNvSpPr txBox="1"/>
          <p:nvPr userDrawn="1"/>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slide2.jpg"/>
          <p:cNvPicPr>
            <a:picLocks noChangeAspect="1"/>
          </p:cNvPicPr>
          <p:nvPr userDrawn="1"/>
        </p:nvPicPr>
        <p:blipFill>
          <a:blip r:embed="rId2"/>
          <a:stretch>
            <a:fillRect/>
          </a:stretch>
        </p:blipFill>
        <p:spPr>
          <a:xfrm>
            <a:off x="0" y="1553"/>
            <a:ext cx="9144000" cy="6856451"/>
          </a:xfrm>
          <a:prstGeom prst="rect">
            <a:avLst/>
          </a:prstGeom>
        </p:spPr>
      </p:pic>
      <p:sp>
        <p:nvSpPr>
          <p:cNvPr id="8" name="TextBox 7"/>
          <p:cNvSpPr txBox="1"/>
          <p:nvPr userDrawn="1"/>
        </p:nvSpPr>
        <p:spPr>
          <a:xfrm>
            <a:off x="457201" y="420475"/>
            <a:ext cx="8305800" cy="646331"/>
          </a:xfrm>
          <a:prstGeom prst="rect">
            <a:avLst/>
          </a:prstGeom>
          <a:noFill/>
        </p:spPr>
        <p:txBody>
          <a:bodyPr wrap="square" rtlCol="0">
            <a:spAutoFit/>
          </a:bodyPr>
          <a:lstStyle/>
          <a:p>
            <a:r>
              <a:rPr lang="en-US" sz="5400" baseline="30000" dirty="0">
                <a:solidFill>
                  <a:schemeClr val="tx1">
                    <a:lumMod val="65000"/>
                    <a:lumOff val="35000"/>
                  </a:schemeClr>
                </a:solidFill>
                <a:latin typeface="Calibri"/>
                <a:cs typeface="Calibri"/>
              </a:rPr>
              <a:t>INDEX</a:t>
            </a:r>
          </a:p>
        </p:txBody>
      </p:sp>
      <p:sp>
        <p:nvSpPr>
          <p:cNvPr id="9" name="TextBox 8"/>
          <p:cNvSpPr txBox="1"/>
          <p:nvPr userDrawn="1"/>
        </p:nvSpPr>
        <p:spPr>
          <a:xfrm>
            <a:off x="609600" y="1674914"/>
            <a:ext cx="8077200" cy="553998"/>
          </a:xfrm>
          <a:prstGeom prst="rect">
            <a:avLst/>
          </a:prstGeom>
          <a:noFill/>
        </p:spPr>
        <p:txBody>
          <a:bodyPr wrap="square" rtlCol="0" anchor="b">
            <a:spAutoFit/>
          </a:bodyPr>
          <a:lstStyle/>
          <a:p>
            <a:r>
              <a:rPr lang="en-US" sz="3000" spc="300" baseline="30000" dirty="0">
                <a:solidFill>
                  <a:srgbClr val="E40000"/>
                </a:solidFill>
                <a:latin typeface="Calibri"/>
                <a:cs typeface="Calibri"/>
              </a:rPr>
              <a:t>SECTION 1:</a:t>
            </a:r>
            <a:endParaRPr lang="en-US" sz="3000" spc="300" dirty="0">
              <a:solidFill>
                <a:srgbClr val="595959"/>
              </a:solidFill>
              <a:latin typeface="Calibri"/>
              <a:cs typeface="Calibri"/>
            </a:endParaRPr>
          </a:p>
        </p:txBody>
      </p:sp>
      <p:sp>
        <p:nvSpPr>
          <p:cNvPr id="10" name="TextBox 9"/>
          <p:cNvSpPr txBox="1"/>
          <p:nvPr userDrawn="1"/>
        </p:nvSpPr>
        <p:spPr>
          <a:xfrm>
            <a:off x="609600" y="2649934"/>
            <a:ext cx="8077200" cy="553998"/>
          </a:xfrm>
          <a:prstGeom prst="rect">
            <a:avLst/>
          </a:prstGeom>
          <a:noFill/>
        </p:spPr>
        <p:txBody>
          <a:bodyPr wrap="square" rtlCol="0" anchor="b">
            <a:spAutoFit/>
          </a:bodyPr>
          <a:lstStyle/>
          <a:p>
            <a:r>
              <a:rPr lang="en-US" sz="3000" spc="300" baseline="30000" dirty="0">
                <a:solidFill>
                  <a:srgbClr val="E40000"/>
                </a:solidFill>
                <a:latin typeface="Calibri"/>
                <a:cs typeface="Calibri"/>
              </a:rPr>
              <a:t>SECTION 2:</a:t>
            </a:r>
            <a:endParaRPr lang="en-US" sz="3000" spc="300" dirty="0">
              <a:solidFill>
                <a:srgbClr val="595959"/>
              </a:solidFill>
              <a:latin typeface="Calibri"/>
              <a:cs typeface="Calibri"/>
            </a:endParaRPr>
          </a:p>
        </p:txBody>
      </p:sp>
      <p:sp>
        <p:nvSpPr>
          <p:cNvPr id="11" name="TextBox 10"/>
          <p:cNvSpPr txBox="1"/>
          <p:nvPr userDrawn="1"/>
        </p:nvSpPr>
        <p:spPr>
          <a:xfrm>
            <a:off x="609600" y="3615710"/>
            <a:ext cx="8077200" cy="553998"/>
          </a:xfrm>
          <a:prstGeom prst="rect">
            <a:avLst/>
          </a:prstGeom>
          <a:noFill/>
        </p:spPr>
        <p:txBody>
          <a:bodyPr wrap="square" rtlCol="0" anchor="b">
            <a:spAutoFit/>
          </a:bodyPr>
          <a:lstStyle/>
          <a:p>
            <a:r>
              <a:rPr lang="en-US" sz="3000" spc="300" baseline="30000" dirty="0">
                <a:solidFill>
                  <a:srgbClr val="E40000"/>
                </a:solidFill>
                <a:latin typeface="Calibri"/>
                <a:cs typeface="Calibri"/>
              </a:rPr>
              <a:t>SECTION 3:</a:t>
            </a:r>
            <a:endParaRPr lang="en-US" sz="3000" spc="300" dirty="0">
              <a:solidFill>
                <a:srgbClr val="595959"/>
              </a:solidFill>
              <a:latin typeface="Calibri"/>
              <a:cs typeface="Calibri"/>
            </a:endParaRPr>
          </a:p>
        </p:txBody>
      </p:sp>
      <p:sp>
        <p:nvSpPr>
          <p:cNvPr id="15" name="TextBox 14"/>
          <p:cNvSpPr txBox="1"/>
          <p:nvPr userDrawn="1"/>
        </p:nvSpPr>
        <p:spPr>
          <a:xfrm>
            <a:off x="2286000" y="1546786"/>
            <a:ext cx="8077200" cy="830997"/>
          </a:xfrm>
          <a:prstGeom prst="rect">
            <a:avLst/>
          </a:prstGeom>
          <a:noFill/>
        </p:spPr>
        <p:txBody>
          <a:bodyPr wrap="square" rtlCol="0" anchor="b">
            <a:spAutoFit/>
          </a:bodyPr>
          <a:lstStyle/>
          <a:p>
            <a:r>
              <a:rPr lang="en-US" sz="4800" spc="300" baseline="30000" dirty="0">
                <a:solidFill>
                  <a:srgbClr val="595959"/>
                </a:solidFill>
                <a:latin typeface="Calibri"/>
                <a:cs typeface="Calibri"/>
              </a:rPr>
              <a:t>SECTION TEXT TO GO HERE</a:t>
            </a:r>
            <a:endParaRPr lang="en-US" sz="4800" spc="300" dirty="0">
              <a:solidFill>
                <a:srgbClr val="595959"/>
              </a:solidFill>
              <a:latin typeface="Calibri"/>
              <a:cs typeface="Calibri"/>
            </a:endParaRPr>
          </a:p>
        </p:txBody>
      </p:sp>
      <p:sp>
        <p:nvSpPr>
          <p:cNvPr id="16" name="TextBox 15"/>
          <p:cNvSpPr txBox="1"/>
          <p:nvPr userDrawn="1"/>
        </p:nvSpPr>
        <p:spPr>
          <a:xfrm>
            <a:off x="2286000" y="2521809"/>
            <a:ext cx="8077200" cy="830997"/>
          </a:xfrm>
          <a:prstGeom prst="rect">
            <a:avLst/>
          </a:prstGeom>
          <a:noFill/>
        </p:spPr>
        <p:txBody>
          <a:bodyPr wrap="square" rtlCol="0" anchor="b">
            <a:spAutoFit/>
          </a:bodyPr>
          <a:lstStyle/>
          <a:p>
            <a:r>
              <a:rPr lang="en-US" sz="4800" spc="300" baseline="30000" dirty="0">
                <a:solidFill>
                  <a:srgbClr val="595959"/>
                </a:solidFill>
                <a:latin typeface="Calibri"/>
                <a:cs typeface="Calibri"/>
              </a:rPr>
              <a:t>SECTION TEXT TO GO HERE</a:t>
            </a:r>
            <a:endParaRPr lang="en-US" sz="4800" spc="300" dirty="0">
              <a:solidFill>
                <a:srgbClr val="595959"/>
              </a:solidFill>
              <a:latin typeface="Calibri"/>
              <a:cs typeface="Calibri"/>
            </a:endParaRPr>
          </a:p>
        </p:txBody>
      </p:sp>
      <p:sp>
        <p:nvSpPr>
          <p:cNvPr id="17" name="TextBox 16"/>
          <p:cNvSpPr txBox="1"/>
          <p:nvPr userDrawn="1"/>
        </p:nvSpPr>
        <p:spPr>
          <a:xfrm>
            <a:off x="2286000" y="3487585"/>
            <a:ext cx="8077200" cy="830997"/>
          </a:xfrm>
          <a:prstGeom prst="rect">
            <a:avLst/>
          </a:prstGeom>
          <a:noFill/>
        </p:spPr>
        <p:txBody>
          <a:bodyPr wrap="square" rtlCol="0" anchor="b">
            <a:spAutoFit/>
          </a:bodyPr>
          <a:lstStyle/>
          <a:p>
            <a:r>
              <a:rPr lang="en-US" sz="4800" spc="300" baseline="30000" dirty="0">
                <a:solidFill>
                  <a:srgbClr val="595959"/>
                </a:solidFill>
                <a:latin typeface="Calibri"/>
                <a:cs typeface="Calibri"/>
              </a:rPr>
              <a:t>SECTION TEXT TO GO HERE</a:t>
            </a:r>
            <a:endParaRPr lang="en-US" sz="4800" spc="300" dirty="0">
              <a:solidFill>
                <a:srgbClr val="595959"/>
              </a:solidFill>
              <a:latin typeface="Calibri"/>
              <a:cs typeface="Calibri"/>
            </a:endParaRPr>
          </a:p>
        </p:txBody>
      </p:sp>
      <p:sp>
        <p:nvSpPr>
          <p:cNvPr id="18" name="TextBox 17"/>
          <p:cNvSpPr txBox="1"/>
          <p:nvPr userDrawn="1"/>
        </p:nvSpPr>
        <p:spPr>
          <a:xfrm>
            <a:off x="2286000" y="2057403"/>
            <a:ext cx="6172200" cy="338554"/>
          </a:xfrm>
          <a:prstGeom prst="rect">
            <a:avLst/>
          </a:prstGeom>
          <a:noFill/>
        </p:spPr>
        <p:txBody>
          <a:bodyPr wrap="square" rtlCol="0">
            <a:spAutoFit/>
          </a:bodyPr>
          <a:lstStyle/>
          <a:p>
            <a:r>
              <a:rPr lang="en-US" sz="1600" dirty="0">
                <a:solidFill>
                  <a:srgbClr val="E40000"/>
                </a:solidFill>
                <a:latin typeface="Calibri"/>
                <a:cs typeface="Calibri"/>
              </a:rPr>
              <a:t>Smaller Sub Section Description Text to Go Here</a:t>
            </a:r>
          </a:p>
        </p:txBody>
      </p:sp>
      <p:sp>
        <p:nvSpPr>
          <p:cNvPr id="19" name="TextBox 18"/>
          <p:cNvSpPr txBox="1"/>
          <p:nvPr userDrawn="1"/>
        </p:nvSpPr>
        <p:spPr>
          <a:xfrm>
            <a:off x="2286000" y="3014248"/>
            <a:ext cx="6172200" cy="338554"/>
          </a:xfrm>
          <a:prstGeom prst="rect">
            <a:avLst/>
          </a:prstGeom>
          <a:noFill/>
        </p:spPr>
        <p:txBody>
          <a:bodyPr wrap="square" rtlCol="0">
            <a:spAutoFit/>
          </a:bodyPr>
          <a:lstStyle/>
          <a:p>
            <a:r>
              <a:rPr lang="en-US" sz="1600" dirty="0">
                <a:solidFill>
                  <a:srgbClr val="E40000"/>
                </a:solidFill>
                <a:latin typeface="Calibri"/>
                <a:cs typeface="Calibri"/>
              </a:rPr>
              <a:t>Smaller Sub Section Description Text to Go Here</a:t>
            </a:r>
          </a:p>
        </p:txBody>
      </p:sp>
      <p:sp>
        <p:nvSpPr>
          <p:cNvPr id="20" name="TextBox 19"/>
          <p:cNvSpPr txBox="1"/>
          <p:nvPr userDrawn="1"/>
        </p:nvSpPr>
        <p:spPr>
          <a:xfrm>
            <a:off x="2286000" y="4004848"/>
            <a:ext cx="6172200" cy="338554"/>
          </a:xfrm>
          <a:prstGeom prst="rect">
            <a:avLst/>
          </a:prstGeom>
          <a:noFill/>
        </p:spPr>
        <p:txBody>
          <a:bodyPr wrap="square" rtlCol="0">
            <a:spAutoFit/>
          </a:bodyPr>
          <a:lstStyle/>
          <a:p>
            <a:r>
              <a:rPr lang="en-US" sz="1600" dirty="0">
                <a:solidFill>
                  <a:srgbClr val="E40000"/>
                </a:solidFill>
                <a:latin typeface="Calibri"/>
                <a:cs typeface="Calibri"/>
              </a:rPr>
              <a:t>Smaller Sub Section Description Text to Go Here</a:t>
            </a:r>
          </a:p>
        </p:txBody>
      </p:sp>
      <p:sp>
        <p:nvSpPr>
          <p:cNvPr id="21" name="TextBox 20">
            <a:extLst>
              <a:ext uri="{FF2B5EF4-FFF2-40B4-BE49-F238E27FC236}">
                <a16:creationId xmlns:a16="http://schemas.microsoft.com/office/drawing/2014/main" id="{6E562816-8867-4E39-AB74-7326862AC34D}"/>
              </a:ext>
            </a:extLst>
          </p:cNvPr>
          <p:cNvSpPr txBox="1"/>
          <p:nvPr userDrawn="1"/>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lide3.jpg"/>
          <p:cNvPicPr>
            <a:picLocks noChangeAspect="1"/>
          </p:cNvPicPr>
          <p:nvPr userDrawn="1"/>
        </p:nvPicPr>
        <p:blipFill>
          <a:blip r:embed="rId2"/>
          <a:stretch>
            <a:fillRect/>
          </a:stretch>
        </p:blipFill>
        <p:spPr>
          <a:xfrm>
            <a:off x="4" y="0"/>
            <a:ext cx="9146069" cy="6858000"/>
          </a:xfrm>
          <a:prstGeom prst="rect">
            <a:avLst/>
          </a:prstGeom>
        </p:spPr>
      </p:pic>
      <p:sp>
        <p:nvSpPr>
          <p:cNvPr id="8" name="TextBox 7"/>
          <p:cNvSpPr txBox="1"/>
          <p:nvPr userDrawn="1"/>
        </p:nvSpPr>
        <p:spPr>
          <a:xfrm>
            <a:off x="533407" y="420475"/>
            <a:ext cx="8229601" cy="646331"/>
          </a:xfrm>
          <a:prstGeom prst="rect">
            <a:avLst/>
          </a:prstGeom>
          <a:noFill/>
        </p:spPr>
        <p:txBody>
          <a:bodyPr wrap="square" rtlCol="0">
            <a:spAutoFit/>
          </a:bodyPr>
          <a:lstStyle/>
          <a:p>
            <a:r>
              <a:rPr lang="en-US" sz="5400" baseline="30000" dirty="0">
                <a:solidFill>
                  <a:schemeClr val="tx1">
                    <a:lumMod val="65000"/>
                    <a:lumOff val="35000"/>
                  </a:schemeClr>
                </a:solidFill>
                <a:latin typeface="Calibri"/>
                <a:cs typeface="Calibri"/>
              </a:rPr>
              <a:t>MAIN TITLE OF PAGE HERE</a:t>
            </a:r>
          </a:p>
        </p:txBody>
      </p:sp>
      <p:sp>
        <p:nvSpPr>
          <p:cNvPr id="9" name="TextBox 8"/>
          <p:cNvSpPr txBox="1"/>
          <p:nvPr userDrawn="1"/>
        </p:nvSpPr>
        <p:spPr>
          <a:xfrm>
            <a:off x="533400" y="1371608"/>
            <a:ext cx="7924800" cy="1400383"/>
          </a:xfrm>
          <a:prstGeom prst="rect">
            <a:avLst/>
          </a:prstGeom>
          <a:noFill/>
        </p:spPr>
        <p:txBody>
          <a:bodyPr wrap="square" rtlCol="0">
            <a:spAutoFit/>
          </a:bodyPr>
          <a:lstStyle/>
          <a:p>
            <a:r>
              <a:rPr lang="en-US" sz="1700" dirty="0">
                <a:solidFill>
                  <a:schemeClr val="tx1">
                    <a:lumMod val="65000"/>
                    <a:lumOff val="35000"/>
                  </a:schemeClr>
                </a:solidFill>
                <a:latin typeface="Calibri"/>
                <a:cs typeface="Calibri"/>
              </a:rPr>
              <a:t>Main descriptive text: 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10" name="TextBox 9"/>
          <p:cNvSpPr txBox="1"/>
          <p:nvPr userDrawn="1"/>
        </p:nvSpPr>
        <p:spPr>
          <a:xfrm>
            <a:off x="1905000" y="2743203"/>
            <a:ext cx="5486400" cy="3416320"/>
          </a:xfrm>
          <a:prstGeom prst="rect">
            <a:avLst/>
          </a:prstGeom>
          <a:noFill/>
        </p:spPr>
        <p:txBody>
          <a:bodyPr wrap="square" rtlCol="0">
            <a:spAutoFit/>
          </a:bodyPr>
          <a:lstStyle/>
          <a:p>
            <a:pPr>
              <a:buClr>
                <a:srgbClr val="E40000"/>
              </a:buClr>
              <a:buFont typeface="Arial"/>
              <a:buChar char="•"/>
            </a:pPr>
            <a:r>
              <a:rPr lang="en-US" sz="2400" dirty="0">
                <a:solidFill>
                  <a:schemeClr val="tx1">
                    <a:lumMod val="65000"/>
                    <a:lumOff val="35000"/>
                  </a:schemeClr>
                </a:solidFill>
                <a:latin typeface="Calibri"/>
                <a:cs typeface="Calibri"/>
              </a:rPr>
              <a:t> Bullet Text Level 1</a:t>
            </a:r>
          </a:p>
          <a:p>
            <a:pPr lvl="1">
              <a:buClr>
                <a:srgbClr val="E40000"/>
              </a:buClr>
              <a:buFont typeface="Wingdings" charset="2"/>
              <a:buChar char="§"/>
            </a:pPr>
            <a:r>
              <a:rPr lang="en-US" sz="2400" dirty="0">
                <a:solidFill>
                  <a:schemeClr val="tx1">
                    <a:lumMod val="65000"/>
                    <a:lumOff val="35000"/>
                  </a:schemeClr>
                </a:solidFill>
                <a:latin typeface="Calibri"/>
                <a:cs typeface="Calibri"/>
              </a:rPr>
              <a:t> Bullet Text Level 2</a:t>
            </a:r>
          </a:p>
          <a:p>
            <a:pPr lvl="1">
              <a:buClr>
                <a:srgbClr val="E40000"/>
              </a:buClr>
              <a:buFont typeface="Wingdings" charset="2"/>
              <a:buChar char="§"/>
            </a:pPr>
            <a:r>
              <a:rPr lang="en-US" sz="2400" dirty="0">
                <a:solidFill>
                  <a:schemeClr val="tx1">
                    <a:lumMod val="65000"/>
                    <a:lumOff val="35000"/>
                  </a:schemeClr>
                </a:solidFill>
                <a:latin typeface="Calibri"/>
                <a:cs typeface="Calibri"/>
              </a:rPr>
              <a:t> Bullet Text Level 2</a:t>
            </a:r>
          </a:p>
          <a:p>
            <a:pPr lvl="2">
              <a:buClr>
                <a:srgbClr val="E40000"/>
              </a:buClr>
              <a:buSzPct val="50000"/>
              <a:buFont typeface="Wingdings" charset="2"/>
              <a:buChar char="Ø"/>
            </a:pPr>
            <a:r>
              <a:rPr lang="en-US" sz="2400" dirty="0">
                <a:solidFill>
                  <a:schemeClr val="tx1">
                    <a:lumMod val="65000"/>
                    <a:lumOff val="35000"/>
                  </a:schemeClr>
                </a:solidFill>
                <a:latin typeface="Calibri"/>
                <a:cs typeface="Calibri"/>
              </a:rPr>
              <a:t> Bullet Text Level 3</a:t>
            </a:r>
          </a:p>
          <a:p>
            <a:pPr lvl="2">
              <a:buClr>
                <a:srgbClr val="E40000"/>
              </a:buClr>
              <a:buSzPct val="50000"/>
            </a:pPr>
            <a:endParaRPr lang="en-US" sz="2400" dirty="0">
              <a:solidFill>
                <a:schemeClr val="tx1">
                  <a:lumMod val="65000"/>
                  <a:lumOff val="35000"/>
                </a:schemeClr>
              </a:solidFill>
              <a:latin typeface="Calibri"/>
              <a:cs typeface="Calibri"/>
            </a:endParaRPr>
          </a:p>
          <a:p>
            <a:pPr>
              <a:buClr>
                <a:srgbClr val="E40000"/>
              </a:buClr>
              <a:buFont typeface="Arial"/>
              <a:buChar char="•"/>
            </a:pPr>
            <a:r>
              <a:rPr lang="en-US" sz="2400" dirty="0">
                <a:solidFill>
                  <a:schemeClr val="tx1">
                    <a:lumMod val="65000"/>
                    <a:lumOff val="35000"/>
                  </a:schemeClr>
                </a:solidFill>
                <a:latin typeface="Calibri"/>
                <a:cs typeface="Calibri"/>
              </a:rPr>
              <a:t> Bullet Text Level 1</a:t>
            </a:r>
          </a:p>
          <a:p>
            <a:pPr>
              <a:buClr>
                <a:srgbClr val="E40000"/>
              </a:buClr>
              <a:buFont typeface="Arial"/>
              <a:buChar char="•"/>
            </a:pPr>
            <a:r>
              <a:rPr lang="en-US" sz="2400" dirty="0">
                <a:solidFill>
                  <a:schemeClr val="tx1">
                    <a:lumMod val="65000"/>
                    <a:lumOff val="35000"/>
                  </a:schemeClr>
                </a:solidFill>
                <a:latin typeface="Calibri"/>
                <a:cs typeface="Calibri"/>
              </a:rPr>
              <a:t> Bullet Text Level 1</a:t>
            </a:r>
          </a:p>
          <a:p>
            <a:pPr>
              <a:buClr>
                <a:srgbClr val="E40000"/>
              </a:buClr>
              <a:buFont typeface="Arial"/>
              <a:buChar char="•"/>
            </a:pPr>
            <a:r>
              <a:rPr lang="en-US" sz="2400" dirty="0">
                <a:solidFill>
                  <a:schemeClr val="tx1">
                    <a:lumMod val="65000"/>
                    <a:lumOff val="35000"/>
                  </a:schemeClr>
                </a:solidFill>
                <a:latin typeface="Calibri"/>
                <a:cs typeface="Calibri"/>
              </a:rPr>
              <a:t> Bullet Text Level 1</a:t>
            </a:r>
          </a:p>
          <a:p>
            <a:pPr>
              <a:buClr>
                <a:srgbClr val="E40000"/>
              </a:buClr>
              <a:buFont typeface="Arial"/>
              <a:buChar char="•"/>
            </a:pPr>
            <a:endParaRPr lang="en-US" sz="2400" dirty="0">
              <a:solidFill>
                <a:schemeClr val="tx1">
                  <a:lumMod val="65000"/>
                  <a:lumOff val="35000"/>
                </a:schemeClr>
              </a:solidFill>
              <a:latin typeface="Calibri"/>
              <a:cs typeface="Calibri"/>
            </a:endParaRPr>
          </a:p>
        </p:txBody>
      </p:sp>
      <p:sp>
        <p:nvSpPr>
          <p:cNvPr id="11" name="Date Placeholder 6"/>
          <p:cNvSpPr txBox="1">
            <a:spLocks/>
          </p:cNvSpPr>
          <p:nvPr userDrawn="1"/>
        </p:nvSpPr>
        <p:spPr>
          <a:xfrm>
            <a:off x="350168" y="6525348"/>
            <a:ext cx="2133600" cy="365125"/>
          </a:xfrm>
          <a:prstGeom prst="rect">
            <a:avLst/>
          </a:prstGeom>
        </p:spPr>
        <p:txBody>
          <a:bodyPr vert="horz" lIns="91440" tIns="45720" rIns="91440" bIns="45720" rtlCol="0" anchor="ctr"/>
          <a:lstStyle/>
          <a:p>
            <a:pPr marL="0" marR="0" lvl="0" indent="0" algn="l" defTabSz="457178" rtl="0" eaLnBrk="1" fontAlgn="auto" latinLnBrk="0" hangingPunct="1">
              <a:lnSpc>
                <a:spcPct val="100000"/>
              </a:lnSpc>
              <a:spcBef>
                <a:spcPts val="0"/>
              </a:spcBef>
              <a:spcAft>
                <a:spcPts val="0"/>
              </a:spcAft>
              <a:buClrTx/>
              <a:buSzTx/>
              <a:buFontTx/>
              <a:buNone/>
              <a:tabLst/>
              <a:defRPr/>
            </a:pPr>
            <a:fld id="{BC9856A8-A6EA-6A49-B18E-C808FDA5DEE8}" type="datetimeFigureOut">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178" rtl="0" eaLnBrk="1" fontAlgn="auto" latinLnBrk="0" hangingPunct="1">
                <a:lnSpc>
                  <a:spcPct val="100000"/>
                </a:lnSpc>
                <a:spcBef>
                  <a:spcPts val="0"/>
                </a:spcBef>
                <a:spcAft>
                  <a:spcPts val="0"/>
                </a:spcAft>
                <a:buClrTx/>
                <a:buSzTx/>
                <a:buFontTx/>
                <a:buNone/>
                <a:tabLst/>
                <a:defRPr/>
              </a:pPr>
              <a:t>9/11/2018</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Slide Number Placeholder 8"/>
          <p:cNvSpPr txBox="1">
            <a:spLocks/>
          </p:cNvSpPr>
          <p:nvPr userDrawn="1"/>
        </p:nvSpPr>
        <p:spPr>
          <a:xfrm>
            <a:off x="3275856" y="6525348"/>
            <a:ext cx="2133600" cy="365125"/>
          </a:xfrm>
          <a:prstGeom prst="rect">
            <a:avLst/>
          </a:prstGeom>
        </p:spPr>
        <p:txBody>
          <a:bodyPr vert="horz" lIns="91440" tIns="45720" rIns="91440" bIns="45720"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fld id="{679C0465-1B35-244A-BE58-305AFE9B031D}"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178"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TextBox 13">
            <a:extLst>
              <a:ext uri="{FF2B5EF4-FFF2-40B4-BE49-F238E27FC236}">
                <a16:creationId xmlns:a16="http://schemas.microsoft.com/office/drawing/2014/main" id="{1061A28E-532C-4844-8649-5EC87A09695F}"/>
              </a:ext>
            </a:extLst>
          </p:cNvPr>
          <p:cNvSpPr txBox="1"/>
          <p:nvPr userDrawn="1"/>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slide4.jpg"/>
          <p:cNvPicPr>
            <a:picLocks noChangeAspect="1"/>
          </p:cNvPicPr>
          <p:nvPr userDrawn="1"/>
        </p:nvPicPr>
        <p:blipFill>
          <a:blip r:embed="rId2"/>
          <a:stretch>
            <a:fillRect/>
          </a:stretch>
        </p:blipFill>
        <p:spPr>
          <a:xfrm>
            <a:off x="6" y="0"/>
            <a:ext cx="9146067" cy="6858000"/>
          </a:xfrm>
          <a:prstGeom prst="rect">
            <a:avLst/>
          </a:prstGeom>
        </p:spPr>
      </p:pic>
      <p:sp>
        <p:nvSpPr>
          <p:cNvPr id="7" name="TextBox 6"/>
          <p:cNvSpPr txBox="1"/>
          <p:nvPr userDrawn="1"/>
        </p:nvSpPr>
        <p:spPr>
          <a:xfrm>
            <a:off x="381000" y="4396246"/>
            <a:ext cx="8077200" cy="830997"/>
          </a:xfrm>
          <a:prstGeom prst="rect">
            <a:avLst/>
          </a:prstGeom>
          <a:noFill/>
        </p:spPr>
        <p:txBody>
          <a:bodyPr wrap="square" rtlCol="0">
            <a:spAutoFit/>
          </a:bodyPr>
          <a:lstStyle/>
          <a:p>
            <a:r>
              <a:rPr lang="en-US" sz="4800" spc="300" baseline="30000" dirty="0">
                <a:solidFill>
                  <a:schemeClr val="bg1"/>
                </a:solidFill>
                <a:latin typeface="Calibri"/>
                <a:cs typeface="Calibri"/>
              </a:rPr>
              <a:t>SECTION TITLE TO GO HERE</a:t>
            </a:r>
            <a:endParaRPr lang="en-US" sz="4800" spc="300" dirty="0">
              <a:solidFill>
                <a:schemeClr val="bg1"/>
              </a:solidFill>
              <a:latin typeface="Calibri"/>
              <a:cs typeface="Calibri"/>
            </a:endParaRPr>
          </a:p>
        </p:txBody>
      </p:sp>
      <p:sp>
        <p:nvSpPr>
          <p:cNvPr id="8" name="TextBox 7"/>
          <p:cNvSpPr txBox="1"/>
          <p:nvPr userDrawn="1"/>
        </p:nvSpPr>
        <p:spPr>
          <a:xfrm>
            <a:off x="381000" y="4890648"/>
            <a:ext cx="7162800" cy="338554"/>
          </a:xfrm>
          <a:prstGeom prst="rect">
            <a:avLst/>
          </a:prstGeom>
          <a:noFill/>
        </p:spPr>
        <p:txBody>
          <a:bodyPr wrap="square" rtlCol="0">
            <a:spAutoFit/>
          </a:bodyPr>
          <a:lstStyle/>
          <a:p>
            <a:r>
              <a:rPr lang="en-US" sz="1600" dirty="0">
                <a:solidFill>
                  <a:schemeClr val="bg1"/>
                </a:solidFill>
                <a:latin typeface="Calibri"/>
                <a:cs typeface="Calibri"/>
              </a:rPr>
              <a:t>Section Sub Description to go here if applicable</a:t>
            </a:r>
          </a:p>
        </p:txBody>
      </p:sp>
      <p:sp>
        <p:nvSpPr>
          <p:cNvPr id="9" name="TextBox 8"/>
          <p:cNvSpPr txBox="1"/>
          <p:nvPr userDrawn="1"/>
        </p:nvSpPr>
        <p:spPr>
          <a:xfrm>
            <a:off x="2362204" y="3733806"/>
            <a:ext cx="6522223" cy="728405"/>
          </a:xfrm>
          <a:prstGeom prst="rect">
            <a:avLst/>
          </a:prstGeom>
          <a:noFill/>
        </p:spPr>
        <p:txBody>
          <a:bodyPr wrap="square" rtlCol="0">
            <a:spAutoFit/>
          </a:bodyPr>
          <a:lstStyle/>
          <a:p>
            <a:pPr algn="r"/>
            <a:r>
              <a:rPr lang="en-US" sz="6200" baseline="30000" dirty="0">
                <a:solidFill>
                  <a:srgbClr val="E40000"/>
                </a:solidFill>
                <a:latin typeface="Calibri"/>
                <a:cs typeface="Calibri"/>
              </a:rPr>
              <a:t>PART 1</a:t>
            </a:r>
          </a:p>
        </p:txBody>
      </p:sp>
      <p:sp>
        <p:nvSpPr>
          <p:cNvPr id="10" name="TextBox 9">
            <a:extLst>
              <a:ext uri="{FF2B5EF4-FFF2-40B4-BE49-F238E27FC236}">
                <a16:creationId xmlns:a16="http://schemas.microsoft.com/office/drawing/2014/main" id="{5F7C34C4-55C2-4623-B55D-B67D0FCAA13F}"/>
              </a:ext>
            </a:extLst>
          </p:cNvPr>
          <p:cNvSpPr txBox="1"/>
          <p:nvPr userDrawn="1"/>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descr="slide5.jpg"/>
          <p:cNvPicPr>
            <a:picLocks noChangeAspect="1"/>
          </p:cNvPicPr>
          <p:nvPr userDrawn="1"/>
        </p:nvPicPr>
        <p:blipFill>
          <a:blip r:embed="rId2"/>
          <a:stretch>
            <a:fillRect/>
          </a:stretch>
        </p:blipFill>
        <p:spPr>
          <a:xfrm>
            <a:off x="6" y="0"/>
            <a:ext cx="9146067" cy="6858000"/>
          </a:xfrm>
          <a:prstGeom prst="rect">
            <a:avLst/>
          </a:prstGeom>
        </p:spPr>
      </p:pic>
      <p:sp>
        <p:nvSpPr>
          <p:cNvPr id="7" name="TextBox 6"/>
          <p:cNvSpPr txBox="1"/>
          <p:nvPr userDrawn="1"/>
        </p:nvSpPr>
        <p:spPr>
          <a:xfrm>
            <a:off x="2819400" y="6257839"/>
            <a:ext cx="6324600" cy="261610"/>
          </a:xfrm>
          <a:prstGeom prst="rect">
            <a:avLst/>
          </a:prstGeom>
          <a:noFill/>
        </p:spPr>
        <p:txBody>
          <a:bodyPr wrap="square" rtlCol="0">
            <a:spAutoFit/>
          </a:bodyPr>
          <a:lstStyle/>
          <a:p>
            <a:pPr algn="r"/>
            <a:endParaRPr lang="en-US" sz="1100" dirty="0">
              <a:solidFill>
                <a:srgbClr val="FFFFFF"/>
              </a:solidFill>
            </a:endParaRPr>
          </a:p>
        </p:txBody>
      </p:sp>
      <p:sp>
        <p:nvSpPr>
          <p:cNvPr id="8" name="TextBox 7"/>
          <p:cNvSpPr txBox="1"/>
          <p:nvPr userDrawn="1"/>
        </p:nvSpPr>
        <p:spPr>
          <a:xfrm>
            <a:off x="457201" y="420475"/>
            <a:ext cx="8305800" cy="646331"/>
          </a:xfrm>
          <a:prstGeom prst="rect">
            <a:avLst/>
          </a:prstGeom>
          <a:noFill/>
        </p:spPr>
        <p:txBody>
          <a:bodyPr wrap="square" rtlCol="0">
            <a:spAutoFit/>
          </a:bodyPr>
          <a:lstStyle/>
          <a:p>
            <a:r>
              <a:rPr lang="en-US" sz="5400" baseline="30000" dirty="0">
                <a:solidFill>
                  <a:schemeClr val="tx1">
                    <a:lumMod val="65000"/>
                    <a:lumOff val="35000"/>
                  </a:schemeClr>
                </a:solidFill>
                <a:latin typeface="Calibri"/>
                <a:cs typeface="Calibri"/>
              </a:rPr>
              <a:t>CONTACT US</a:t>
            </a:r>
          </a:p>
        </p:txBody>
      </p:sp>
      <p:sp>
        <p:nvSpPr>
          <p:cNvPr id="9" name="TextBox 8"/>
          <p:cNvSpPr txBox="1"/>
          <p:nvPr userDrawn="1"/>
        </p:nvSpPr>
        <p:spPr>
          <a:xfrm>
            <a:off x="2438400" y="2284278"/>
            <a:ext cx="6096000" cy="1692771"/>
          </a:xfrm>
          <a:prstGeom prst="rect">
            <a:avLst/>
          </a:prstGeom>
          <a:noFill/>
        </p:spPr>
        <p:txBody>
          <a:bodyPr wrap="square" rtlCol="0">
            <a:spAutoFit/>
          </a:bodyPr>
          <a:lstStyle/>
          <a:p>
            <a:r>
              <a:rPr lang="en-US" sz="2600" dirty="0">
                <a:latin typeface="Calibri"/>
                <a:cs typeface="Calibri"/>
              </a:rPr>
              <a:t>+44 (0)7801 552755</a:t>
            </a:r>
          </a:p>
          <a:p>
            <a:r>
              <a:rPr lang="en-US" sz="2600" dirty="0">
                <a:latin typeface="Calibri"/>
                <a:cs typeface="Calibri"/>
              </a:rPr>
              <a:t>swarup@camdorglobal.com</a:t>
            </a:r>
          </a:p>
          <a:p>
            <a:r>
              <a:rPr lang="en-US" sz="2600" dirty="0">
                <a:latin typeface="Calibri"/>
                <a:cs typeface="Calibri"/>
              </a:rPr>
              <a:t>www. camdorglobal.com</a:t>
            </a:r>
          </a:p>
          <a:p>
            <a:r>
              <a:rPr lang="en-US" sz="2600" dirty="0">
                <a:latin typeface="Calibri"/>
                <a:cs typeface="Calibri"/>
              </a:rPr>
              <a:t>47 Clarence Terrace | London | NW1 4RD</a:t>
            </a:r>
          </a:p>
        </p:txBody>
      </p:sp>
      <p:sp>
        <p:nvSpPr>
          <p:cNvPr id="10" name="TextBox 9"/>
          <p:cNvSpPr txBox="1"/>
          <p:nvPr userDrawn="1"/>
        </p:nvSpPr>
        <p:spPr>
          <a:xfrm>
            <a:off x="1066800" y="2269634"/>
            <a:ext cx="1143000" cy="1692771"/>
          </a:xfrm>
          <a:prstGeom prst="rect">
            <a:avLst/>
          </a:prstGeom>
          <a:noFill/>
        </p:spPr>
        <p:txBody>
          <a:bodyPr wrap="square" rtlCol="0">
            <a:spAutoFit/>
          </a:bodyPr>
          <a:lstStyle/>
          <a:p>
            <a:pPr algn="r"/>
            <a:r>
              <a:rPr lang="en-US" sz="2600" dirty="0">
                <a:solidFill>
                  <a:srgbClr val="FF0000"/>
                </a:solidFill>
                <a:latin typeface="Calibri"/>
                <a:cs typeface="Calibri"/>
              </a:rPr>
              <a:t>T:</a:t>
            </a:r>
          </a:p>
          <a:p>
            <a:pPr algn="r"/>
            <a:r>
              <a:rPr lang="en-US" sz="2600" dirty="0">
                <a:solidFill>
                  <a:srgbClr val="FF0000"/>
                </a:solidFill>
                <a:latin typeface="Calibri"/>
                <a:cs typeface="Calibri"/>
              </a:rPr>
              <a:t>E:</a:t>
            </a:r>
          </a:p>
          <a:p>
            <a:pPr algn="r"/>
            <a:r>
              <a:rPr lang="en-US" sz="2600" dirty="0">
                <a:solidFill>
                  <a:srgbClr val="FF0000"/>
                </a:solidFill>
                <a:latin typeface="Calibri"/>
                <a:cs typeface="Calibri"/>
              </a:rPr>
              <a:t>W:</a:t>
            </a:r>
          </a:p>
          <a:p>
            <a:pPr algn="r"/>
            <a:r>
              <a:rPr lang="en-US" sz="2600" dirty="0">
                <a:solidFill>
                  <a:srgbClr val="FF0000"/>
                </a:solidFill>
                <a:latin typeface="Calibri"/>
                <a:cs typeface="Calibri"/>
              </a:rPr>
              <a:t>A:</a:t>
            </a:r>
          </a:p>
        </p:txBody>
      </p:sp>
      <p:sp>
        <p:nvSpPr>
          <p:cNvPr id="11" name="Date Placeholder 6"/>
          <p:cNvSpPr txBox="1">
            <a:spLocks/>
          </p:cNvSpPr>
          <p:nvPr userDrawn="1"/>
        </p:nvSpPr>
        <p:spPr>
          <a:xfrm>
            <a:off x="638200" y="6525348"/>
            <a:ext cx="2133600" cy="365125"/>
          </a:xfrm>
          <a:prstGeom prst="rect">
            <a:avLst/>
          </a:prstGeom>
        </p:spPr>
        <p:txBody>
          <a:bodyPr vert="horz" lIns="91440" tIns="45720" rIns="91440" bIns="45720" rtlCol="0" anchor="ctr"/>
          <a:lstStyle/>
          <a:p>
            <a:pPr marL="0" marR="0" lvl="0" indent="0" algn="l" defTabSz="457178" rtl="0" eaLnBrk="1" fontAlgn="auto" latinLnBrk="0" hangingPunct="1">
              <a:lnSpc>
                <a:spcPct val="100000"/>
              </a:lnSpc>
              <a:spcBef>
                <a:spcPts val="0"/>
              </a:spcBef>
              <a:spcAft>
                <a:spcPts val="0"/>
              </a:spcAft>
              <a:buClrTx/>
              <a:buSzTx/>
              <a:buFontTx/>
              <a:buNone/>
              <a:tabLst/>
              <a:defRPr/>
            </a:pPr>
            <a:fld id="{BC9856A8-A6EA-6A49-B18E-C808FDA5DEE8}" type="datetimeFigureOut">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178" rtl="0" eaLnBrk="1" fontAlgn="auto" latinLnBrk="0" hangingPunct="1">
                <a:lnSpc>
                  <a:spcPct val="100000"/>
                </a:lnSpc>
                <a:spcBef>
                  <a:spcPts val="0"/>
                </a:spcBef>
                <a:spcAft>
                  <a:spcPts val="0"/>
                </a:spcAft>
                <a:buClrTx/>
                <a:buSzTx/>
                <a:buFontTx/>
                <a:buNone/>
                <a:tabLst/>
                <a:defRPr/>
              </a:pPr>
              <a:t>9/11/2018</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Slide Number Placeholder 8"/>
          <p:cNvSpPr txBox="1">
            <a:spLocks/>
          </p:cNvSpPr>
          <p:nvPr userDrawn="1"/>
        </p:nvSpPr>
        <p:spPr>
          <a:xfrm>
            <a:off x="3203848" y="6525348"/>
            <a:ext cx="2133600" cy="365125"/>
          </a:xfrm>
          <a:prstGeom prst="rect">
            <a:avLst/>
          </a:prstGeom>
        </p:spPr>
        <p:txBody>
          <a:bodyPr vert="horz" lIns="91440" tIns="45720" rIns="91440" bIns="45720"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fld id="{679C0465-1B35-244A-BE58-305AFE9B031D}"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178"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TextBox 13">
            <a:extLst>
              <a:ext uri="{FF2B5EF4-FFF2-40B4-BE49-F238E27FC236}">
                <a16:creationId xmlns:a16="http://schemas.microsoft.com/office/drawing/2014/main" id="{5B2D57B7-57AF-47B6-A083-B8D43BFA3DE7}"/>
              </a:ext>
            </a:extLst>
          </p:cNvPr>
          <p:cNvSpPr txBox="1"/>
          <p:nvPr userDrawn="1"/>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18676" y="6611703"/>
            <a:ext cx="9162675" cy="246303"/>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extBox 7"/>
          <p:cNvSpPr txBox="1"/>
          <p:nvPr userDrawn="1"/>
        </p:nvSpPr>
        <p:spPr>
          <a:xfrm>
            <a:off x="457201" y="420475"/>
            <a:ext cx="8305800" cy="646331"/>
          </a:xfrm>
          <a:prstGeom prst="rect">
            <a:avLst/>
          </a:prstGeom>
          <a:noFill/>
        </p:spPr>
        <p:txBody>
          <a:bodyPr wrap="square" rtlCol="0">
            <a:spAutoFit/>
          </a:bodyPr>
          <a:lstStyle/>
          <a:p>
            <a:r>
              <a:rPr lang="en-US" sz="5400" baseline="30000" dirty="0">
                <a:solidFill>
                  <a:schemeClr val="tx1">
                    <a:lumMod val="65000"/>
                    <a:lumOff val="35000"/>
                  </a:schemeClr>
                </a:solidFill>
                <a:cs typeface="Abadi MT Condensed Light"/>
              </a:rPr>
              <a:t>COLOUR BREAKDOWNS – DATA STREAMS</a:t>
            </a:r>
          </a:p>
        </p:txBody>
      </p:sp>
      <p:sp>
        <p:nvSpPr>
          <p:cNvPr id="9" name="Rectangle 8"/>
          <p:cNvSpPr/>
          <p:nvPr userDrawn="1"/>
        </p:nvSpPr>
        <p:spPr>
          <a:xfrm>
            <a:off x="1066800" y="1905000"/>
            <a:ext cx="838200" cy="838200"/>
          </a:xfrm>
          <a:prstGeom prst="rect">
            <a:avLst/>
          </a:prstGeom>
          <a:solidFill>
            <a:srgbClr val="E4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1981200" y="2145268"/>
            <a:ext cx="4724400" cy="369332"/>
          </a:xfrm>
          <a:prstGeom prst="rect">
            <a:avLst/>
          </a:prstGeom>
          <a:noFill/>
        </p:spPr>
        <p:txBody>
          <a:bodyPr wrap="square" rtlCol="0">
            <a:spAutoFit/>
          </a:bodyPr>
          <a:lstStyle/>
          <a:p>
            <a:r>
              <a:rPr lang="en-US" sz="1800" dirty="0">
                <a:latin typeface="Calibri"/>
                <a:cs typeface="Calibri"/>
              </a:rPr>
              <a:t>R: 228   G:0   B:0</a:t>
            </a:r>
          </a:p>
        </p:txBody>
      </p:sp>
      <p:sp>
        <p:nvSpPr>
          <p:cNvPr id="11" name="Rectangle 10"/>
          <p:cNvSpPr/>
          <p:nvPr userDrawn="1"/>
        </p:nvSpPr>
        <p:spPr>
          <a:xfrm>
            <a:off x="1066800" y="3124200"/>
            <a:ext cx="838200" cy="8382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1981200" y="3364468"/>
            <a:ext cx="4724400" cy="369332"/>
          </a:xfrm>
          <a:prstGeom prst="rect">
            <a:avLst/>
          </a:prstGeom>
          <a:noFill/>
        </p:spPr>
        <p:txBody>
          <a:bodyPr wrap="square" rtlCol="0">
            <a:spAutoFit/>
          </a:bodyPr>
          <a:lstStyle/>
          <a:p>
            <a:r>
              <a:rPr lang="en-US" sz="1800" dirty="0"/>
              <a:t>R: 0   G:128   B:0</a:t>
            </a:r>
          </a:p>
        </p:txBody>
      </p:sp>
      <p:sp>
        <p:nvSpPr>
          <p:cNvPr id="13" name="Rectangle 12"/>
          <p:cNvSpPr/>
          <p:nvPr userDrawn="1"/>
        </p:nvSpPr>
        <p:spPr>
          <a:xfrm>
            <a:off x="1066800" y="4343400"/>
            <a:ext cx="838200" cy="838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p:cNvSpPr txBox="1"/>
          <p:nvPr userDrawn="1"/>
        </p:nvSpPr>
        <p:spPr>
          <a:xfrm>
            <a:off x="1981200" y="4583668"/>
            <a:ext cx="4724400" cy="369332"/>
          </a:xfrm>
          <a:prstGeom prst="rect">
            <a:avLst/>
          </a:prstGeom>
          <a:noFill/>
        </p:spPr>
        <p:txBody>
          <a:bodyPr wrap="square" rtlCol="0">
            <a:spAutoFit/>
          </a:bodyPr>
          <a:lstStyle/>
          <a:p>
            <a:r>
              <a:rPr lang="en-US" sz="1800" dirty="0"/>
              <a:t>R: 51   G:102   B:255</a:t>
            </a:r>
          </a:p>
        </p:txBody>
      </p:sp>
      <p:sp>
        <p:nvSpPr>
          <p:cNvPr id="15" name="Rectangle 14"/>
          <p:cNvSpPr/>
          <p:nvPr userDrawn="1"/>
        </p:nvSpPr>
        <p:spPr>
          <a:xfrm>
            <a:off x="4800600" y="1905000"/>
            <a:ext cx="838200" cy="838200"/>
          </a:xfrm>
          <a:prstGeom prst="rect">
            <a:avLst/>
          </a:prstGeom>
          <a:solidFill>
            <a:srgbClr val="FB76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4800600" y="3124200"/>
            <a:ext cx="838200" cy="8382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4800600" y="4343400"/>
            <a:ext cx="838200" cy="838200"/>
          </a:xfrm>
          <a:prstGeom prst="rect">
            <a:avLst/>
          </a:prstGeom>
          <a:solidFill>
            <a:srgbClr val="0EBA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TextBox 18">
            <a:extLst>
              <a:ext uri="{FF2B5EF4-FFF2-40B4-BE49-F238E27FC236}">
                <a16:creationId xmlns:a16="http://schemas.microsoft.com/office/drawing/2014/main" id="{D4F2443C-8BCE-4110-9048-F82DFD824FC1}"/>
              </a:ext>
            </a:extLst>
          </p:cNvPr>
          <p:cNvSpPr txBox="1"/>
          <p:nvPr userDrawn="1"/>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650" y="84671"/>
            <a:ext cx="8642352" cy="555412"/>
          </a:xfrm>
          <a:noFill/>
        </p:spPr>
        <p:txBody>
          <a:bodyPr>
            <a:noAutofit/>
          </a:bodyPr>
          <a:lstStyle>
            <a:lvl1pPr>
              <a:defRPr sz="3200" b="0" i="0">
                <a:solidFill>
                  <a:schemeClr val="tx1">
                    <a:lumMod val="65000"/>
                    <a:lumOff val="35000"/>
                  </a:schemeClr>
                </a:solidFill>
                <a:latin typeface="+mn-lt"/>
              </a:defRPr>
            </a:lvl1pPr>
          </a:lstStyle>
          <a:p>
            <a:endParaRPr lang="en-US" dirty="0"/>
          </a:p>
        </p:txBody>
      </p:sp>
      <p:sp>
        <p:nvSpPr>
          <p:cNvPr id="3" name="Content Placeholder 2"/>
          <p:cNvSpPr>
            <a:spLocks noGrp="1"/>
          </p:cNvSpPr>
          <p:nvPr>
            <p:ph idx="1"/>
          </p:nvPr>
        </p:nvSpPr>
        <p:spPr>
          <a:xfrm>
            <a:off x="160869" y="931031"/>
            <a:ext cx="8729134" cy="4912823"/>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540123" y="6492884"/>
            <a:ext cx="2057400" cy="365125"/>
          </a:xfrm>
        </p:spPr>
        <p:txBody>
          <a:bodyPr/>
          <a:lstStyle>
            <a:lvl1pPr algn="ctr">
              <a:defRPr sz="1400" b="1">
                <a:solidFill>
                  <a:schemeClr val="bg1"/>
                </a:solidFill>
              </a:defRPr>
            </a:lvl1pPr>
          </a:lstStyle>
          <a:p>
            <a:fld id="{5DDC9458-0BC6-439E-AC42-461921AECE9B}" type="slidenum">
              <a:rPr lang="en-GB" smtClean="0"/>
              <a:pPr/>
              <a:t>‹#›</a:t>
            </a:fld>
            <a:endParaRPr lang="en-GB" dirty="0"/>
          </a:p>
        </p:txBody>
      </p:sp>
      <p:sp>
        <p:nvSpPr>
          <p:cNvPr id="7" name="TextBox 6">
            <a:extLst>
              <a:ext uri="{FF2B5EF4-FFF2-40B4-BE49-F238E27FC236}">
                <a16:creationId xmlns:a16="http://schemas.microsoft.com/office/drawing/2014/main" id="{B2D1ABAF-A91D-4C91-BA91-3E697E1C11FE}"/>
              </a:ext>
            </a:extLst>
          </p:cNvPr>
          <p:cNvSpPr txBox="1"/>
          <p:nvPr userDrawn="1"/>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28095200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7.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C0465-1B35-244A-BE58-305AFE9B03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hdr="0" ftr="0" dt="0"/>
  <p:txStyles>
    <p:titleStyle>
      <a:lvl1pPr algn="ctr" defTabSz="457178"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6084888" y="549275"/>
            <a:ext cx="2879725" cy="274638"/>
          </a:xfrm>
          <a:prstGeom prst="rect">
            <a:avLst/>
          </a:prstGeom>
          <a:noFill/>
          <a:ln w="9525">
            <a:noFill/>
            <a:miter lim="800000"/>
            <a:headEnd/>
            <a:tailEnd/>
          </a:ln>
          <a:effectLst/>
        </p:spPr>
        <p:txBody>
          <a:bodyPr>
            <a:spAutoFit/>
          </a:bodyPr>
          <a:lstStyle/>
          <a:p>
            <a:pPr algn="r">
              <a:spcBef>
                <a:spcPct val="50000"/>
              </a:spcBef>
              <a:defRPr/>
            </a:pPr>
            <a:r>
              <a:rPr lang="en-GB" sz="1200" dirty="0">
                <a:solidFill>
                  <a:srgbClr val="CA3E96"/>
                </a:solidFill>
                <a:latin typeface="Verdana" pitchFamily="34" charset="0"/>
              </a:rPr>
              <a:t>cipfa.org</a:t>
            </a:r>
          </a:p>
        </p:txBody>
      </p:sp>
      <p:pic>
        <p:nvPicPr>
          <p:cNvPr id="1036" name="Picture 12" descr="Corporate T Lock_Horiz trans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27384"/>
            <a:ext cx="9144000" cy="81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62054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l" rtl="0" eaLnBrk="1" fontAlgn="base" hangingPunct="1">
        <a:spcBef>
          <a:spcPct val="0"/>
        </a:spcBef>
        <a:spcAft>
          <a:spcPct val="0"/>
        </a:spcAft>
        <a:defRPr sz="2800">
          <a:solidFill>
            <a:srgbClr val="652D89"/>
          </a:solidFill>
          <a:latin typeface="+mj-lt"/>
          <a:ea typeface="+mj-ea"/>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1600">
          <a:solidFill>
            <a:srgbClr val="333333"/>
          </a:solidFill>
          <a:latin typeface="+mn-lt"/>
        </a:defRPr>
      </a:lvl2pPr>
      <a:lvl3pPr marL="1143000" indent="-228600" algn="l" rtl="0" eaLnBrk="1" fontAlgn="base" hangingPunct="1">
        <a:spcBef>
          <a:spcPct val="20000"/>
        </a:spcBef>
        <a:spcAft>
          <a:spcPct val="0"/>
        </a:spcAft>
        <a:buFont typeface="Wingdings" pitchFamily="2" charset="2"/>
        <a:buChar char="§"/>
        <a:defRPr sz="1400">
          <a:solidFill>
            <a:srgbClr val="333333"/>
          </a:solidFill>
          <a:latin typeface="+mn-lt"/>
        </a:defRPr>
      </a:lvl3pPr>
      <a:lvl4pPr marL="1600200" indent="-228600" algn="l" rtl="0" eaLnBrk="1" fontAlgn="base" hangingPunct="1">
        <a:spcBef>
          <a:spcPct val="20000"/>
        </a:spcBef>
        <a:spcAft>
          <a:spcPct val="0"/>
        </a:spcAft>
        <a:buFont typeface="Wingdings" pitchFamily="2" charset="2"/>
        <a:buChar char="§"/>
        <a:defRPr sz="1400">
          <a:solidFill>
            <a:srgbClr val="333333"/>
          </a:solidFill>
          <a:latin typeface="+mn-lt"/>
        </a:defRPr>
      </a:lvl4pPr>
      <a:lvl5pPr marL="2057400" indent="-228600" algn="l" rtl="0" eaLnBrk="1" fontAlgn="base" hangingPunct="1">
        <a:spcBef>
          <a:spcPct val="20000"/>
        </a:spcBef>
        <a:spcAft>
          <a:spcPct val="0"/>
        </a:spcAft>
        <a:buFont typeface="Wingdings" pitchFamily="2" charset="2"/>
        <a:buChar char="§"/>
        <a:defRPr sz="1400">
          <a:solidFill>
            <a:srgbClr val="333333"/>
          </a:solidFill>
          <a:latin typeface="+mn-lt"/>
        </a:defRPr>
      </a:lvl5pPr>
      <a:lvl6pPr marL="2514600" indent="-228600" algn="l" rtl="0" eaLnBrk="1" fontAlgn="base" hangingPunct="1">
        <a:spcBef>
          <a:spcPct val="20000"/>
        </a:spcBef>
        <a:spcAft>
          <a:spcPct val="0"/>
        </a:spcAft>
        <a:buFont typeface="Wingdings" pitchFamily="2" charset="2"/>
        <a:buChar char="§"/>
        <a:defRPr sz="1400">
          <a:solidFill>
            <a:srgbClr val="333333"/>
          </a:solidFill>
          <a:latin typeface="+mn-lt"/>
        </a:defRPr>
      </a:lvl6pPr>
      <a:lvl7pPr marL="2971800" indent="-228600" algn="l" rtl="0" eaLnBrk="1" fontAlgn="base" hangingPunct="1">
        <a:spcBef>
          <a:spcPct val="20000"/>
        </a:spcBef>
        <a:spcAft>
          <a:spcPct val="0"/>
        </a:spcAft>
        <a:buFont typeface="Wingdings" pitchFamily="2" charset="2"/>
        <a:buChar char="§"/>
        <a:defRPr sz="1400">
          <a:solidFill>
            <a:srgbClr val="333333"/>
          </a:solidFill>
          <a:latin typeface="+mn-lt"/>
        </a:defRPr>
      </a:lvl7pPr>
      <a:lvl8pPr marL="3429000" indent="-228600" algn="l" rtl="0" eaLnBrk="1" fontAlgn="base" hangingPunct="1">
        <a:spcBef>
          <a:spcPct val="20000"/>
        </a:spcBef>
        <a:spcAft>
          <a:spcPct val="0"/>
        </a:spcAft>
        <a:buFont typeface="Wingdings" pitchFamily="2" charset="2"/>
        <a:buChar char="§"/>
        <a:defRPr sz="1400">
          <a:solidFill>
            <a:srgbClr val="333333"/>
          </a:solidFill>
          <a:latin typeface="+mn-lt"/>
        </a:defRPr>
      </a:lvl8pPr>
      <a:lvl9pPr marL="3886200" indent="-228600" algn="l" rtl="0" eaLnBrk="1" fontAlgn="base" hangingPunct="1">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1.jpg"/>
          <p:cNvPicPr>
            <a:picLocks noChangeAspect="1"/>
          </p:cNvPicPr>
          <p:nvPr/>
        </p:nvPicPr>
        <p:blipFill>
          <a:blip r:embed="rId2"/>
          <a:stretch>
            <a:fillRect/>
          </a:stretch>
        </p:blipFill>
        <p:spPr>
          <a:xfrm>
            <a:off x="-2067" y="0"/>
            <a:ext cx="9146069" cy="6858000"/>
          </a:xfrm>
          <a:prstGeom prst="rect">
            <a:avLst/>
          </a:prstGeom>
        </p:spPr>
      </p:pic>
      <p:sp>
        <p:nvSpPr>
          <p:cNvPr id="10" name="TextBox 9"/>
          <p:cNvSpPr txBox="1"/>
          <p:nvPr/>
        </p:nvSpPr>
        <p:spPr>
          <a:xfrm>
            <a:off x="4572000" y="4365104"/>
            <a:ext cx="4245571" cy="2062103"/>
          </a:xfrm>
          <a:prstGeom prst="rect">
            <a:avLst/>
          </a:prstGeom>
          <a:noFill/>
        </p:spPr>
        <p:txBody>
          <a:bodyPr wrap="square" rtlCol="0">
            <a:spAutoFit/>
          </a:bodyPr>
          <a:lstStyle/>
          <a:p>
            <a:pPr algn="r"/>
            <a:r>
              <a:rPr lang="en-US" sz="2400" baseline="30000" dirty="0">
                <a:solidFill>
                  <a:schemeClr val="bg1"/>
                </a:solidFill>
                <a:latin typeface="Calibri"/>
                <a:cs typeface="Calibri"/>
              </a:rPr>
              <a:t>Victoria Worsfold</a:t>
            </a:r>
          </a:p>
          <a:p>
            <a:pPr algn="r"/>
            <a:r>
              <a:rPr lang="en-US" sz="2400" i="1" baseline="30000" dirty="0">
                <a:solidFill>
                  <a:schemeClr val="bg1"/>
                </a:solidFill>
                <a:latin typeface="Calibri"/>
                <a:cs typeface="Calibri"/>
              </a:rPr>
              <a:t>Guildford Borough Council</a:t>
            </a:r>
          </a:p>
          <a:p>
            <a:pPr algn="r"/>
            <a:endParaRPr lang="en-US" sz="2400" i="1" baseline="30000" dirty="0">
              <a:solidFill>
                <a:schemeClr val="bg1"/>
              </a:solidFill>
              <a:latin typeface="Calibri"/>
              <a:cs typeface="Calibri"/>
            </a:endParaRPr>
          </a:p>
          <a:p>
            <a:pPr algn="r"/>
            <a:r>
              <a:rPr lang="en-US" sz="2400" baseline="30000" dirty="0">
                <a:solidFill>
                  <a:schemeClr val="bg1"/>
                </a:solidFill>
                <a:latin typeface="Calibri"/>
                <a:cs typeface="Calibri"/>
              </a:rPr>
              <a:t>Dr Bob Swarup</a:t>
            </a:r>
          </a:p>
          <a:p>
            <a:pPr algn="r"/>
            <a:r>
              <a:rPr lang="en-US" sz="2400" i="1" baseline="30000" dirty="0">
                <a:solidFill>
                  <a:schemeClr val="bg1"/>
                </a:solidFill>
                <a:latin typeface="Calibri"/>
                <a:cs typeface="Calibri"/>
              </a:rPr>
              <a:t>Camdor Global Advisors</a:t>
            </a:r>
          </a:p>
          <a:p>
            <a:pPr algn="r"/>
            <a:endParaRPr lang="en-US" sz="2400" i="1" baseline="30000" dirty="0">
              <a:solidFill>
                <a:schemeClr val="bg1"/>
              </a:solidFill>
              <a:latin typeface="Calibri"/>
              <a:cs typeface="Calibri"/>
            </a:endParaRPr>
          </a:p>
          <a:p>
            <a:pPr algn="r"/>
            <a:r>
              <a:rPr lang="en-US" sz="2400" baseline="30000" dirty="0">
                <a:solidFill>
                  <a:schemeClr val="bg1"/>
                </a:solidFill>
                <a:latin typeface="Calibri"/>
                <a:cs typeface="Calibri"/>
              </a:rPr>
              <a:t>Roy Nolan</a:t>
            </a:r>
          </a:p>
          <a:p>
            <a:pPr algn="r"/>
            <a:r>
              <a:rPr lang="en-US" sz="2400" i="1" baseline="30000" dirty="0">
                <a:solidFill>
                  <a:schemeClr val="bg1"/>
                </a:solidFill>
                <a:latin typeface="Calibri"/>
                <a:cs typeface="Calibri"/>
              </a:rPr>
              <a:t>RP Martin</a:t>
            </a:r>
          </a:p>
        </p:txBody>
      </p:sp>
      <p:sp>
        <p:nvSpPr>
          <p:cNvPr id="7" name="TextBox 6"/>
          <p:cNvSpPr txBox="1"/>
          <p:nvPr/>
        </p:nvSpPr>
        <p:spPr>
          <a:xfrm>
            <a:off x="381000" y="4396242"/>
            <a:ext cx="4623048" cy="1241365"/>
          </a:xfrm>
          <a:prstGeom prst="rect">
            <a:avLst/>
          </a:prstGeom>
          <a:noFill/>
        </p:spPr>
        <p:txBody>
          <a:bodyPr wrap="square" rtlCol="0">
            <a:spAutoFit/>
          </a:bodyPr>
          <a:lstStyle/>
          <a:p>
            <a:r>
              <a:rPr lang="en-US" sz="4800" spc="300" baseline="30000" dirty="0">
                <a:solidFill>
                  <a:schemeClr val="bg1"/>
                </a:solidFill>
                <a:cs typeface="Calibri"/>
              </a:rPr>
              <a:t>2018 – ALL CHANGE</a:t>
            </a:r>
            <a:endParaRPr lang="en-US" sz="4800" spc="300" baseline="30000" dirty="0">
              <a:solidFill>
                <a:schemeClr val="bg1"/>
              </a:solidFill>
              <a:latin typeface="Calibri"/>
              <a:cs typeface="Calibri"/>
            </a:endParaRPr>
          </a:p>
          <a:p>
            <a:r>
              <a:rPr lang="en-US" sz="3200" i="1" spc="300" baseline="30000" dirty="0">
                <a:solidFill>
                  <a:schemeClr val="bg1"/>
                </a:solidFill>
                <a:latin typeface="Calibri"/>
                <a:cs typeface="Calibri"/>
              </a:rPr>
              <a:t>Investment Governance and Regulation Revamp</a:t>
            </a:r>
          </a:p>
        </p:txBody>
      </p:sp>
      <p:pic>
        <p:nvPicPr>
          <p:cNvPr id="6" name="Picture 14" descr="RP Martin pad header1">
            <a:extLst>
              <a:ext uri="{FF2B5EF4-FFF2-40B4-BE49-F238E27FC236}">
                <a16:creationId xmlns:a16="http://schemas.microsoft.com/office/drawing/2014/main" id="{02E83E1A-B9C1-4476-B1CC-717A03C88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700" y="116632"/>
            <a:ext cx="2084302" cy="162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Guildford Borough Council">
            <a:extLst>
              <a:ext uri="{FF2B5EF4-FFF2-40B4-BE49-F238E27FC236}">
                <a16:creationId xmlns:a16="http://schemas.microsoft.com/office/drawing/2014/main" id="{5B22C1D9-B65C-4D75-A267-8EC1AE92B9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866131"/>
            <a:ext cx="2628900" cy="6381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3921350-1236-499C-AFC1-F1156AD8E13F}"/>
              </a:ext>
            </a:extLst>
          </p:cNvPr>
          <p:cNvSpPr txBox="1"/>
          <p:nvPr/>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5" y="0"/>
            <a:ext cx="9146069" cy="6858000"/>
          </a:xfrm>
          <a:prstGeom prst="rect">
            <a:avLst/>
          </a:prstGeom>
        </p:spPr>
      </p:pic>
      <p:sp>
        <p:nvSpPr>
          <p:cNvPr id="14" name="TextBox 13"/>
          <p:cNvSpPr txBox="1"/>
          <p:nvPr/>
        </p:nvSpPr>
        <p:spPr>
          <a:xfrm>
            <a:off x="533408" y="420476"/>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Hope is not a strategy</a:t>
            </a:r>
            <a:endParaRPr lang="en-GB" sz="4400" i="1" baseline="30000" dirty="0">
              <a:solidFill>
                <a:schemeClr val="tx1">
                  <a:lumMod val="65000"/>
                  <a:lumOff val="35000"/>
                </a:schemeClr>
              </a:solidFill>
              <a:cs typeface="Calibri"/>
            </a:endParaRPr>
          </a:p>
        </p:txBody>
      </p:sp>
      <p:sp>
        <p:nvSpPr>
          <p:cNvPr id="106498" name="Rectangle 2"/>
          <p:cNvSpPr>
            <a:spLocks noChangeArrowheads="1"/>
          </p:cNvSpPr>
          <p:nvPr/>
        </p:nvSpPr>
        <p:spPr bwMode="auto">
          <a:xfrm>
            <a:off x="4" y="4393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8" name="Picture 4" descr="dialog_risk_management_cartoon"/>
          <p:cNvPicPr>
            <a:picLocks noChangeAspect="1" noChangeArrowheads="1"/>
          </p:cNvPicPr>
          <p:nvPr/>
        </p:nvPicPr>
        <p:blipFill>
          <a:blip r:embed="rId3" cstate="print"/>
          <a:srcRect/>
          <a:stretch>
            <a:fillRect/>
          </a:stretch>
        </p:blipFill>
        <p:spPr bwMode="auto">
          <a:xfrm>
            <a:off x="2616437" y="1242855"/>
            <a:ext cx="4063541" cy="4736340"/>
          </a:xfrm>
          <a:prstGeom prst="rect">
            <a:avLst/>
          </a:prstGeom>
          <a:noFill/>
          <a:ln w="9525">
            <a:noFill/>
            <a:miter lim="800000"/>
            <a:headEnd/>
            <a:tailEnd/>
          </a:ln>
        </p:spPr>
      </p:pic>
      <p:sp>
        <p:nvSpPr>
          <p:cNvPr id="9" name="TextBox 8">
            <a:extLst>
              <a:ext uri="{FF2B5EF4-FFF2-40B4-BE49-F238E27FC236}">
                <a16:creationId xmlns:a16="http://schemas.microsoft.com/office/drawing/2014/main" id="{3C193AFA-C6D9-4F18-9A22-84DA0A3C1CD7}"/>
              </a:ext>
            </a:extLst>
          </p:cNvPr>
          <p:cNvSpPr txBox="1"/>
          <p:nvPr/>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158320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7" y="247543"/>
            <a:ext cx="8642352" cy="555412"/>
          </a:xfrm>
        </p:spPr>
        <p:txBody>
          <a:bodyPr/>
          <a:lstStyle/>
          <a:p>
            <a:pPr algn="l"/>
            <a:r>
              <a:rPr lang="en-GB" dirty="0"/>
              <a:t>Local authorities need innovation to adapt</a:t>
            </a:r>
          </a:p>
        </p:txBody>
      </p:sp>
      <p:grpSp>
        <p:nvGrpSpPr>
          <p:cNvPr id="13" name="Group 12"/>
          <p:cNvGrpSpPr/>
          <p:nvPr/>
        </p:nvGrpSpPr>
        <p:grpSpPr>
          <a:xfrm>
            <a:off x="2743199" y="1143000"/>
            <a:ext cx="3657598" cy="4008775"/>
            <a:chOff x="2743199" y="1603151"/>
            <a:chExt cx="3657598" cy="4008775"/>
          </a:xfrm>
          <a:effectLst>
            <a:glow rad="228600">
              <a:schemeClr val="bg1">
                <a:alpha val="40000"/>
              </a:schemeClr>
            </a:glow>
            <a:outerShdw blurRad="330200" dir="5400000" sx="90000" sy="-19000" rotWithShape="0">
              <a:prstClr val="black">
                <a:alpha val="30000"/>
              </a:prstClr>
            </a:outerShdw>
          </a:effectLst>
          <a:scene3d>
            <a:camera prst="perspectiveRelaxedModerately"/>
            <a:lightRig rig="threePt" dir="t"/>
          </a:scene3d>
        </p:grpSpPr>
        <p:sp>
          <p:nvSpPr>
            <p:cNvPr id="14" name="Pie 3"/>
            <p:cNvSpPr>
              <a:spLocks noChangeAspect="1"/>
            </p:cNvSpPr>
            <p:nvPr/>
          </p:nvSpPr>
          <p:spPr>
            <a:xfrm>
              <a:off x="2743199" y="1603151"/>
              <a:ext cx="3657598" cy="2285999"/>
            </a:xfrm>
            <a:custGeom>
              <a:avLst/>
              <a:gdLst/>
              <a:ahLst/>
              <a:cxnLst/>
              <a:rect l="l" t="t" r="r" b="b"/>
              <a:pathLst>
                <a:path w="3657598" h="2285999">
                  <a:moveTo>
                    <a:pt x="3657542" y="1829973"/>
                  </a:moveTo>
                  <a:cubicBezTo>
                    <a:pt x="3657600" y="1830565"/>
                    <a:pt x="3657599" y="1831157"/>
                    <a:pt x="3657598" y="1831749"/>
                  </a:cubicBezTo>
                  <a:lnTo>
                    <a:pt x="3657452" y="1831749"/>
                  </a:lnTo>
                  <a:close/>
                  <a:moveTo>
                    <a:pt x="3411698" y="912992"/>
                  </a:moveTo>
                  <a:cubicBezTo>
                    <a:pt x="3569284" y="1185349"/>
                    <a:pt x="3656566" y="1498311"/>
                    <a:pt x="3657343" y="1823691"/>
                  </a:cubicBezTo>
                  <a:lnTo>
                    <a:pt x="3651439" y="1713787"/>
                  </a:lnTo>
                  <a:cubicBezTo>
                    <a:pt x="3651447" y="1709436"/>
                    <a:pt x="3651169" y="1705103"/>
                    <a:pt x="3650740" y="1700783"/>
                  </a:cubicBezTo>
                  <a:cubicBezTo>
                    <a:pt x="3650560" y="1690641"/>
                    <a:pt x="3649521" y="1680600"/>
                    <a:pt x="3647772" y="1670660"/>
                  </a:cubicBezTo>
                  <a:cubicBezTo>
                    <a:pt x="3625849" y="1400608"/>
                    <a:pt x="3543687" y="1142475"/>
                    <a:pt x="3411698" y="912992"/>
                  </a:cubicBezTo>
                  <a:close/>
                  <a:moveTo>
                    <a:pt x="1831460" y="2"/>
                  </a:moveTo>
                  <a:cubicBezTo>
                    <a:pt x="2124415" y="428"/>
                    <a:pt x="2417268" y="71162"/>
                    <a:pt x="2683337" y="213040"/>
                  </a:cubicBezTo>
                  <a:cubicBezTo>
                    <a:pt x="2617584" y="185887"/>
                    <a:pt x="2548083" y="175615"/>
                    <a:pt x="2480210" y="180427"/>
                  </a:cubicBezTo>
                  <a:cubicBezTo>
                    <a:pt x="2333787" y="190806"/>
                    <a:pt x="2194939" y="271381"/>
                    <a:pt x="2115994" y="408117"/>
                  </a:cubicBezTo>
                  <a:cubicBezTo>
                    <a:pt x="2103852" y="429148"/>
                    <a:pt x="2093569" y="450742"/>
                    <a:pt x="2086635" y="473303"/>
                  </a:cubicBezTo>
                  <a:cubicBezTo>
                    <a:pt x="1424378" y="568142"/>
                    <a:pt x="915786" y="1137548"/>
                    <a:pt x="914543" y="1826014"/>
                  </a:cubicBezTo>
                  <a:cubicBezTo>
                    <a:pt x="914821" y="1826941"/>
                    <a:pt x="914824" y="1827870"/>
                    <a:pt x="914824" y="1828799"/>
                  </a:cubicBezTo>
                  <a:cubicBezTo>
                    <a:pt x="914824" y="2081304"/>
                    <a:pt x="710034" y="2285999"/>
                    <a:pt x="457412" y="2285999"/>
                  </a:cubicBezTo>
                  <a:cubicBezTo>
                    <a:pt x="204790" y="2285999"/>
                    <a:pt x="0" y="2081304"/>
                    <a:pt x="0" y="1828799"/>
                  </a:cubicBezTo>
                  <a:lnTo>
                    <a:pt x="239" y="1826433"/>
                  </a:lnTo>
                  <a:lnTo>
                    <a:pt x="3" y="1826433"/>
                  </a:lnTo>
                  <a:cubicBezTo>
                    <a:pt x="849" y="1172997"/>
                    <a:pt x="350270" y="569659"/>
                    <a:pt x="916620" y="243734"/>
                  </a:cubicBezTo>
                  <a:cubicBezTo>
                    <a:pt x="1199795" y="80771"/>
                    <a:pt x="1515687" y="-457"/>
                    <a:pt x="1831460" y="2"/>
                  </a:cubicBezTo>
                  <a:close/>
                </a:path>
              </a:pathLst>
            </a:custGeom>
            <a:gradFill>
              <a:gsLst>
                <a:gs pos="0">
                  <a:schemeClr val="tx1">
                    <a:lumMod val="95000"/>
                    <a:lumOff val="5000"/>
                  </a:schemeClr>
                </a:gs>
                <a:gs pos="20000">
                  <a:schemeClr val="tx1">
                    <a:lumMod val="75000"/>
                    <a:lumOff val="25000"/>
                  </a:schemeClr>
                </a:gs>
                <a:gs pos="81000">
                  <a:schemeClr val="tx1">
                    <a:lumMod val="50000"/>
                    <a:lumOff val="50000"/>
                  </a:schemeClr>
                </a:gs>
              </a:gsLst>
              <a:lin ang="0" scaled="1"/>
            </a:gradFill>
            <a:ln w="28575">
              <a:noFill/>
            </a:ln>
            <a:sp3d extrusionH="457200">
              <a:bevelT w="127000" h="63500" prst="slope"/>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Pie 3"/>
            <p:cNvSpPr>
              <a:spLocks noChangeAspect="1"/>
            </p:cNvSpPr>
            <p:nvPr/>
          </p:nvSpPr>
          <p:spPr>
            <a:xfrm rot="7200000">
              <a:off x="3334567" y="2627424"/>
              <a:ext cx="3657598" cy="2285999"/>
            </a:xfrm>
            <a:custGeom>
              <a:avLst/>
              <a:gdLst/>
              <a:ahLst/>
              <a:cxnLst/>
              <a:rect l="l" t="t" r="r" b="b"/>
              <a:pathLst>
                <a:path w="3657598" h="2285999">
                  <a:moveTo>
                    <a:pt x="3657343" y="1823692"/>
                  </a:moveTo>
                  <a:lnTo>
                    <a:pt x="3651439" y="1713793"/>
                  </a:lnTo>
                  <a:cubicBezTo>
                    <a:pt x="3651446" y="1709438"/>
                    <a:pt x="3651169" y="1705103"/>
                    <a:pt x="3650740" y="1700780"/>
                  </a:cubicBezTo>
                  <a:cubicBezTo>
                    <a:pt x="3650559" y="1690640"/>
                    <a:pt x="3649521" y="1680601"/>
                    <a:pt x="3647772" y="1670663"/>
                  </a:cubicBezTo>
                  <a:cubicBezTo>
                    <a:pt x="3625855" y="1400672"/>
                    <a:pt x="3543725" y="1142595"/>
                    <a:pt x="3411811" y="913137"/>
                  </a:cubicBezTo>
                  <a:cubicBezTo>
                    <a:pt x="3569317" y="1185471"/>
                    <a:pt x="3656565" y="1498374"/>
                    <a:pt x="3657343" y="1823692"/>
                  </a:cubicBezTo>
                  <a:close/>
                  <a:moveTo>
                    <a:pt x="3657452" y="1831750"/>
                  </a:moveTo>
                  <a:lnTo>
                    <a:pt x="3657542" y="1829973"/>
                  </a:lnTo>
                  <a:cubicBezTo>
                    <a:pt x="3657600" y="1830565"/>
                    <a:pt x="3657599" y="1831157"/>
                    <a:pt x="3657598" y="1831749"/>
                  </a:cubicBezTo>
                  <a:close/>
                  <a:moveTo>
                    <a:pt x="78119" y="2084424"/>
                  </a:moveTo>
                  <a:cubicBezTo>
                    <a:pt x="28799" y="2011455"/>
                    <a:pt x="0" y="1923489"/>
                    <a:pt x="0" y="1828800"/>
                  </a:cubicBezTo>
                  <a:lnTo>
                    <a:pt x="239" y="1826434"/>
                  </a:lnTo>
                  <a:lnTo>
                    <a:pt x="3" y="1826434"/>
                  </a:lnTo>
                  <a:cubicBezTo>
                    <a:pt x="849" y="1172997"/>
                    <a:pt x="350270" y="569659"/>
                    <a:pt x="916620" y="243734"/>
                  </a:cubicBezTo>
                  <a:cubicBezTo>
                    <a:pt x="1199795" y="80771"/>
                    <a:pt x="1515687" y="-457"/>
                    <a:pt x="1831460" y="2"/>
                  </a:cubicBezTo>
                  <a:cubicBezTo>
                    <a:pt x="2117662" y="418"/>
                    <a:pt x="2403768" y="67939"/>
                    <a:pt x="2663597" y="205893"/>
                  </a:cubicBezTo>
                  <a:cubicBezTo>
                    <a:pt x="2460236" y="133291"/>
                    <a:pt x="2227914" y="214266"/>
                    <a:pt x="2115993" y="408117"/>
                  </a:cubicBezTo>
                  <a:cubicBezTo>
                    <a:pt x="2103851" y="429148"/>
                    <a:pt x="2093568" y="450742"/>
                    <a:pt x="2086634" y="473303"/>
                  </a:cubicBezTo>
                  <a:cubicBezTo>
                    <a:pt x="1424377" y="568143"/>
                    <a:pt x="915786" y="1137549"/>
                    <a:pt x="914543" y="1826014"/>
                  </a:cubicBezTo>
                  <a:cubicBezTo>
                    <a:pt x="914821" y="1826942"/>
                    <a:pt x="914824" y="1827871"/>
                    <a:pt x="914824" y="1828800"/>
                  </a:cubicBezTo>
                  <a:cubicBezTo>
                    <a:pt x="914824" y="2081304"/>
                    <a:pt x="710034" y="2285999"/>
                    <a:pt x="457412" y="2285999"/>
                  </a:cubicBezTo>
                  <a:cubicBezTo>
                    <a:pt x="299523" y="2285999"/>
                    <a:pt x="160319" y="2206040"/>
                    <a:pt x="78119" y="2084424"/>
                  </a:cubicBezTo>
                  <a:close/>
                </a:path>
              </a:pathLst>
            </a:custGeom>
            <a:gradFill flip="none" rotWithShape="1">
              <a:gsLst>
                <a:gs pos="0">
                  <a:srgbClr val="751515"/>
                </a:gs>
                <a:gs pos="30000">
                  <a:srgbClr val="C2280E"/>
                </a:gs>
                <a:gs pos="75000">
                  <a:srgbClr val="F34803"/>
                </a:gs>
              </a:gsLst>
              <a:lin ang="0" scaled="1"/>
              <a:tileRect/>
            </a:gradFill>
            <a:ln w="28575">
              <a:noFill/>
            </a:ln>
            <a:sp3d extrusionH="457200">
              <a:bevelT w="127000" h="63500" prst="slope"/>
              <a:extrusionClr>
                <a:srgbClr val="751515"/>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Pie 3"/>
            <p:cNvSpPr>
              <a:spLocks noChangeAspect="1"/>
            </p:cNvSpPr>
            <p:nvPr/>
          </p:nvSpPr>
          <p:spPr>
            <a:xfrm rot="14400000">
              <a:off x="2151837" y="2640127"/>
              <a:ext cx="3657598" cy="2285999"/>
            </a:xfrm>
            <a:custGeom>
              <a:avLst/>
              <a:gdLst/>
              <a:ahLst/>
              <a:cxnLst/>
              <a:rect l="l" t="t" r="r" b="b"/>
              <a:pathLst>
                <a:path w="3657598" h="2285999">
                  <a:moveTo>
                    <a:pt x="2703690" y="223945"/>
                  </a:moveTo>
                  <a:cubicBezTo>
                    <a:pt x="2492167" y="122868"/>
                    <a:pt x="2235473" y="201172"/>
                    <a:pt x="2115994" y="408116"/>
                  </a:cubicBezTo>
                  <a:cubicBezTo>
                    <a:pt x="2103852" y="429147"/>
                    <a:pt x="2093568" y="450742"/>
                    <a:pt x="2086635" y="473303"/>
                  </a:cubicBezTo>
                  <a:cubicBezTo>
                    <a:pt x="1424378" y="568143"/>
                    <a:pt x="915785" y="1137548"/>
                    <a:pt x="914543" y="1826014"/>
                  </a:cubicBezTo>
                  <a:cubicBezTo>
                    <a:pt x="914821" y="1826941"/>
                    <a:pt x="914824" y="1827870"/>
                    <a:pt x="914824" y="1828799"/>
                  </a:cubicBezTo>
                  <a:cubicBezTo>
                    <a:pt x="914824" y="2081304"/>
                    <a:pt x="710034" y="2285999"/>
                    <a:pt x="457412" y="2285999"/>
                  </a:cubicBezTo>
                  <a:cubicBezTo>
                    <a:pt x="204790" y="2285999"/>
                    <a:pt x="0" y="2081304"/>
                    <a:pt x="0" y="1828799"/>
                  </a:cubicBezTo>
                  <a:lnTo>
                    <a:pt x="239" y="1826433"/>
                  </a:lnTo>
                  <a:lnTo>
                    <a:pt x="3" y="1826433"/>
                  </a:lnTo>
                  <a:cubicBezTo>
                    <a:pt x="849" y="1172997"/>
                    <a:pt x="350270" y="569659"/>
                    <a:pt x="916620" y="243734"/>
                  </a:cubicBezTo>
                  <a:cubicBezTo>
                    <a:pt x="1199795" y="80771"/>
                    <a:pt x="1515687" y="-457"/>
                    <a:pt x="1831460" y="2"/>
                  </a:cubicBezTo>
                  <a:cubicBezTo>
                    <a:pt x="2131890" y="439"/>
                    <a:pt x="2432214" y="74818"/>
                    <a:pt x="2703690" y="223945"/>
                  </a:cubicBezTo>
                  <a:close/>
                  <a:moveTo>
                    <a:pt x="3646130" y="1660112"/>
                  </a:moveTo>
                  <a:lnTo>
                    <a:pt x="3642820" y="1638854"/>
                  </a:lnTo>
                  <a:cubicBezTo>
                    <a:pt x="3619263" y="1380207"/>
                    <a:pt x="3538463" y="1133386"/>
                    <a:pt x="3411699" y="912994"/>
                  </a:cubicBezTo>
                  <a:cubicBezTo>
                    <a:pt x="3542636" y="1139282"/>
                    <a:pt x="3625030" y="1393606"/>
                    <a:pt x="3646130" y="1660112"/>
                  </a:cubicBezTo>
                  <a:close/>
                  <a:moveTo>
                    <a:pt x="3657343" y="1823691"/>
                  </a:moveTo>
                  <a:cubicBezTo>
                    <a:pt x="3657211" y="1768657"/>
                    <a:pt x="3654605" y="1713979"/>
                    <a:pt x="3646130" y="1660112"/>
                  </a:cubicBezTo>
                  <a:cubicBezTo>
                    <a:pt x="3653689" y="1713660"/>
                    <a:pt x="3657159" y="1768289"/>
                    <a:pt x="3657343" y="1823691"/>
                  </a:cubicBezTo>
                  <a:close/>
                  <a:moveTo>
                    <a:pt x="3657598" y="1831749"/>
                  </a:moveTo>
                  <a:lnTo>
                    <a:pt x="3657452" y="1831749"/>
                  </a:lnTo>
                  <a:lnTo>
                    <a:pt x="3657542" y="1829973"/>
                  </a:lnTo>
                  <a:cubicBezTo>
                    <a:pt x="3657600" y="1830565"/>
                    <a:pt x="3657599" y="1831157"/>
                    <a:pt x="3657598" y="1831749"/>
                  </a:cubicBezTo>
                  <a:close/>
                </a:path>
              </a:pathLst>
            </a:custGeom>
            <a:gradFill>
              <a:gsLst>
                <a:gs pos="0">
                  <a:schemeClr val="bg1">
                    <a:lumMod val="50000"/>
                  </a:schemeClr>
                </a:gs>
                <a:gs pos="20000">
                  <a:schemeClr val="bg1">
                    <a:lumMod val="75000"/>
                  </a:schemeClr>
                </a:gs>
                <a:gs pos="81000">
                  <a:schemeClr val="bg1">
                    <a:lumMod val="95000"/>
                  </a:schemeClr>
                </a:gs>
              </a:gsLst>
              <a:lin ang="0" scaled="1"/>
            </a:gradFill>
            <a:ln w="28575">
              <a:noFill/>
            </a:ln>
            <a:sp3d extrusionH="457200">
              <a:bevelT w="127000" h="63500" prst="slope"/>
              <a:extrusionClr>
                <a:schemeClr val="bg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TextBox 17"/>
          <p:cNvSpPr txBox="1"/>
          <p:nvPr/>
        </p:nvSpPr>
        <p:spPr>
          <a:xfrm>
            <a:off x="1115616" y="1914223"/>
            <a:ext cx="198824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Governance and scrutiny</a:t>
            </a:r>
          </a:p>
        </p:txBody>
      </p:sp>
      <p:sp>
        <p:nvSpPr>
          <p:cNvPr id="19" name="TextBox 18"/>
          <p:cNvSpPr txBox="1"/>
          <p:nvPr/>
        </p:nvSpPr>
        <p:spPr>
          <a:xfrm>
            <a:off x="6040142" y="1828274"/>
            <a:ext cx="1628202" cy="83099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Investment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strategy</a:t>
            </a:r>
          </a:p>
        </p:txBody>
      </p:sp>
      <p:sp>
        <p:nvSpPr>
          <p:cNvPr id="20" name="TextBox 19"/>
          <p:cNvSpPr txBox="1"/>
          <p:nvPr/>
        </p:nvSpPr>
        <p:spPr>
          <a:xfrm>
            <a:off x="3173763" y="4896456"/>
            <a:ext cx="296908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Risk management and funding</a:t>
            </a:r>
          </a:p>
        </p:txBody>
      </p:sp>
      <p:sp>
        <p:nvSpPr>
          <p:cNvPr id="21" name="TextBox 20"/>
          <p:cNvSpPr txBox="1"/>
          <p:nvPr/>
        </p:nvSpPr>
        <p:spPr>
          <a:xfrm>
            <a:off x="4049610" y="3079439"/>
            <a:ext cx="139001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Culture</a:t>
            </a:r>
          </a:p>
        </p:txBody>
      </p:sp>
    </p:spTree>
    <p:extLst>
      <p:ext uri="{BB962C8B-B14F-4D97-AF65-F5344CB8AC3E}">
        <p14:creationId xmlns:p14="http://schemas.microsoft.com/office/powerpoint/2010/main" val="1630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5" y="0"/>
            <a:ext cx="9146069" cy="6858000"/>
          </a:xfrm>
          <a:prstGeom prst="rect">
            <a:avLst/>
          </a:prstGeom>
        </p:spPr>
      </p:pic>
      <p:sp>
        <p:nvSpPr>
          <p:cNvPr id="14" name="TextBox 13"/>
          <p:cNvSpPr txBox="1"/>
          <p:nvPr/>
        </p:nvSpPr>
        <p:spPr>
          <a:xfrm>
            <a:off x="533408" y="420476"/>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Evolving the treasury framework</a:t>
            </a:r>
          </a:p>
        </p:txBody>
      </p:sp>
      <p:sp>
        <p:nvSpPr>
          <p:cNvPr id="106498" name="Rectangle 2"/>
          <p:cNvSpPr>
            <a:spLocks noChangeArrowheads="1"/>
          </p:cNvSpPr>
          <p:nvPr/>
        </p:nvSpPr>
        <p:spPr bwMode="auto">
          <a:xfrm>
            <a:off x="4" y="4393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p:nvPr/>
        </p:nvSpPr>
        <p:spPr>
          <a:xfrm>
            <a:off x="533405" y="857237"/>
            <a:ext cx="8229601" cy="4672048"/>
          </a:xfrm>
          <a:prstGeom prst="rect">
            <a:avLst/>
          </a:prstGeom>
        </p:spPr>
        <p:txBody>
          <a:bodyPr wrap="square">
            <a:spAutoFit/>
          </a:bodyPr>
          <a:lstStyle/>
          <a:p>
            <a:pPr>
              <a:spcBef>
                <a:spcPct val="20000"/>
              </a:spcBef>
              <a:buClr>
                <a:srgbClr val="E40000"/>
              </a:buClr>
            </a:pPr>
            <a:endParaRPr lang="en-GB" sz="2000" dirty="0"/>
          </a:p>
          <a:p>
            <a:pPr algn="ctr">
              <a:spcBef>
                <a:spcPct val="20000"/>
              </a:spcBef>
              <a:buClr>
                <a:srgbClr val="E40000"/>
              </a:buClr>
            </a:pPr>
            <a:r>
              <a:rPr lang="en-GB" sz="2800" b="1" dirty="0">
                <a:solidFill>
                  <a:srgbClr val="C00000"/>
                </a:solidFill>
              </a:rPr>
              <a:t>Security, Liquidity, Yield</a:t>
            </a:r>
          </a:p>
          <a:p>
            <a:pPr marL="342882" indent="-342882">
              <a:spcBef>
                <a:spcPct val="20000"/>
              </a:spcBef>
              <a:buClr>
                <a:srgbClr val="E40000"/>
              </a:buClr>
              <a:buFont typeface="Arial" pitchFamily="34" charset="0"/>
              <a:buChar char="•"/>
            </a:pPr>
            <a:endParaRPr lang="en-GB" sz="2000" dirty="0"/>
          </a:p>
          <a:p>
            <a:pPr marL="342882" indent="-342882">
              <a:spcBef>
                <a:spcPct val="20000"/>
              </a:spcBef>
              <a:buClr>
                <a:srgbClr val="E40000"/>
              </a:buClr>
              <a:buFont typeface="Arial" pitchFamily="34" charset="0"/>
              <a:buChar char="•"/>
            </a:pPr>
            <a:r>
              <a:rPr lang="en-GB" sz="2000" dirty="0"/>
              <a:t>In today’s environment:</a:t>
            </a:r>
          </a:p>
          <a:p>
            <a:pPr marL="800082" lvl="1" indent="-342882">
              <a:spcBef>
                <a:spcPct val="20000"/>
              </a:spcBef>
              <a:buClr>
                <a:srgbClr val="E40000"/>
              </a:buClr>
              <a:buFont typeface="Arial" pitchFamily="34" charset="0"/>
              <a:buChar char="•"/>
            </a:pPr>
            <a:r>
              <a:rPr lang="en-GB" sz="2000" dirty="0"/>
              <a:t>Security means considering all risks to the balance sheet – not just counterparty risk but also emerging ones such as inflation, policy uncertainty, Brexit effects etc. </a:t>
            </a:r>
          </a:p>
          <a:p>
            <a:pPr marL="800082" lvl="1" indent="-342882">
              <a:spcBef>
                <a:spcPct val="20000"/>
              </a:spcBef>
              <a:buClr>
                <a:srgbClr val="E40000"/>
              </a:buClr>
              <a:buFont typeface="Arial" pitchFamily="34" charset="0"/>
              <a:buChar char="•"/>
            </a:pPr>
            <a:r>
              <a:rPr lang="en-GB" sz="2000" dirty="0"/>
              <a:t>Liquidity means having the money available when you need it, i.e. linking investments to funding needs, revenue and capital budgets, pension liabilities etc.  </a:t>
            </a:r>
          </a:p>
          <a:p>
            <a:pPr marL="800082" lvl="1" indent="-342882">
              <a:spcBef>
                <a:spcPct val="20000"/>
              </a:spcBef>
              <a:buClr>
                <a:srgbClr val="E40000"/>
              </a:buClr>
              <a:buFont typeface="Arial" pitchFamily="34" charset="0"/>
              <a:buChar char="•"/>
            </a:pPr>
            <a:r>
              <a:rPr lang="en-GB" sz="2000" dirty="0"/>
              <a:t>Yield requires a wider palette of investments, a holistic and dynamic approach and a focus on proactive management</a:t>
            </a:r>
          </a:p>
          <a:p>
            <a:pPr marL="342882" indent="-342882">
              <a:spcBef>
                <a:spcPct val="20000"/>
              </a:spcBef>
              <a:buClr>
                <a:srgbClr val="E40000"/>
              </a:buClr>
              <a:buFont typeface="Arial" pitchFamily="34" charset="0"/>
              <a:buChar char="•"/>
            </a:pPr>
            <a:endParaRPr lang="en-GB" sz="2000" dirty="0"/>
          </a:p>
        </p:txBody>
      </p:sp>
      <p:sp>
        <p:nvSpPr>
          <p:cNvPr id="6" name="TextBox 5">
            <a:extLst>
              <a:ext uri="{FF2B5EF4-FFF2-40B4-BE49-F238E27FC236}">
                <a16:creationId xmlns:a16="http://schemas.microsoft.com/office/drawing/2014/main" id="{BF0E9412-E383-4775-9790-DA2A8998DD90}"/>
              </a:ext>
            </a:extLst>
          </p:cNvPr>
          <p:cNvSpPr txBox="1"/>
          <p:nvPr/>
        </p:nvSpPr>
        <p:spPr>
          <a:xfrm>
            <a:off x="2819400" y="6285220"/>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2742557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1" y="0"/>
            <a:ext cx="9146069" cy="6858000"/>
          </a:xfrm>
          <a:prstGeom prst="rect">
            <a:avLst/>
          </a:prstGeom>
        </p:spPr>
      </p:pic>
      <p:sp>
        <p:nvSpPr>
          <p:cNvPr id="14" name="TextBox 13"/>
          <p:cNvSpPr txBox="1"/>
          <p:nvPr/>
        </p:nvSpPr>
        <p:spPr>
          <a:xfrm>
            <a:off x="518863" y="420470"/>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Always watch the downside</a:t>
            </a:r>
          </a:p>
        </p:txBody>
      </p:sp>
      <p:sp>
        <p:nvSpPr>
          <p:cNvPr id="8" name="Content Placeholder 7"/>
          <p:cNvSpPr>
            <a:spLocks noGrp="1"/>
          </p:cNvSpPr>
          <p:nvPr>
            <p:ph idx="1"/>
          </p:nvPr>
        </p:nvSpPr>
        <p:spPr>
          <a:xfrm>
            <a:off x="590872" y="980728"/>
            <a:ext cx="8013576" cy="4857404"/>
          </a:xfrm>
        </p:spPr>
        <p:txBody>
          <a:bodyPr>
            <a:normAutofit/>
          </a:bodyPr>
          <a:lstStyle/>
          <a:p>
            <a:pPr>
              <a:buFont typeface="Arial" pitchFamily="34" charset="0"/>
              <a:buChar char="•"/>
            </a:pPr>
            <a:r>
              <a:rPr lang="en-GB" sz="2000" dirty="0"/>
              <a:t>Risk is a dynamic entity </a:t>
            </a:r>
          </a:p>
          <a:p>
            <a:pPr lvl="1">
              <a:buFont typeface="Arial" pitchFamily="34" charset="0"/>
              <a:buChar char="•"/>
            </a:pPr>
            <a:r>
              <a:rPr lang="en-GB" sz="1800" dirty="0"/>
              <a:t>Changing markets means changing risks</a:t>
            </a:r>
          </a:p>
          <a:p>
            <a:pPr>
              <a:buFont typeface="Arial" pitchFamily="34" charset="0"/>
              <a:buChar char="•"/>
            </a:pPr>
            <a:r>
              <a:rPr lang="en-GB" sz="2000" dirty="0"/>
              <a:t>Many hidden risks</a:t>
            </a:r>
          </a:p>
          <a:p>
            <a:pPr lvl="1">
              <a:buFont typeface="Arial" pitchFamily="34" charset="0"/>
              <a:buChar char="•"/>
            </a:pPr>
            <a:r>
              <a:rPr lang="en-GB" sz="1800" dirty="0"/>
              <a:t>Market risk</a:t>
            </a:r>
          </a:p>
          <a:p>
            <a:pPr lvl="1">
              <a:buFont typeface="Arial" pitchFamily="34" charset="0"/>
              <a:buChar char="•"/>
            </a:pPr>
            <a:r>
              <a:rPr lang="en-GB" sz="1800" dirty="0"/>
              <a:t>Counterparty risk</a:t>
            </a:r>
          </a:p>
          <a:p>
            <a:pPr lvl="1">
              <a:buFont typeface="Arial" pitchFamily="34" charset="0"/>
              <a:buChar char="•"/>
            </a:pPr>
            <a:r>
              <a:rPr lang="en-GB" sz="1800" dirty="0"/>
              <a:t>Interest rates and inflation </a:t>
            </a:r>
          </a:p>
          <a:p>
            <a:pPr lvl="1">
              <a:buFont typeface="Arial" pitchFamily="34" charset="0"/>
              <a:buChar char="•"/>
            </a:pPr>
            <a:r>
              <a:rPr lang="en-GB" sz="1800" dirty="0"/>
              <a:t>Operational risk</a:t>
            </a:r>
          </a:p>
          <a:p>
            <a:pPr lvl="1">
              <a:buFont typeface="Arial" pitchFamily="34" charset="0"/>
              <a:buChar char="•"/>
            </a:pPr>
            <a:r>
              <a:rPr lang="en-GB" sz="1800" dirty="0"/>
              <a:t>Policy risk</a:t>
            </a:r>
          </a:p>
          <a:p>
            <a:pPr>
              <a:buFont typeface="Arial" pitchFamily="34" charset="0"/>
              <a:buChar char="•"/>
            </a:pPr>
            <a:r>
              <a:rPr lang="en-GB" sz="2000" dirty="0"/>
              <a:t>Know them all and focus only on accepting risks you understand </a:t>
            </a:r>
          </a:p>
          <a:p>
            <a:pPr>
              <a:buFont typeface="Arial" pitchFamily="34" charset="0"/>
              <a:buChar char="•"/>
            </a:pPr>
            <a:r>
              <a:rPr lang="en-GB" sz="2000" dirty="0"/>
              <a:t>Actively manage and hedge out the rest</a:t>
            </a:r>
          </a:p>
        </p:txBody>
      </p:sp>
      <p:sp>
        <p:nvSpPr>
          <p:cNvPr id="6" name="TextBox 5">
            <a:extLst>
              <a:ext uri="{FF2B5EF4-FFF2-40B4-BE49-F238E27FC236}">
                <a16:creationId xmlns:a16="http://schemas.microsoft.com/office/drawing/2014/main" id="{7768AC9C-207B-439F-9317-377B5BEF873C}"/>
              </a:ext>
            </a:extLst>
          </p:cNvPr>
          <p:cNvSpPr txBox="1"/>
          <p:nvPr/>
        </p:nvSpPr>
        <p:spPr>
          <a:xfrm>
            <a:off x="2819400" y="6285220"/>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107185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3CB9E5-114B-41FE-B409-B10D57625BDB}"/>
              </a:ext>
            </a:extLst>
          </p:cNvPr>
          <p:cNvSpPr>
            <a:spLocks noGrp="1"/>
          </p:cNvSpPr>
          <p:nvPr>
            <p:ph type="sldNum" sz="quarter" idx="12"/>
          </p:nvPr>
        </p:nvSpPr>
        <p:spPr/>
        <p:txBody>
          <a:bodyPr/>
          <a:lstStyle/>
          <a:p>
            <a:fld id="{5DDC9458-0BC6-439E-AC42-461921AECE9B}" type="slidenum">
              <a:rPr lang="en-GB" smtClean="0"/>
              <a:pPr/>
              <a:t>14</a:t>
            </a:fld>
            <a:endParaRPr lang="en-GB" dirty="0"/>
          </a:p>
        </p:txBody>
      </p:sp>
      <p:graphicFrame>
        <p:nvGraphicFramePr>
          <p:cNvPr id="5" name="Content Placeholder 4">
            <a:extLst>
              <a:ext uri="{FF2B5EF4-FFF2-40B4-BE49-F238E27FC236}">
                <a16:creationId xmlns:a16="http://schemas.microsoft.com/office/drawing/2014/main" id="{267C2817-23F4-4315-93EA-6BF5770DB155}"/>
              </a:ext>
            </a:extLst>
          </p:cNvPr>
          <p:cNvGraphicFramePr>
            <a:graphicFrameLocks noGrp="1"/>
          </p:cNvGraphicFramePr>
          <p:nvPr>
            <p:ph idx="1"/>
            <p:extLst>
              <p:ext uri="{D42A27DB-BD31-4B8C-83A1-F6EECF244321}">
                <p14:modId xmlns:p14="http://schemas.microsoft.com/office/powerpoint/2010/main" val="210853831"/>
              </p:ext>
            </p:extLst>
          </p:nvPr>
        </p:nvGraphicFramePr>
        <p:xfrm>
          <a:off x="160338" y="930276"/>
          <a:ext cx="2901644" cy="49000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71D54817-37A0-4571-8E51-D8297E4EAEFB}"/>
              </a:ext>
            </a:extLst>
          </p:cNvPr>
          <p:cNvGraphicFramePr/>
          <p:nvPr>
            <p:extLst>
              <p:ext uri="{D42A27DB-BD31-4B8C-83A1-F6EECF244321}">
                <p14:modId xmlns:p14="http://schemas.microsoft.com/office/powerpoint/2010/main" val="2647374903"/>
              </p:ext>
            </p:extLst>
          </p:nvPr>
        </p:nvGraphicFramePr>
        <p:xfrm>
          <a:off x="3155643" y="930276"/>
          <a:ext cx="2901644" cy="4900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0EDCF97-959C-495D-BCB6-C8524A63DC6C}"/>
              </a:ext>
            </a:extLst>
          </p:cNvPr>
          <p:cNvGraphicFramePr/>
          <p:nvPr>
            <p:extLst>
              <p:ext uri="{D42A27DB-BD31-4B8C-83A1-F6EECF244321}">
                <p14:modId xmlns:p14="http://schemas.microsoft.com/office/powerpoint/2010/main" val="379473609"/>
              </p:ext>
            </p:extLst>
          </p:nvPr>
        </p:nvGraphicFramePr>
        <p:xfrm>
          <a:off x="5988358" y="930276"/>
          <a:ext cx="2901644" cy="490007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D754B5BA-3D5F-40CA-A3E5-96634453276E}"/>
              </a:ext>
            </a:extLst>
          </p:cNvPr>
          <p:cNvSpPr txBox="1"/>
          <p:nvPr/>
        </p:nvSpPr>
        <p:spPr>
          <a:xfrm>
            <a:off x="1740415" y="5854089"/>
            <a:ext cx="7008050" cy="738664"/>
          </a:xfrm>
          <a:prstGeom prst="rect">
            <a:avLst/>
          </a:prstGeom>
          <a:noFill/>
        </p:spPr>
        <p:txBody>
          <a:bodyPr wrap="square" rtlCol="0">
            <a:spAutoFit/>
          </a:bodyPr>
          <a:lstStyle/>
          <a:p>
            <a:r>
              <a:rPr lang="en-GB" b="1" i="1" dirty="0"/>
              <a:t>Diversify by risk, not buckets</a:t>
            </a:r>
          </a:p>
          <a:p>
            <a:r>
              <a:rPr lang="en-GB" sz="1200" i="1" dirty="0"/>
              <a:t>Please note that the above does not include any non-traditional or other investments that the councils may hold, e.g. property, alternatives.</a:t>
            </a:r>
          </a:p>
        </p:txBody>
      </p:sp>
      <p:sp>
        <p:nvSpPr>
          <p:cNvPr id="10" name="TextBox 9">
            <a:extLst>
              <a:ext uri="{FF2B5EF4-FFF2-40B4-BE49-F238E27FC236}">
                <a16:creationId xmlns:a16="http://schemas.microsoft.com/office/drawing/2014/main" id="{B80587AF-2BEE-43B8-92A4-069EF25EA202}"/>
              </a:ext>
            </a:extLst>
          </p:cNvPr>
          <p:cNvSpPr txBox="1"/>
          <p:nvPr/>
        </p:nvSpPr>
        <p:spPr>
          <a:xfrm>
            <a:off x="518863" y="420470"/>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Addressing lack of diversification</a:t>
            </a:r>
          </a:p>
        </p:txBody>
      </p:sp>
    </p:spTree>
    <p:extLst>
      <p:ext uri="{BB962C8B-B14F-4D97-AF65-F5344CB8AC3E}">
        <p14:creationId xmlns:p14="http://schemas.microsoft.com/office/powerpoint/2010/main" val="424299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5" y="0"/>
            <a:ext cx="9146069" cy="6858000"/>
          </a:xfrm>
          <a:prstGeom prst="rect">
            <a:avLst/>
          </a:prstGeom>
        </p:spPr>
      </p:pic>
      <p:sp>
        <p:nvSpPr>
          <p:cNvPr id="14" name="TextBox 13"/>
          <p:cNvSpPr txBox="1"/>
          <p:nvPr/>
        </p:nvSpPr>
        <p:spPr>
          <a:xfrm>
            <a:off x="533408" y="420476"/>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The rise of alternative assets</a:t>
            </a:r>
            <a:endParaRPr lang="en-GB" sz="4400" i="1" baseline="30000" dirty="0">
              <a:solidFill>
                <a:schemeClr val="tx1">
                  <a:lumMod val="65000"/>
                  <a:lumOff val="35000"/>
                </a:schemeClr>
              </a:solidFill>
              <a:cs typeface="Calibri"/>
            </a:endParaRPr>
          </a:p>
        </p:txBody>
      </p:sp>
      <p:sp>
        <p:nvSpPr>
          <p:cNvPr id="8" name="Content Placeholder 7"/>
          <p:cNvSpPr>
            <a:spLocks noGrp="1"/>
          </p:cNvSpPr>
          <p:nvPr>
            <p:ph idx="1"/>
          </p:nvPr>
        </p:nvSpPr>
        <p:spPr>
          <a:xfrm>
            <a:off x="590872" y="1000110"/>
            <a:ext cx="8229600" cy="4857404"/>
          </a:xfrm>
        </p:spPr>
        <p:txBody>
          <a:bodyPr>
            <a:noAutofit/>
          </a:bodyPr>
          <a:lstStyle/>
          <a:p>
            <a:pPr>
              <a:buFont typeface="Arial" pitchFamily="34" charset="0"/>
              <a:buChar char="•"/>
            </a:pPr>
            <a:r>
              <a:rPr lang="en-GB" sz="2000" dirty="0"/>
              <a:t>Growing emphasis on </a:t>
            </a:r>
          </a:p>
          <a:p>
            <a:pPr lvl="1">
              <a:buFont typeface="Arial" pitchFamily="34" charset="0"/>
              <a:buChar char="•"/>
            </a:pPr>
            <a:r>
              <a:rPr lang="en-GB" sz="1800" dirty="0"/>
              <a:t>Genuine diversification and more yield</a:t>
            </a:r>
          </a:p>
          <a:p>
            <a:pPr lvl="1">
              <a:buFont typeface="Arial" pitchFamily="34" charset="0"/>
              <a:buChar char="•"/>
            </a:pPr>
            <a:r>
              <a:rPr lang="en-GB" sz="1800" dirty="0"/>
              <a:t>Dynamically managing risks and protecting against the downside</a:t>
            </a:r>
          </a:p>
          <a:p>
            <a:pPr>
              <a:buFont typeface="Arial" pitchFamily="34" charset="0"/>
              <a:buChar char="•"/>
            </a:pPr>
            <a:r>
              <a:rPr lang="en-GB" sz="2000" dirty="0"/>
              <a:t>The rise of private debt and private assets</a:t>
            </a:r>
          </a:p>
          <a:p>
            <a:pPr lvl="1">
              <a:buFont typeface="Arial" pitchFamily="34" charset="0"/>
              <a:buChar char="•"/>
            </a:pPr>
            <a:r>
              <a:rPr lang="en-GB" sz="1800" dirty="0"/>
              <a:t>Can help diversify risks away from traditional counterparties</a:t>
            </a:r>
          </a:p>
          <a:p>
            <a:pPr lvl="1">
              <a:buFont typeface="Arial" pitchFamily="34" charset="0"/>
              <a:buChar char="•"/>
            </a:pPr>
            <a:r>
              <a:rPr lang="en-GB" sz="1800" dirty="0"/>
              <a:t>Properly structured and analysed, can provide added security through having asset backing and covenants</a:t>
            </a:r>
          </a:p>
          <a:p>
            <a:pPr lvl="1">
              <a:buFont typeface="Arial" pitchFamily="34" charset="0"/>
              <a:buChar char="•"/>
            </a:pPr>
            <a:r>
              <a:rPr lang="en-GB" sz="1800" dirty="0"/>
              <a:t>Liquidity can be matched to cashflow needs so that they sit alongside the capital and revenue strategy</a:t>
            </a:r>
          </a:p>
          <a:p>
            <a:pPr lvl="1">
              <a:buFont typeface="Arial" pitchFamily="34" charset="0"/>
              <a:buChar char="•"/>
            </a:pPr>
            <a:r>
              <a:rPr lang="en-GB" sz="1800" dirty="0"/>
              <a:t>Offer relatively high paying coupons (especially compared to money markets) thanks to illiquidity ‘premium’</a:t>
            </a:r>
          </a:p>
          <a:p>
            <a:pPr lvl="1">
              <a:buFont typeface="Arial" pitchFamily="34" charset="0"/>
              <a:buChar char="•"/>
            </a:pPr>
            <a:r>
              <a:rPr lang="en-GB" sz="1800" dirty="0"/>
              <a:t>Some assets have coupons linked to inflation, providing an additional measure of protection </a:t>
            </a:r>
          </a:p>
          <a:p>
            <a:pPr lvl="1">
              <a:buFont typeface="Arial" pitchFamily="34" charset="0"/>
              <a:buChar char="•"/>
            </a:pPr>
            <a:r>
              <a:rPr lang="en-GB" sz="1800" dirty="0"/>
              <a:t>Many different flavours, e.g. trade finance, renewables debt, real estate financing, private real estate, SME lending, supported living transactions, etc.</a:t>
            </a:r>
          </a:p>
          <a:p>
            <a:pPr>
              <a:buFont typeface="Arial" pitchFamily="34" charset="0"/>
              <a:buChar char="•"/>
            </a:pPr>
            <a:endParaRPr lang="en-GB" sz="2000" dirty="0"/>
          </a:p>
          <a:p>
            <a:pPr>
              <a:buFont typeface="Arial" pitchFamily="34" charset="0"/>
              <a:buChar char="•"/>
            </a:pPr>
            <a:endParaRPr lang="en-GB" sz="2000" dirty="0"/>
          </a:p>
          <a:p>
            <a:pPr marL="0" indent="0"/>
            <a:endParaRPr lang="en-GB" sz="2000" dirty="0"/>
          </a:p>
        </p:txBody>
      </p:sp>
      <p:sp>
        <p:nvSpPr>
          <p:cNvPr id="6" name="TextBox 5">
            <a:extLst>
              <a:ext uri="{FF2B5EF4-FFF2-40B4-BE49-F238E27FC236}">
                <a16:creationId xmlns:a16="http://schemas.microsoft.com/office/drawing/2014/main" id="{FBCEA942-20E7-4E92-A7FC-4E3E65954ECC}"/>
              </a:ext>
            </a:extLst>
          </p:cNvPr>
          <p:cNvSpPr txBox="1"/>
          <p:nvPr/>
        </p:nvSpPr>
        <p:spPr>
          <a:xfrm>
            <a:off x="2819400" y="6285220"/>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381782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5" y="0"/>
            <a:ext cx="9146069" cy="6858000"/>
          </a:xfrm>
          <a:prstGeom prst="rect">
            <a:avLst/>
          </a:prstGeom>
        </p:spPr>
      </p:pic>
      <p:sp>
        <p:nvSpPr>
          <p:cNvPr id="14" name="TextBox 13"/>
          <p:cNvSpPr txBox="1"/>
          <p:nvPr/>
        </p:nvSpPr>
        <p:spPr>
          <a:xfrm>
            <a:off x="533408" y="420476"/>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The challenges of alternatives</a:t>
            </a:r>
            <a:endParaRPr lang="en-GB" sz="4400" i="1" baseline="30000" dirty="0">
              <a:solidFill>
                <a:schemeClr val="tx1">
                  <a:lumMod val="65000"/>
                  <a:lumOff val="35000"/>
                </a:schemeClr>
              </a:solidFill>
              <a:cs typeface="Calibri"/>
            </a:endParaRPr>
          </a:p>
        </p:txBody>
      </p:sp>
      <p:sp>
        <p:nvSpPr>
          <p:cNvPr id="8" name="Content Placeholder 7"/>
          <p:cNvSpPr>
            <a:spLocks noGrp="1"/>
          </p:cNvSpPr>
          <p:nvPr>
            <p:ph idx="1"/>
          </p:nvPr>
        </p:nvSpPr>
        <p:spPr>
          <a:xfrm>
            <a:off x="590872" y="1000110"/>
            <a:ext cx="8229600" cy="4857404"/>
          </a:xfrm>
        </p:spPr>
        <p:txBody>
          <a:bodyPr>
            <a:noAutofit/>
          </a:bodyPr>
          <a:lstStyle/>
          <a:p>
            <a:pPr>
              <a:buFont typeface="Arial" pitchFamily="34" charset="0"/>
              <a:buChar char="•"/>
            </a:pPr>
            <a:r>
              <a:rPr lang="en-GB" sz="2000" dirty="0"/>
              <a:t>Cannot embrace alternatives without analysis or a detailed understanding</a:t>
            </a:r>
          </a:p>
          <a:p>
            <a:pPr>
              <a:buFont typeface="Arial" pitchFamily="34" charset="0"/>
              <a:buChar char="•"/>
            </a:pPr>
            <a:r>
              <a:rPr lang="en-GB" sz="2000" dirty="0"/>
              <a:t>Highly dependent on cashflow needs and current risk exposures</a:t>
            </a:r>
          </a:p>
          <a:p>
            <a:pPr>
              <a:buFont typeface="Arial" pitchFamily="34" charset="0"/>
              <a:buChar char="•"/>
            </a:pPr>
            <a:r>
              <a:rPr lang="en-GB" sz="2000" dirty="0"/>
              <a:t>What are the goals for the alternatives portfolio? </a:t>
            </a:r>
          </a:p>
          <a:p>
            <a:pPr lvl="1">
              <a:buFont typeface="Arial" pitchFamily="34" charset="0"/>
              <a:buChar char="•"/>
            </a:pPr>
            <a:r>
              <a:rPr lang="en-GB" sz="1800" dirty="0"/>
              <a:t>Desired risk, return, volatility etc.</a:t>
            </a:r>
          </a:p>
          <a:p>
            <a:pPr lvl="1">
              <a:buFont typeface="Arial" pitchFamily="34" charset="0"/>
              <a:buChar char="•"/>
            </a:pPr>
            <a:r>
              <a:rPr lang="en-GB" sz="1800" dirty="0"/>
              <a:t>Where does it sit within overall portfolio and what is the purpose?</a:t>
            </a:r>
          </a:p>
          <a:p>
            <a:pPr>
              <a:buFont typeface="Arial" pitchFamily="34" charset="0"/>
              <a:buChar char="•"/>
            </a:pPr>
            <a:r>
              <a:rPr lang="en-GB" sz="2000" dirty="0"/>
              <a:t>Triangulate with key factors</a:t>
            </a:r>
          </a:p>
          <a:p>
            <a:pPr lvl="1">
              <a:buFont typeface="Arial" pitchFamily="34" charset="0"/>
              <a:buChar char="•"/>
            </a:pPr>
            <a:r>
              <a:rPr lang="en-GB" sz="1800" dirty="0"/>
              <a:t>Organisational appetite and internal levels of knowledge</a:t>
            </a:r>
          </a:p>
          <a:p>
            <a:pPr lvl="1">
              <a:buFont typeface="Arial" pitchFamily="34" charset="0"/>
              <a:buChar char="•"/>
            </a:pPr>
            <a:r>
              <a:rPr lang="en-GB" sz="1800" dirty="0"/>
              <a:t>Ability to source, manage, monitor etc. </a:t>
            </a:r>
          </a:p>
          <a:p>
            <a:pPr lvl="1">
              <a:buFont typeface="Arial" pitchFamily="34" charset="0"/>
              <a:buChar char="•"/>
            </a:pPr>
            <a:r>
              <a:rPr lang="en-GB" sz="1800" dirty="0"/>
              <a:t>Wider macro trends</a:t>
            </a:r>
          </a:p>
          <a:p>
            <a:pPr>
              <a:buFont typeface="Arial" pitchFamily="34" charset="0"/>
              <a:buChar char="•"/>
            </a:pPr>
            <a:r>
              <a:rPr lang="en-GB" sz="2000" dirty="0"/>
              <a:t>The critical importance of due diligence</a:t>
            </a:r>
          </a:p>
          <a:p>
            <a:pPr lvl="1">
              <a:buFont typeface="Arial" pitchFamily="34" charset="0"/>
              <a:buChar char="•"/>
            </a:pPr>
            <a:r>
              <a:rPr lang="en-GB" sz="1800" dirty="0"/>
              <a:t>How does it make money? The mechanics of the asset</a:t>
            </a:r>
          </a:p>
          <a:p>
            <a:pPr lvl="1">
              <a:buFont typeface="Arial" pitchFamily="34" charset="0"/>
              <a:buChar char="•"/>
            </a:pPr>
            <a:r>
              <a:rPr lang="en-GB" sz="1800" dirty="0"/>
              <a:t>Why does it make money? The key drivers and by implication, the risks within</a:t>
            </a:r>
          </a:p>
          <a:p>
            <a:pPr lvl="1">
              <a:buFont typeface="Arial" pitchFamily="34" charset="0"/>
              <a:buChar char="•"/>
            </a:pPr>
            <a:r>
              <a:rPr lang="en-GB" sz="1800" dirty="0"/>
              <a:t>How do you avoid losing money? Managing the downside and creating mitigants</a:t>
            </a:r>
          </a:p>
          <a:p>
            <a:pPr>
              <a:buFont typeface="Arial" pitchFamily="34" charset="0"/>
              <a:buChar char="•"/>
            </a:pPr>
            <a:endParaRPr lang="en-GB" sz="2000" dirty="0"/>
          </a:p>
          <a:p>
            <a:pPr marL="0" indent="0"/>
            <a:endParaRPr lang="en-GB" sz="2000" dirty="0"/>
          </a:p>
        </p:txBody>
      </p:sp>
      <p:sp>
        <p:nvSpPr>
          <p:cNvPr id="6" name="TextBox 5">
            <a:extLst>
              <a:ext uri="{FF2B5EF4-FFF2-40B4-BE49-F238E27FC236}">
                <a16:creationId xmlns:a16="http://schemas.microsoft.com/office/drawing/2014/main" id="{70FC74E7-6780-4712-AAD9-78A3CE220BD1}"/>
              </a:ext>
            </a:extLst>
          </p:cNvPr>
          <p:cNvSpPr txBox="1"/>
          <p:nvPr/>
        </p:nvSpPr>
        <p:spPr>
          <a:xfrm>
            <a:off x="2819400" y="6285220"/>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308408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5" y="0"/>
            <a:ext cx="9146069" cy="6858000"/>
          </a:xfrm>
          <a:prstGeom prst="rect">
            <a:avLst/>
          </a:prstGeom>
        </p:spPr>
      </p:pic>
      <p:sp>
        <p:nvSpPr>
          <p:cNvPr id="14" name="TextBox 13"/>
          <p:cNvSpPr txBox="1"/>
          <p:nvPr/>
        </p:nvSpPr>
        <p:spPr>
          <a:xfrm>
            <a:off x="533408" y="420476"/>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The broader landscape is also changing</a:t>
            </a:r>
            <a:endParaRPr lang="en-GB" sz="4400" i="1" baseline="30000" dirty="0">
              <a:solidFill>
                <a:schemeClr val="tx1">
                  <a:lumMod val="65000"/>
                  <a:lumOff val="35000"/>
                </a:schemeClr>
              </a:solidFill>
              <a:cs typeface="Calibri"/>
            </a:endParaRPr>
          </a:p>
        </p:txBody>
      </p:sp>
      <p:sp>
        <p:nvSpPr>
          <p:cNvPr id="8" name="Content Placeholder 7"/>
          <p:cNvSpPr>
            <a:spLocks noGrp="1"/>
          </p:cNvSpPr>
          <p:nvPr>
            <p:ph idx="1"/>
          </p:nvPr>
        </p:nvSpPr>
        <p:spPr>
          <a:xfrm>
            <a:off x="590872" y="1000110"/>
            <a:ext cx="8229600" cy="4857404"/>
          </a:xfrm>
        </p:spPr>
        <p:txBody>
          <a:bodyPr>
            <a:normAutofit/>
          </a:bodyPr>
          <a:lstStyle/>
          <a:p>
            <a:pPr>
              <a:buFont typeface="Arial" pitchFamily="34" charset="0"/>
              <a:buChar char="•"/>
            </a:pPr>
            <a:r>
              <a:rPr lang="en-GB" sz="1800" dirty="0"/>
              <a:t>Governance is about independent and careful thought</a:t>
            </a:r>
          </a:p>
          <a:p>
            <a:pPr>
              <a:buFont typeface="Arial" pitchFamily="34" charset="0"/>
              <a:buChar char="•"/>
            </a:pPr>
            <a:r>
              <a:rPr lang="en-GB" sz="1800" dirty="0"/>
              <a:t>It is about balancing risk, return and needs</a:t>
            </a:r>
          </a:p>
          <a:p>
            <a:pPr>
              <a:buFont typeface="Arial" pitchFamily="34" charset="0"/>
              <a:buChar char="•"/>
            </a:pPr>
            <a:r>
              <a:rPr lang="en-GB" sz="1800" dirty="0"/>
              <a:t>The rise of prudence as a key goal in discharging fiduciary responsibilities</a:t>
            </a:r>
          </a:p>
          <a:p>
            <a:pPr>
              <a:buFont typeface="Arial" pitchFamily="34" charset="0"/>
              <a:buChar char="•"/>
            </a:pPr>
            <a:r>
              <a:rPr lang="en-GB" sz="1800" dirty="0"/>
              <a:t>The rise of commercial property and other alternative assets as a key investment focus for councils has led to a parallel focus from policymakers and regulators</a:t>
            </a:r>
          </a:p>
          <a:p>
            <a:pPr>
              <a:buFont typeface="Arial" pitchFamily="34" charset="0"/>
              <a:buChar char="•"/>
            </a:pPr>
            <a:r>
              <a:rPr lang="en-GB" sz="1800" dirty="0"/>
              <a:t>Impact of new guidance</a:t>
            </a:r>
          </a:p>
          <a:p>
            <a:pPr lvl="1">
              <a:buFont typeface="Arial" pitchFamily="34" charset="0"/>
              <a:buChar char="•"/>
            </a:pPr>
            <a:r>
              <a:rPr lang="en-GB" sz="1600" dirty="0"/>
              <a:t>New duties arising from the changes to the CIPFA codes of practice</a:t>
            </a:r>
          </a:p>
          <a:p>
            <a:pPr lvl="1">
              <a:buFont typeface="Arial" pitchFamily="34" charset="0"/>
              <a:buChar char="•"/>
            </a:pPr>
            <a:r>
              <a:rPr lang="en-GB" sz="1600" dirty="0"/>
              <a:t>Subjective requirements for those electing up to professional status under MiFID II</a:t>
            </a:r>
          </a:p>
          <a:p>
            <a:pPr lvl="1">
              <a:buFont typeface="Arial" pitchFamily="34" charset="0"/>
              <a:buChar char="•"/>
            </a:pPr>
            <a:r>
              <a:rPr lang="en-GB" sz="1600" dirty="0"/>
              <a:t>DCLG consultation will lead to further changes</a:t>
            </a:r>
          </a:p>
          <a:p>
            <a:pPr>
              <a:buFont typeface="Arial" pitchFamily="34" charset="0"/>
              <a:buChar char="•"/>
            </a:pPr>
            <a:endParaRPr lang="en-GB" sz="2000" dirty="0"/>
          </a:p>
          <a:p>
            <a:pPr>
              <a:buFont typeface="Arial" pitchFamily="34" charset="0"/>
              <a:buChar char="•"/>
            </a:pPr>
            <a:endParaRPr lang="en-GB" sz="2000" dirty="0"/>
          </a:p>
          <a:p>
            <a:pPr marL="0" indent="0"/>
            <a:endParaRPr lang="en-GB" sz="2000" dirty="0"/>
          </a:p>
        </p:txBody>
      </p:sp>
      <p:sp>
        <p:nvSpPr>
          <p:cNvPr id="6" name="TextBox 5">
            <a:extLst>
              <a:ext uri="{FF2B5EF4-FFF2-40B4-BE49-F238E27FC236}">
                <a16:creationId xmlns:a16="http://schemas.microsoft.com/office/drawing/2014/main" id="{E7112C18-DC03-4F4E-BADA-B43894A13552}"/>
              </a:ext>
            </a:extLst>
          </p:cNvPr>
          <p:cNvSpPr txBox="1"/>
          <p:nvPr/>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383335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5" y="0"/>
            <a:ext cx="9146069" cy="6858000"/>
          </a:xfrm>
          <a:prstGeom prst="rect">
            <a:avLst/>
          </a:prstGeom>
        </p:spPr>
      </p:pic>
      <p:sp>
        <p:nvSpPr>
          <p:cNvPr id="14" name="TextBox 13"/>
          <p:cNvSpPr txBox="1"/>
          <p:nvPr/>
        </p:nvSpPr>
        <p:spPr>
          <a:xfrm>
            <a:off x="533408" y="420476"/>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A more complex balance sheet</a:t>
            </a:r>
            <a:endParaRPr lang="en-GB" sz="4400" i="1" baseline="30000" dirty="0">
              <a:solidFill>
                <a:schemeClr val="tx1">
                  <a:lumMod val="65000"/>
                  <a:lumOff val="35000"/>
                </a:schemeClr>
              </a:solidFill>
              <a:cs typeface="Calibri"/>
            </a:endParaRPr>
          </a:p>
        </p:txBody>
      </p:sp>
      <p:sp>
        <p:nvSpPr>
          <p:cNvPr id="8" name="Content Placeholder 7"/>
          <p:cNvSpPr>
            <a:spLocks noGrp="1"/>
          </p:cNvSpPr>
          <p:nvPr>
            <p:ph idx="1"/>
          </p:nvPr>
        </p:nvSpPr>
        <p:spPr>
          <a:xfrm>
            <a:off x="590872" y="1000110"/>
            <a:ext cx="8229600" cy="4857404"/>
          </a:xfrm>
        </p:spPr>
        <p:txBody>
          <a:bodyPr>
            <a:normAutofit/>
          </a:bodyPr>
          <a:lstStyle/>
          <a:p>
            <a:pPr>
              <a:buFont typeface="Arial" pitchFamily="34" charset="0"/>
              <a:buChar char="•"/>
            </a:pPr>
            <a:r>
              <a:rPr lang="en-GB" sz="1800" b="1" dirty="0"/>
              <a:t>This all points to a more complex balance sheet and greater needs for local authorities</a:t>
            </a:r>
          </a:p>
          <a:p>
            <a:pPr lvl="1">
              <a:buFont typeface="Arial" pitchFamily="34" charset="0"/>
              <a:buChar char="•"/>
            </a:pPr>
            <a:r>
              <a:rPr lang="en-GB" sz="1600" dirty="0"/>
              <a:t>How do you distil the information that matters? </a:t>
            </a:r>
          </a:p>
          <a:p>
            <a:pPr lvl="1">
              <a:buFont typeface="Arial" pitchFamily="34" charset="0"/>
              <a:buChar char="•"/>
            </a:pPr>
            <a:r>
              <a:rPr lang="en-GB" sz="1600" dirty="0"/>
              <a:t>How do you discharge your responsibilities and maintain oversight even with delegation?</a:t>
            </a:r>
          </a:p>
          <a:p>
            <a:pPr lvl="1">
              <a:buFont typeface="Arial" pitchFamily="34" charset="0"/>
              <a:buChar char="•"/>
            </a:pPr>
            <a:r>
              <a:rPr lang="en-GB" sz="1600" dirty="0"/>
              <a:t>How do you evidence prudence, particularly with increased scrutiny and increased reputational risks?</a:t>
            </a:r>
          </a:p>
          <a:p>
            <a:pPr lvl="1">
              <a:buFont typeface="Arial" pitchFamily="34" charset="0"/>
              <a:buChar char="•"/>
            </a:pPr>
            <a:r>
              <a:rPr lang="en-GB" sz="1600" dirty="0"/>
              <a:t>How do you ensure value for money, particularly in today’s environment?</a:t>
            </a:r>
          </a:p>
          <a:p>
            <a:pPr>
              <a:buFont typeface="Arial" pitchFamily="34" charset="0"/>
              <a:buChar char="•"/>
            </a:pPr>
            <a:r>
              <a:rPr lang="en-GB" sz="1800" dirty="0"/>
              <a:t>All the numbers in the world … are no substitute for action</a:t>
            </a:r>
          </a:p>
          <a:p>
            <a:pPr>
              <a:buFont typeface="Arial" pitchFamily="34" charset="0"/>
              <a:buChar char="•"/>
            </a:pPr>
            <a:r>
              <a:rPr lang="en-GB" sz="1800" dirty="0"/>
              <a:t>Proactive management means timely and efficient decision-making</a:t>
            </a:r>
          </a:p>
          <a:p>
            <a:pPr lvl="1">
              <a:buFont typeface="Arial" pitchFamily="34" charset="0"/>
              <a:buChar char="•"/>
            </a:pPr>
            <a:r>
              <a:rPr lang="en-GB" sz="1600" dirty="0"/>
              <a:t>Resourcing and delegation of duties</a:t>
            </a:r>
          </a:p>
          <a:p>
            <a:pPr lvl="1">
              <a:buFont typeface="Arial" pitchFamily="34" charset="0"/>
              <a:buChar char="•"/>
            </a:pPr>
            <a:r>
              <a:rPr lang="en-GB" sz="1600" dirty="0"/>
              <a:t>The role of scrutiny</a:t>
            </a:r>
          </a:p>
          <a:p>
            <a:pPr>
              <a:buFont typeface="Arial" pitchFamily="34" charset="0"/>
              <a:buChar char="•"/>
            </a:pPr>
            <a:r>
              <a:rPr lang="en-GB" sz="1800" dirty="0"/>
              <a:t>Rethinking investment and risk frameworks</a:t>
            </a:r>
          </a:p>
          <a:p>
            <a:pPr lvl="1">
              <a:buFont typeface="Arial" pitchFamily="34" charset="0"/>
              <a:buChar char="•"/>
            </a:pPr>
            <a:r>
              <a:rPr lang="en-GB" sz="1600" dirty="0"/>
              <a:t>Governance of alternative assets</a:t>
            </a:r>
          </a:p>
          <a:p>
            <a:pPr lvl="1">
              <a:buFont typeface="Arial" pitchFamily="34" charset="0"/>
              <a:buChar char="•"/>
            </a:pPr>
            <a:r>
              <a:rPr lang="en-GB" sz="1600" dirty="0"/>
              <a:t>Distilling information into actionable dashboards </a:t>
            </a:r>
          </a:p>
          <a:p>
            <a:pPr>
              <a:buFont typeface="Arial" pitchFamily="34" charset="0"/>
              <a:buChar char="•"/>
            </a:pPr>
            <a:endParaRPr lang="en-GB" sz="2000" dirty="0"/>
          </a:p>
          <a:p>
            <a:pPr>
              <a:buFont typeface="Arial" pitchFamily="34" charset="0"/>
              <a:buChar char="•"/>
            </a:pPr>
            <a:endParaRPr lang="en-GB" sz="2000" dirty="0"/>
          </a:p>
          <a:p>
            <a:pPr marL="0" indent="0"/>
            <a:endParaRPr lang="en-GB" sz="2000" dirty="0"/>
          </a:p>
        </p:txBody>
      </p:sp>
      <p:sp>
        <p:nvSpPr>
          <p:cNvPr id="6" name="TextBox 5">
            <a:extLst>
              <a:ext uri="{FF2B5EF4-FFF2-40B4-BE49-F238E27FC236}">
                <a16:creationId xmlns:a16="http://schemas.microsoft.com/office/drawing/2014/main" id="{E7112C18-DC03-4F4E-BADA-B43894A13552}"/>
              </a:ext>
            </a:extLst>
          </p:cNvPr>
          <p:cNvSpPr txBox="1"/>
          <p:nvPr/>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857889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802D3-362B-406A-8594-32B0B159989B}"/>
              </a:ext>
            </a:extLst>
          </p:cNvPr>
          <p:cNvSpPr>
            <a:spLocks noGrp="1"/>
          </p:cNvSpPr>
          <p:nvPr>
            <p:ph idx="1"/>
          </p:nvPr>
        </p:nvSpPr>
        <p:spPr/>
        <p:txBody>
          <a:bodyPr numCol="1">
            <a:noAutofit/>
          </a:bodyPr>
          <a:lstStyle/>
          <a:p>
            <a:pPr lvl="0">
              <a:buClr>
                <a:srgbClr val="FF0000"/>
              </a:buClr>
              <a:buFont typeface="Arial" pitchFamily="34" charset="0"/>
              <a:buChar char="•"/>
            </a:pPr>
            <a:r>
              <a:rPr lang="en-GB" sz="1800" dirty="0"/>
              <a:t>Core objectives:</a:t>
            </a:r>
          </a:p>
          <a:p>
            <a:pPr lvl="1">
              <a:buFont typeface="Arial" pitchFamily="34" charset="0"/>
              <a:buChar char="•"/>
            </a:pPr>
            <a:r>
              <a:rPr lang="en-GB" sz="1800" dirty="0"/>
              <a:t>Create a holistic framework that sits alongside and interplays with the council’s capital programme and revenue budget</a:t>
            </a:r>
          </a:p>
          <a:p>
            <a:pPr lvl="1">
              <a:buFont typeface="Arial" pitchFamily="34" charset="0"/>
              <a:buChar char="•"/>
            </a:pPr>
            <a:r>
              <a:rPr lang="en-GB" sz="1800" dirty="0"/>
              <a:t>Increase the real return of the portfolio relative to inflation, so that the drag on returns is reduced</a:t>
            </a:r>
          </a:p>
          <a:p>
            <a:pPr lvl="1">
              <a:buFont typeface="Arial" pitchFamily="34" charset="0"/>
              <a:buChar char="•"/>
            </a:pPr>
            <a:r>
              <a:rPr lang="en-GB" sz="1800" dirty="0"/>
              <a:t>Align portfolio to funding needs and optimise yield versus risk</a:t>
            </a:r>
          </a:p>
          <a:p>
            <a:pPr lvl="0">
              <a:buClr>
                <a:srgbClr val="FF0000"/>
              </a:buClr>
              <a:buFont typeface="Arial" pitchFamily="34" charset="0"/>
              <a:buChar char="•"/>
            </a:pPr>
            <a:r>
              <a:rPr lang="en-GB" sz="1800" dirty="0"/>
              <a:t>Key constraints:</a:t>
            </a:r>
          </a:p>
          <a:p>
            <a:pPr lvl="1">
              <a:buFont typeface="Arial" pitchFamily="34" charset="0"/>
              <a:buChar char="•"/>
            </a:pPr>
            <a:r>
              <a:rPr lang="en-GB" sz="1800" dirty="0"/>
              <a:t>Needs to consider the evolving and uncertain macroeconomic environment.</a:t>
            </a:r>
          </a:p>
          <a:p>
            <a:pPr lvl="1">
              <a:buFont typeface="Arial" pitchFamily="34" charset="0"/>
              <a:buChar char="•"/>
            </a:pPr>
            <a:r>
              <a:rPr lang="en-GB" sz="1800" dirty="0"/>
              <a:t>Important to assess all risks to create a robust portfolio, but also account for the council’s resources.</a:t>
            </a:r>
          </a:p>
          <a:p>
            <a:pPr lvl="1">
              <a:buFont typeface="Arial" pitchFamily="34" charset="0"/>
              <a:buChar char="•"/>
            </a:pPr>
            <a:r>
              <a:rPr lang="en-GB" sz="1800" dirty="0"/>
              <a:t>In line with the legislative framework that the council is subject to.</a:t>
            </a:r>
          </a:p>
          <a:p>
            <a:pPr lvl="1">
              <a:buFont typeface="Arial" pitchFamily="34" charset="0"/>
              <a:buChar char="•"/>
            </a:pPr>
            <a:r>
              <a:rPr lang="en-GB" sz="1800" dirty="0"/>
              <a:t>Important to understand funding needs over different time horizons, in order to optimise investment strategy and align with funding needs.</a:t>
            </a:r>
          </a:p>
          <a:p>
            <a:pPr lvl="1">
              <a:buFont typeface="Arial" pitchFamily="34" charset="0"/>
              <a:buChar char="•"/>
            </a:pPr>
            <a:r>
              <a:rPr lang="en-GB" sz="1800" dirty="0"/>
              <a:t>Cognizant of internal resourcing, transaction costs and governance frameworks.</a:t>
            </a:r>
          </a:p>
          <a:p>
            <a:pPr lvl="1">
              <a:buFont typeface="Arial" pitchFamily="34" charset="0"/>
              <a:buChar char="•"/>
            </a:pPr>
            <a:r>
              <a:rPr lang="en-GB" sz="1800" dirty="0"/>
              <a:t>No appetite for reputational risk. </a:t>
            </a:r>
          </a:p>
        </p:txBody>
      </p:sp>
      <p:sp>
        <p:nvSpPr>
          <p:cNvPr id="8" name="Title 1">
            <a:extLst>
              <a:ext uri="{FF2B5EF4-FFF2-40B4-BE49-F238E27FC236}">
                <a16:creationId xmlns:a16="http://schemas.microsoft.com/office/drawing/2014/main" id="{5CDCD8B9-9A41-40BC-BA4C-654C65A43A7C}"/>
              </a:ext>
            </a:extLst>
          </p:cNvPr>
          <p:cNvSpPr>
            <a:spLocks noGrp="1"/>
          </p:cNvSpPr>
          <p:nvPr>
            <p:ph type="title"/>
          </p:nvPr>
        </p:nvSpPr>
        <p:spPr>
          <a:xfrm>
            <a:off x="247647" y="247543"/>
            <a:ext cx="8642352" cy="555412"/>
          </a:xfrm>
        </p:spPr>
        <p:txBody>
          <a:bodyPr/>
          <a:lstStyle/>
          <a:p>
            <a:pPr algn="l"/>
            <a:r>
              <a:rPr lang="en-GB" dirty="0"/>
              <a:t>An updated investment framework</a:t>
            </a:r>
          </a:p>
        </p:txBody>
      </p:sp>
    </p:spTree>
    <p:extLst>
      <p:ext uri="{BB962C8B-B14F-4D97-AF65-F5344CB8AC3E}">
        <p14:creationId xmlns:p14="http://schemas.microsoft.com/office/powerpoint/2010/main" val="348441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5" y="0"/>
            <a:ext cx="9146069" cy="6858000"/>
          </a:xfrm>
          <a:prstGeom prst="rect">
            <a:avLst/>
          </a:prstGeom>
        </p:spPr>
      </p:pic>
      <p:sp>
        <p:nvSpPr>
          <p:cNvPr id="14" name="TextBox 13"/>
          <p:cNvSpPr txBox="1"/>
          <p:nvPr/>
        </p:nvSpPr>
        <p:spPr>
          <a:xfrm>
            <a:off x="533408" y="420476"/>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Some thoughts</a:t>
            </a:r>
          </a:p>
        </p:txBody>
      </p:sp>
      <p:sp>
        <p:nvSpPr>
          <p:cNvPr id="8" name="Content Placeholder 7"/>
          <p:cNvSpPr>
            <a:spLocks noGrp="1"/>
          </p:cNvSpPr>
          <p:nvPr>
            <p:ph idx="1"/>
          </p:nvPr>
        </p:nvSpPr>
        <p:spPr>
          <a:xfrm>
            <a:off x="590872" y="980730"/>
            <a:ext cx="8229600" cy="4857404"/>
          </a:xfrm>
        </p:spPr>
        <p:txBody>
          <a:bodyPr>
            <a:normAutofit/>
          </a:bodyPr>
          <a:lstStyle/>
          <a:p>
            <a:pPr marL="0" indent="0" algn="ctr">
              <a:lnSpc>
                <a:spcPct val="110000"/>
              </a:lnSpc>
              <a:defRPr/>
            </a:pPr>
            <a:r>
              <a:rPr lang="en-GB" sz="2200" i="1" dirty="0"/>
              <a:t>When the map and the territory don’t agree, always believe the territory.</a:t>
            </a:r>
          </a:p>
          <a:p>
            <a:pPr marL="0" indent="0" algn="ctr">
              <a:lnSpc>
                <a:spcPct val="110000"/>
              </a:lnSpc>
              <a:defRPr/>
            </a:pPr>
            <a:r>
              <a:rPr lang="en-GB" sz="2200" dirty="0"/>
              <a:t>Swedish Army training</a:t>
            </a:r>
          </a:p>
          <a:p>
            <a:pPr marL="0" indent="0" algn="ctr">
              <a:lnSpc>
                <a:spcPct val="110000"/>
              </a:lnSpc>
              <a:defRPr/>
            </a:pPr>
            <a:endParaRPr lang="en-GB" sz="2200" dirty="0"/>
          </a:p>
          <a:p>
            <a:pPr marL="0" indent="0" algn="ctr">
              <a:lnSpc>
                <a:spcPct val="110000"/>
              </a:lnSpc>
              <a:defRPr/>
            </a:pPr>
            <a:r>
              <a:rPr lang="en-GB" sz="2200" i="1" dirty="0"/>
              <a:t>Yesterday’s bullet won’t kill you. Tomorrow’s bullet just might.</a:t>
            </a:r>
          </a:p>
          <a:p>
            <a:pPr marL="0" indent="0" algn="ctr">
              <a:lnSpc>
                <a:spcPct val="110000"/>
              </a:lnSpc>
              <a:defRPr/>
            </a:pPr>
            <a:r>
              <a:rPr lang="en-GB" sz="2200" dirty="0"/>
              <a:t>Bernie </a:t>
            </a:r>
            <a:r>
              <a:rPr lang="en-GB" sz="2200" dirty="0" err="1"/>
              <a:t>Provan</a:t>
            </a:r>
            <a:endParaRPr lang="en-GB" sz="2200" dirty="0"/>
          </a:p>
          <a:p>
            <a:pPr marL="0" indent="0" algn="ctr">
              <a:lnSpc>
                <a:spcPct val="110000"/>
              </a:lnSpc>
              <a:defRPr/>
            </a:pPr>
            <a:endParaRPr lang="en-GB" sz="2200" dirty="0"/>
          </a:p>
          <a:p>
            <a:pPr marL="0" indent="0" algn="ctr">
              <a:lnSpc>
                <a:spcPct val="110000"/>
              </a:lnSpc>
              <a:defRPr/>
            </a:pPr>
            <a:r>
              <a:rPr lang="en-GB" sz="2200" i="1" dirty="0"/>
              <a:t>What we think, or what we know, or what we believe is, in the end, of little consequence. The only consequence is what we do.</a:t>
            </a:r>
          </a:p>
          <a:p>
            <a:pPr marL="0" indent="0" algn="ctr">
              <a:lnSpc>
                <a:spcPct val="110000"/>
              </a:lnSpc>
              <a:defRPr/>
            </a:pPr>
            <a:r>
              <a:rPr lang="en-GB" sz="2200" dirty="0"/>
              <a:t>John Ruskin</a:t>
            </a:r>
          </a:p>
          <a:p>
            <a:pPr marL="0" indent="0" algn="ctr">
              <a:lnSpc>
                <a:spcPct val="110000"/>
              </a:lnSpc>
              <a:defRPr/>
            </a:pPr>
            <a:endParaRPr lang="en-GB" sz="2200" dirty="0"/>
          </a:p>
        </p:txBody>
      </p:sp>
      <p:sp>
        <p:nvSpPr>
          <p:cNvPr id="7" name="TextBox 6">
            <a:extLst>
              <a:ext uri="{FF2B5EF4-FFF2-40B4-BE49-F238E27FC236}">
                <a16:creationId xmlns:a16="http://schemas.microsoft.com/office/drawing/2014/main" id="{90DC928D-738E-49BB-AD68-ABC5DC698984}"/>
              </a:ext>
            </a:extLst>
          </p:cNvPr>
          <p:cNvSpPr txBox="1"/>
          <p:nvPr/>
        </p:nvSpPr>
        <p:spPr>
          <a:xfrm>
            <a:off x="2819400" y="6285220"/>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9609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7" y="247543"/>
            <a:ext cx="8642352" cy="555412"/>
          </a:xfrm>
        </p:spPr>
        <p:txBody>
          <a:bodyPr/>
          <a:lstStyle/>
          <a:p>
            <a:pPr algn="l"/>
            <a:r>
              <a:rPr lang="en-GB" dirty="0"/>
              <a:t>Treasury Management – A holistic framework</a:t>
            </a:r>
          </a:p>
        </p:txBody>
      </p:sp>
      <p:sp>
        <p:nvSpPr>
          <p:cNvPr id="11" name="Rectangle 4"/>
          <p:cNvSpPr>
            <a:spLocks noChangeArrowheads="1"/>
          </p:cNvSpPr>
          <p:nvPr/>
        </p:nvSpPr>
        <p:spPr bwMode="auto">
          <a:xfrm>
            <a:off x="3203377" y="998114"/>
            <a:ext cx="2808287" cy="1164794"/>
          </a:xfrm>
          <a:prstGeom prst="rect">
            <a:avLst/>
          </a:prstGeom>
          <a:gradFill>
            <a:gsLst>
              <a:gs pos="0">
                <a:srgbClr val="C00000">
                  <a:alpha val="85000"/>
                </a:srgbClr>
              </a:gs>
              <a:gs pos="100000">
                <a:schemeClr val="accent2">
                  <a:tint val="50000"/>
                  <a:shade val="100000"/>
                  <a:satMod val="350000"/>
                </a:schemeClr>
              </a:gs>
            </a:gsLst>
            <a:lin ang="5400000" scaled="0"/>
          </a:gradFill>
          <a:ln w="9525">
            <a:solidFill>
              <a:schemeClr val="tx1"/>
            </a:solidFill>
            <a:miter lim="800000"/>
            <a:headEnd/>
            <a:tailEnd/>
          </a:ln>
        </p:spPr>
        <p:txBody>
          <a:bodyPr wrap="square" anchor="ct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Risk</a:t>
            </a:r>
          </a:p>
          <a:p>
            <a:pPr marL="0" marR="0" lvl="0" indent="0" algn="l" defTabSz="457200" rtl="0" eaLnBrk="0" fontAlgn="auto" latinLnBrk="0" hangingPunct="0">
              <a:lnSpc>
                <a:spcPct val="100000"/>
              </a:lnSpc>
              <a:spcBef>
                <a:spcPct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Tail risks</a:t>
            </a:r>
          </a:p>
          <a:p>
            <a:pPr marL="0" marR="0" lvl="0" indent="0" algn="l" defTabSz="457200" rtl="0" eaLnBrk="0" fontAlgn="auto" latinLnBrk="0" hangingPunct="0">
              <a:lnSpc>
                <a:spcPct val="100000"/>
              </a:lnSpc>
              <a:spcBef>
                <a:spcPct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Short term &amp; long term risks</a:t>
            </a:r>
          </a:p>
          <a:p>
            <a:pPr marL="0" marR="0" lvl="0" indent="0" algn="l" defTabSz="457200" rtl="0" eaLnBrk="0" fontAlgn="auto" latinLnBrk="0" hangingPunct="0">
              <a:lnSpc>
                <a:spcPct val="100000"/>
              </a:lnSpc>
              <a:spcBef>
                <a:spcPct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Counterparty risks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5"/>
          <p:cNvSpPr>
            <a:spLocks noChangeArrowheads="1"/>
          </p:cNvSpPr>
          <p:nvPr/>
        </p:nvSpPr>
        <p:spPr bwMode="auto">
          <a:xfrm>
            <a:off x="468388" y="3676370"/>
            <a:ext cx="3167062" cy="1702747"/>
          </a:xfrm>
          <a:prstGeom prst="rect">
            <a:avLst/>
          </a:prstGeom>
          <a:gradFill>
            <a:gsLst>
              <a:gs pos="0">
                <a:srgbClr val="C00000">
                  <a:alpha val="85000"/>
                </a:srgbClr>
              </a:gs>
              <a:gs pos="100000">
                <a:schemeClr val="accent2">
                  <a:tint val="50000"/>
                  <a:shade val="100000"/>
                  <a:satMod val="350000"/>
                </a:schemeClr>
              </a:gs>
            </a:gsLst>
            <a:lin ang="5400000" scaled="0"/>
          </a:gradFill>
          <a:ln w="9525">
            <a:solidFill>
              <a:schemeClr val="tx1"/>
            </a:solidFill>
            <a:miter lim="800000"/>
            <a:headEnd/>
            <a:tailEnd/>
          </a:ln>
        </p:spPr>
        <p:txBody>
          <a:bodyPr wrap="square" anchor="ct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Liability management</a:t>
            </a:r>
          </a:p>
          <a:p>
            <a:pPr marL="0" marR="0" lvl="0" indent="0" algn="l" defTabSz="457200" rtl="0" eaLnBrk="0" fontAlgn="auto" latinLnBrk="0" hangingPunct="0">
              <a:lnSpc>
                <a:spcPct val="100000"/>
              </a:lnSpc>
              <a:spcBef>
                <a:spcPct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Linking investment strategy to funding needs and liability profiles is key</a:t>
            </a:r>
          </a:p>
          <a:p>
            <a:pPr marL="0" marR="0" lvl="0" indent="0" algn="l" defTabSz="457200" rtl="0" eaLnBrk="0" fontAlgn="auto" latinLnBrk="0" hangingPunct="0">
              <a:lnSpc>
                <a:spcPct val="100000"/>
              </a:lnSpc>
              <a:spcBef>
                <a:spcPct val="0"/>
              </a:spcBef>
              <a:spcAft>
                <a:spcPts val="0"/>
              </a:spcAft>
              <a:buClrTx/>
              <a:buSzTx/>
              <a:buFontTx/>
              <a:buChar char="•"/>
              <a:tabLst/>
              <a:defRPr/>
            </a:pPr>
            <a:r>
              <a:rPr lang="en-GB" sz="1600" dirty="0">
                <a:solidFill>
                  <a:prstClr val="black"/>
                </a:solidFill>
                <a:latin typeface="Calibri" panose="020F0502020204030204"/>
              </a:rPr>
              <a:t> Liquidity management and cashflow-at-risk are important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6"/>
          <p:cNvSpPr>
            <a:spLocks noChangeArrowheads="1"/>
          </p:cNvSpPr>
          <p:nvPr/>
        </p:nvSpPr>
        <p:spPr bwMode="auto">
          <a:xfrm>
            <a:off x="5840415" y="3651695"/>
            <a:ext cx="2808288" cy="1702746"/>
          </a:xfrm>
          <a:prstGeom prst="rect">
            <a:avLst/>
          </a:prstGeom>
          <a:gradFill>
            <a:gsLst>
              <a:gs pos="0">
                <a:srgbClr val="C00000">
                  <a:alpha val="85000"/>
                </a:srgbClr>
              </a:gs>
              <a:gs pos="100000">
                <a:schemeClr val="accent2">
                  <a:tint val="50000"/>
                  <a:shade val="100000"/>
                  <a:satMod val="350000"/>
                </a:schemeClr>
              </a:gs>
            </a:gsLst>
            <a:lin ang="5400000" scaled="0"/>
          </a:gradFill>
          <a:ln w="9525">
            <a:solidFill>
              <a:schemeClr val="tx1"/>
            </a:solidFill>
            <a:miter lim="800000"/>
            <a:headEnd/>
            <a:tailEnd/>
          </a:ln>
        </p:spPr>
        <p:txBody>
          <a:bodyPr wrap="square" anchor="ct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Return</a:t>
            </a:r>
          </a:p>
          <a:p>
            <a:pPr marL="0" marR="0" lvl="0" indent="0" algn="l" defTabSz="457200" rtl="0" eaLnBrk="0" fontAlgn="auto" latinLnBrk="0" hangingPunct="0">
              <a:lnSpc>
                <a:spcPct val="100000"/>
              </a:lnSpc>
              <a:spcBef>
                <a:spcPct val="0"/>
              </a:spcBef>
              <a:spcAft>
                <a:spcPts val="0"/>
              </a:spcAft>
              <a:buClrTx/>
              <a:buSzTx/>
              <a:buFontTx/>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Long term expected returns</a:t>
            </a:r>
          </a:p>
          <a:p>
            <a:pPr marL="0" marR="0" lvl="0" indent="0" algn="l" defTabSz="457200" rtl="0" eaLnBrk="0" fontAlgn="auto" latinLnBrk="0" hangingPunct="0">
              <a:lnSpc>
                <a:spcPct val="100000"/>
              </a:lnSpc>
              <a:spcBef>
                <a:spcPct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Short and medium term  </a:t>
            </a:r>
          </a:p>
          <a:p>
            <a:pPr marL="0" marR="0" lvl="0" indent="0" algn="l" defTabSz="457200" rtl="0" eaLnBrk="0" fontAlgn="auto" latinLnBrk="0" hangingPunct="0">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horizons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Line 7"/>
          <p:cNvSpPr>
            <a:spLocks noChangeShapeType="1"/>
          </p:cNvSpPr>
          <p:nvPr/>
        </p:nvSpPr>
        <p:spPr bwMode="auto">
          <a:xfrm flipH="1">
            <a:off x="1906389" y="2173937"/>
            <a:ext cx="1296988" cy="1512887"/>
          </a:xfrm>
          <a:prstGeom prst="line">
            <a:avLst/>
          </a:prstGeom>
          <a:noFill/>
          <a:ln w="38100">
            <a:solidFill>
              <a:schemeClr val="tx1"/>
            </a:solidFill>
            <a:round/>
            <a:headEnd type="triangle" w="med" len="me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Line 8"/>
          <p:cNvSpPr>
            <a:spLocks noChangeShapeType="1"/>
          </p:cNvSpPr>
          <p:nvPr/>
        </p:nvSpPr>
        <p:spPr bwMode="auto">
          <a:xfrm>
            <a:off x="6011664" y="2179473"/>
            <a:ext cx="1347498" cy="1472222"/>
          </a:xfrm>
          <a:prstGeom prst="line">
            <a:avLst/>
          </a:prstGeom>
          <a:noFill/>
          <a:ln w="38100">
            <a:solidFill>
              <a:schemeClr val="tx1"/>
            </a:solidFill>
            <a:round/>
            <a:headEnd type="triangle" w="med" len="me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Line 9"/>
          <p:cNvSpPr>
            <a:spLocks noChangeShapeType="1"/>
          </p:cNvSpPr>
          <p:nvPr/>
        </p:nvSpPr>
        <p:spPr bwMode="auto">
          <a:xfrm>
            <a:off x="3635451" y="4721470"/>
            <a:ext cx="2204964" cy="17584"/>
          </a:xfrm>
          <a:prstGeom prst="line">
            <a:avLst/>
          </a:prstGeom>
          <a:noFill/>
          <a:ln w="38100">
            <a:solidFill>
              <a:schemeClr val="tx1"/>
            </a:solidFill>
            <a:round/>
            <a:headEnd type="triangle" w="med" len="me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031825" y="1276079"/>
            <a:ext cx="1944216"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Macro trends, maturity bucketing, new asset classes, investment &amp; risk frameworks, etc.</a:t>
            </a:r>
          </a:p>
        </p:txBody>
      </p:sp>
      <p:sp>
        <p:nvSpPr>
          <p:cNvPr id="26" name="TextBox 25"/>
          <p:cNvSpPr txBox="1"/>
          <p:nvPr/>
        </p:nvSpPr>
        <p:spPr>
          <a:xfrm>
            <a:off x="322188" y="1886333"/>
            <a:ext cx="230425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Funding solutions, new structures, external borrowings etc.</a:t>
            </a:r>
          </a:p>
        </p:txBody>
      </p:sp>
      <p:sp>
        <p:nvSpPr>
          <p:cNvPr id="27" name="TextBox 26"/>
          <p:cNvSpPr txBox="1"/>
          <p:nvPr/>
        </p:nvSpPr>
        <p:spPr>
          <a:xfrm>
            <a:off x="3851077" y="4809612"/>
            <a:ext cx="194468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Cashflow optimisation, risk appetite &amp; goals, governance etc. </a:t>
            </a:r>
          </a:p>
        </p:txBody>
      </p:sp>
      <p:sp>
        <p:nvSpPr>
          <p:cNvPr id="13" name="Content Placeholder 7">
            <a:extLst>
              <a:ext uri="{FF2B5EF4-FFF2-40B4-BE49-F238E27FC236}">
                <a16:creationId xmlns:a16="http://schemas.microsoft.com/office/drawing/2014/main" id="{E863FD51-D15C-4546-AB35-FB66ABFD324B}"/>
              </a:ext>
            </a:extLst>
          </p:cNvPr>
          <p:cNvSpPr>
            <a:spLocks noGrp="1"/>
          </p:cNvSpPr>
          <p:nvPr>
            <p:ph idx="1"/>
          </p:nvPr>
        </p:nvSpPr>
        <p:spPr>
          <a:xfrm>
            <a:off x="1477108" y="5967539"/>
            <a:ext cx="7596554" cy="890461"/>
          </a:xfrm>
        </p:spPr>
        <p:txBody>
          <a:bodyPr>
            <a:noAutofit/>
          </a:bodyPr>
          <a:lstStyle/>
          <a:p>
            <a:pPr marL="0" lvl="0" indent="0">
              <a:buClr>
                <a:srgbClr val="E40000"/>
              </a:buClr>
              <a:buNone/>
            </a:pPr>
            <a:r>
              <a:rPr lang="en-GB" dirty="0"/>
              <a:t>This holistic framework can easily be applied to the whole or specific parts of the balance sheet (e.g. treasury, property portfolios) and also to local government pension schemes</a:t>
            </a:r>
          </a:p>
        </p:txBody>
      </p:sp>
    </p:spTree>
    <p:extLst>
      <p:ext uri="{BB962C8B-B14F-4D97-AF65-F5344CB8AC3E}">
        <p14:creationId xmlns:p14="http://schemas.microsoft.com/office/powerpoint/2010/main" val="3299056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pic>
          <p:nvPicPr>
            <p:cNvPr id="4103" name="Picture 3"/>
            <p:cNvPicPr>
              <a:picLocks noChangeAspect="1" noChangeArrowheads="1"/>
            </p:cNvPicPr>
            <p:nvPr/>
          </p:nvPicPr>
          <p:blipFill>
            <a:blip r:embed="rId2">
              <a:extLst>
                <a:ext uri="{28A0092B-C50C-407E-A947-70E740481C1C}">
                  <a14:useLocalDpi xmlns:a14="http://schemas.microsoft.com/office/drawing/2010/main" val="0"/>
                </a:ext>
              </a:extLst>
            </a:blip>
            <a:srcRect b="84373"/>
            <a:stretch>
              <a:fillRect/>
            </a:stretch>
          </p:blipFill>
          <p:spPr bwMode="auto">
            <a:xfrm>
              <a:off x="0" y="0"/>
              <a:ext cx="5760"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
            <p:cNvPicPr>
              <a:picLocks noChangeAspect="1" noChangeArrowheads="1"/>
            </p:cNvPicPr>
            <p:nvPr/>
          </p:nvPicPr>
          <p:blipFill>
            <a:blip r:embed="rId3">
              <a:extLst>
                <a:ext uri="{28A0092B-C50C-407E-A947-70E740481C1C}">
                  <a14:useLocalDpi xmlns:a14="http://schemas.microsoft.com/office/drawing/2010/main" val="0"/>
                </a:ext>
              </a:extLst>
            </a:blip>
            <a:srcRect t="87151"/>
            <a:stretch>
              <a:fillRect/>
            </a:stretch>
          </p:blipFill>
          <p:spPr bwMode="auto">
            <a:xfrm>
              <a:off x="0" y="3797"/>
              <a:ext cx="576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Text Box 7"/>
          <p:cNvSpPr txBox="1">
            <a:spLocks noChangeArrowheads="1"/>
          </p:cNvSpPr>
          <p:nvPr/>
        </p:nvSpPr>
        <p:spPr bwMode="auto">
          <a:xfrm>
            <a:off x="8388350" y="5876925"/>
            <a:ext cx="43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1</a:t>
            </a:r>
          </a:p>
        </p:txBody>
      </p:sp>
      <p:sp>
        <p:nvSpPr>
          <p:cNvPr id="4100" name="AutoShape 10" descr="Image result for house martin bird silhouett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4101" name="Picture 14" descr="RP Martin pad head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172" y="1958653"/>
            <a:ext cx="3972856" cy="309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629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3ABD0AA8-9E3D-4DB6-95D7-F327A2D42766}"/>
              </a:ext>
            </a:extLst>
          </p:cNvPr>
          <p:cNvGrpSpPr>
            <a:grpSpLocks/>
          </p:cNvGrpSpPr>
          <p:nvPr/>
        </p:nvGrpSpPr>
        <p:grpSpPr bwMode="auto">
          <a:xfrm>
            <a:off x="0" y="0"/>
            <a:ext cx="9144000" cy="6858000"/>
            <a:chOff x="0" y="0"/>
            <a:chExt cx="5760" cy="4320"/>
          </a:xfrm>
        </p:grpSpPr>
        <p:pic>
          <p:nvPicPr>
            <p:cNvPr id="3078" name="Picture 3">
              <a:extLst>
                <a:ext uri="{FF2B5EF4-FFF2-40B4-BE49-F238E27FC236}">
                  <a16:creationId xmlns:a16="http://schemas.microsoft.com/office/drawing/2014/main" id="{9CCA30AB-22B6-4C47-98ED-F04F2FA84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4373"/>
            <a:stretch>
              <a:fillRect/>
            </a:stretch>
          </p:blipFill>
          <p:spPr bwMode="auto">
            <a:xfrm>
              <a:off x="0" y="0"/>
              <a:ext cx="5760"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a:extLst>
                <a:ext uri="{FF2B5EF4-FFF2-40B4-BE49-F238E27FC236}">
                  <a16:creationId xmlns:a16="http://schemas.microsoft.com/office/drawing/2014/main" id="{3C29E08D-E0F8-427C-9CA0-E6051908D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151"/>
            <a:stretch>
              <a:fillRect/>
            </a:stretch>
          </p:blipFill>
          <p:spPr bwMode="auto">
            <a:xfrm>
              <a:off x="0" y="3797"/>
              <a:ext cx="576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Box 2">
            <a:extLst>
              <a:ext uri="{FF2B5EF4-FFF2-40B4-BE49-F238E27FC236}">
                <a16:creationId xmlns:a16="http://schemas.microsoft.com/office/drawing/2014/main" id="{A480A50E-F16C-4062-A2C3-6E85A2E60046}"/>
              </a:ext>
            </a:extLst>
          </p:cNvPr>
          <p:cNvSpPr txBox="1">
            <a:spLocks noChangeArrowheads="1"/>
          </p:cNvSpPr>
          <p:nvPr/>
        </p:nvSpPr>
        <p:spPr bwMode="auto">
          <a:xfrm>
            <a:off x="755650" y="1023938"/>
            <a:ext cx="741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3600">
                <a:solidFill>
                  <a:srgbClr val="7030A0"/>
                </a:solidFill>
                <a:latin typeface="Verdana" panose="020B0604030504040204" pitchFamily="34" charset="0"/>
              </a:rPr>
              <a:t>2018 Investment Changes</a:t>
            </a:r>
          </a:p>
        </p:txBody>
      </p:sp>
      <p:pic>
        <p:nvPicPr>
          <p:cNvPr id="3076" name="Picture 1">
            <a:extLst>
              <a:ext uri="{FF2B5EF4-FFF2-40B4-BE49-F238E27FC236}">
                <a16:creationId xmlns:a16="http://schemas.microsoft.com/office/drawing/2014/main" id="{C0690E54-1DCE-44AC-BD8F-38AC2331E54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714500"/>
            <a:ext cx="7921625"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6">
            <a:extLst>
              <a:ext uri="{FF2B5EF4-FFF2-40B4-BE49-F238E27FC236}">
                <a16:creationId xmlns:a16="http://schemas.microsoft.com/office/drawing/2014/main" id="{DE380270-A993-4D06-BD52-48E245A392F3}"/>
              </a:ext>
            </a:extLst>
          </p:cNvPr>
          <p:cNvSpPr txBox="1">
            <a:spLocks noChangeArrowheads="1"/>
          </p:cNvSpPr>
          <p:nvPr/>
        </p:nvSpPr>
        <p:spPr bwMode="auto">
          <a:xfrm>
            <a:off x="8388350" y="5876925"/>
            <a:ext cx="43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13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C8387049-35E4-43D2-883A-91860AC13D7D}"/>
              </a:ext>
            </a:extLst>
          </p:cNvPr>
          <p:cNvGrpSpPr>
            <a:grpSpLocks/>
          </p:cNvGrpSpPr>
          <p:nvPr/>
        </p:nvGrpSpPr>
        <p:grpSpPr bwMode="auto">
          <a:xfrm>
            <a:off x="0" y="0"/>
            <a:ext cx="9144000" cy="6858000"/>
            <a:chOff x="0" y="0"/>
            <a:chExt cx="5760" cy="4320"/>
          </a:xfrm>
        </p:grpSpPr>
        <p:pic>
          <p:nvPicPr>
            <p:cNvPr id="5147" name="Picture 3">
              <a:extLst>
                <a:ext uri="{FF2B5EF4-FFF2-40B4-BE49-F238E27FC236}">
                  <a16:creationId xmlns:a16="http://schemas.microsoft.com/office/drawing/2014/main" id="{CCA86BB0-5821-4E88-A6CF-1BC18F5CD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4373"/>
            <a:stretch>
              <a:fillRect/>
            </a:stretch>
          </p:blipFill>
          <p:spPr bwMode="auto">
            <a:xfrm>
              <a:off x="0" y="0"/>
              <a:ext cx="5760"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4">
              <a:extLst>
                <a:ext uri="{FF2B5EF4-FFF2-40B4-BE49-F238E27FC236}">
                  <a16:creationId xmlns:a16="http://schemas.microsoft.com/office/drawing/2014/main" id="{F613D286-08A9-441D-92F2-DFA56212C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151"/>
            <a:stretch>
              <a:fillRect/>
            </a:stretch>
          </p:blipFill>
          <p:spPr bwMode="auto">
            <a:xfrm>
              <a:off x="0" y="3797"/>
              <a:ext cx="576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Rectangle 1">
            <a:extLst>
              <a:ext uri="{FF2B5EF4-FFF2-40B4-BE49-F238E27FC236}">
                <a16:creationId xmlns:a16="http://schemas.microsoft.com/office/drawing/2014/main" id="{B588C60F-FCC1-44CA-BA91-61B7DCA71B39}"/>
              </a:ext>
            </a:extLst>
          </p:cNvPr>
          <p:cNvSpPr>
            <a:spLocks noChangeArrowheads="1"/>
          </p:cNvSpPr>
          <p:nvPr/>
        </p:nvSpPr>
        <p:spPr bwMode="auto">
          <a:xfrm>
            <a:off x="3136900" y="2100263"/>
            <a:ext cx="21717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GB" altLang="en-US" sz="1600">
                <a:solidFill>
                  <a:srgbClr val="0070C0"/>
                </a:solidFill>
                <a:latin typeface="Verdana" panose="020B0604030504040204" pitchFamily="34" charset="0"/>
              </a:rPr>
              <a:t>Renewable Energy</a:t>
            </a:r>
          </a:p>
          <a:p>
            <a:pPr eaLnBrk="1" hangingPunct="1">
              <a:spcBef>
                <a:spcPts val="1200"/>
              </a:spcBef>
              <a:buFontTx/>
              <a:buNone/>
            </a:pPr>
            <a:r>
              <a:rPr lang="en-GB" altLang="en-US" sz="1600">
                <a:solidFill>
                  <a:srgbClr val="0070C0"/>
                </a:solidFill>
                <a:latin typeface="Verdana" panose="020B0604030504040204" pitchFamily="34" charset="0"/>
              </a:rPr>
              <a:t>Waste to Energy</a:t>
            </a:r>
          </a:p>
        </p:txBody>
      </p:sp>
      <p:sp>
        <p:nvSpPr>
          <p:cNvPr id="5124" name="Text Box 9">
            <a:extLst>
              <a:ext uri="{FF2B5EF4-FFF2-40B4-BE49-F238E27FC236}">
                <a16:creationId xmlns:a16="http://schemas.microsoft.com/office/drawing/2014/main" id="{FFABC6BD-5EC3-4A45-A36F-0554CAB1EDF7}"/>
              </a:ext>
            </a:extLst>
          </p:cNvPr>
          <p:cNvSpPr txBox="1">
            <a:spLocks noChangeArrowheads="1"/>
          </p:cNvSpPr>
          <p:nvPr/>
        </p:nvSpPr>
        <p:spPr bwMode="auto">
          <a:xfrm>
            <a:off x="431800" y="1006475"/>
            <a:ext cx="828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02870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3600">
                <a:solidFill>
                  <a:srgbClr val="7030A0"/>
                </a:solidFill>
                <a:latin typeface="Verdana" panose="020B0604030504040204" pitchFamily="34" charset="0"/>
              </a:rPr>
              <a:t>Risk Diversifying Investments </a:t>
            </a:r>
          </a:p>
        </p:txBody>
      </p:sp>
      <p:sp>
        <p:nvSpPr>
          <p:cNvPr id="5125" name="TextBox 3">
            <a:extLst>
              <a:ext uri="{FF2B5EF4-FFF2-40B4-BE49-F238E27FC236}">
                <a16:creationId xmlns:a16="http://schemas.microsoft.com/office/drawing/2014/main" id="{0FBA24B6-B766-44F5-BE09-E834DD54059B}"/>
              </a:ext>
            </a:extLst>
          </p:cNvPr>
          <p:cNvSpPr txBox="1">
            <a:spLocks noChangeArrowheads="1"/>
          </p:cNvSpPr>
          <p:nvPr/>
        </p:nvSpPr>
        <p:spPr bwMode="auto">
          <a:xfrm>
            <a:off x="3136900" y="4546600"/>
            <a:ext cx="21717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GB" altLang="en-US" sz="1600">
                <a:solidFill>
                  <a:srgbClr val="0070C0"/>
                </a:solidFill>
                <a:latin typeface="Verdana" panose="020B0604030504040204" pitchFamily="34" charset="0"/>
              </a:rPr>
              <a:t>Leisure</a:t>
            </a:r>
          </a:p>
          <a:p>
            <a:pPr eaLnBrk="1" hangingPunct="1">
              <a:spcBef>
                <a:spcPts val="1200"/>
              </a:spcBef>
              <a:buFontTx/>
              <a:buNone/>
            </a:pPr>
            <a:r>
              <a:rPr lang="en-GB" altLang="en-US" sz="1600">
                <a:solidFill>
                  <a:srgbClr val="0070C0"/>
                </a:solidFill>
                <a:latin typeface="Verdana" panose="020B0604030504040204" pitchFamily="34" charset="0"/>
              </a:rPr>
              <a:t>Fuel Poverty</a:t>
            </a:r>
          </a:p>
        </p:txBody>
      </p:sp>
      <p:pic>
        <p:nvPicPr>
          <p:cNvPr id="5126" name="Picture 14">
            <a:extLst>
              <a:ext uri="{FF2B5EF4-FFF2-40B4-BE49-F238E27FC236}">
                <a16:creationId xmlns:a16="http://schemas.microsoft.com/office/drawing/2014/main" id="{1B9B9AAE-5C5E-48F4-9383-F76F360549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0650" y="3711575"/>
            <a:ext cx="3794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6">
            <a:extLst>
              <a:ext uri="{FF2B5EF4-FFF2-40B4-BE49-F238E27FC236}">
                <a16:creationId xmlns:a16="http://schemas.microsoft.com/office/drawing/2014/main" id="{F8D49F4B-6A4B-42C8-9A7F-E258E7FEB93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9225" y="2071688"/>
            <a:ext cx="35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0">
            <a:extLst>
              <a:ext uri="{FF2B5EF4-FFF2-40B4-BE49-F238E27FC236}">
                <a16:creationId xmlns:a16="http://schemas.microsoft.com/office/drawing/2014/main" id="{A11B4983-343D-4D91-B627-E985B2CCAE7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74938" y="2867025"/>
            <a:ext cx="371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8">
            <a:extLst>
              <a:ext uri="{FF2B5EF4-FFF2-40B4-BE49-F238E27FC236}">
                <a16:creationId xmlns:a16="http://schemas.microsoft.com/office/drawing/2014/main" id="{2B729FEF-9C56-4630-B6DE-C21F6F052C1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76525" y="3246438"/>
            <a:ext cx="3540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6">
            <a:extLst>
              <a:ext uri="{FF2B5EF4-FFF2-40B4-BE49-F238E27FC236}">
                <a16:creationId xmlns:a16="http://schemas.microsoft.com/office/drawing/2014/main" id="{12B05272-CA1B-40A2-B8FC-77709850401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49538" y="4117975"/>
            <a:ext cx="3762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6">
            <a:extLst>
              <a:ext uri="{FF2B5EF4-FFF2-40B4-BE49-F238E27FC236}">
                <a16:creationId xmlns:a16="http://schemas.microsoft.com/office/drawing/2014/main" id="{20D0A227-1748-4D75-80C6-20CB0483C3E5}"/>
              </a:ext>
            </a:extLst>
          </p:cNvPr>
          <p:cNvSpPr txBox="1">
            <a:spLocks noChangeArrowheads="1"/>
          </p:cNvSpPr>
          <p:nvPr/>
        </p:nvSpPr>
        <p:spPr bwMode="auto">
          <a:xfrm>
            <a:off x="8386763" y="5891213"/>
            <a:ext cx="431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15</a:t>
            </a:r>
          </a:p>
        </p:txBody>
      </p:sp>
      <p:pic>
        <p:nvPicPr>
          <p:cNvPr id="5132" name="Picture 21">
            <a:extLst>
              <a:ext uri="{FF2B5EF4-FFF2-40B4-BE49-F238E27FC236}">
                <a16:creationId xmlns:a16="http://schemas.microsoft.com/office/drawing/2014/main" id="{41C642D1-9727-472A-8B74-37BA24B808A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49538" y="4530725"/>
            <a:ext cx="3762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
            <a:extLst>
              <a:ext uri="{FF2B5EF4-FFF2-40B4-BE49-F238E27FC236}">
                <a16:creationId xmlns:a16="http://schemas.microsoft.com/office/drawing/2014/main" id="{45A9C477-B00E-43DF-9B12-03392AA66D3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41600" y="5338763"/>
            <a:ext cx="3778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
            <a:extLst>
              <a:ext uri="{FF2B5EF4-FFF2-40B4-BE49-F238E27FC236}">
                <a16:creationId xmlns:a16="http://schemas.microsoft.com/office/drawing/2014/main" id="{262B40D2-F80A-48DA-9E99-3F8F9093A80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689225" y="2449513"/>
            <a:ext cx="371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TextBox 1">
            <a:extLst>
              <a:ext uri="{FF2B5EF4-FFF2-40B4-BE49-F238E27FC236}">
                <a16:creationId xmlns:a16="http://schemas.microsoft.com/office/drawing/2014/main" id="{35D68DA4-D6CE-4CEE-9C2A-357041526D3B}"/>
              </a:ext>
            </a:extLst>
          </p:cNvPr>
          <p:cNvSpPr txBox="1">
            <a:spLocks noChangeArrowheads="1"/>
          </p:cNvSpPr>
          <p:nvPr/>
        </p:nvSpPr>
        <p:spPr bwMode="auto">
          <a:xfrm>
            <a:off x="3138488" y="2913063"/>
            <a:ext cx="28686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GB" altLang="en-US" sz="1600">
                <a:solidFill>
                  <a:srgbClr val="0070C0"/>
                </a:solidFill>
                <a:latin typeface="Verdana" panose="020B0604030504040204" pitchFamily="34" charset="0"/>
              </a:rPr>
              <a:t>Pooled Investment Funds</a:t>
            </a:r>
          </a:p>
          <a:p>
            <a:pPr eaLnBrk="1" hangingPunct="1">
              <a:spcBef>
                <a:spcPts val="1200"/>
              </a:spcBef>
              <a:buFontTx/>
              <a:buNone/>
            </a:pPr>
            <a:r>
              <a:rPr lang="en-GB" altLang="en-US" sz="1600">
                <a:solidFill>
                  <a:srgbClr val="0070C0"/>
                </a:solidFill>
                <a:latin typeface="Verdana" panose="020B0604030504040204" pitchFamily="34" charset="0"/>
              </a:rPr>
              <a:t>Business Investment</a:t>
            </a:r>
          </a:p>
        </p:txBody>
      </p:sp>
      <p:sp>
        <p:nvSpPr>
          <p:cNvPr id="5136" name="TextBox 2">
            <a:extLst>
              <a:ext uri="{FF2B5EF4-FFF2-40B4-BE49-F238E27FC236}">
                <a16:creationId xmlns:a16="http://schemas.microsoft.com/office/drawing/2014/main" id="{BEEFFC38-B32A-4C67-A6D8-F777514737E6}"/>
              </a:ext>
            </a:extLst>
          </p:cNvPr>
          <p:cNvSpPr txBox="1">
            <a:spLocks noChangeArrowheads="1"/>
          </p:cNvSpPr>
          <p:nvPr/>
        </p:nvSpPr>
        <p:spPr bwMode="auto">
          <a:xfrm>
            <a:off x="327025" y="2101850"/>
            <a:ext cx="1014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a:t>Green:</a:t>
            </a:r>
          </a:p>
        </p:txBody>
      </p:sp>
      <p:sp>
        <p:nvSpPr>
          <p:cNvPr id="5137" name="TextBox 3">
            <a:extLst>
              <a:ext uri="{FF2B5EF4-FFF2-40B4-BE49-F238E27FC236}">
                <a16:creationId xmlns:a16="http://schemas.microsoft.com/office/drawing/2014/main" id="{612C5ED9-F8C4-4D0B-B0D7-F9818483C7A5}"/>
              </a:ext>
            </a:extLst>
          </p:cNvPr>
          <p:cNvSpPr txBox="1">
            <a:spLocks noChangeArrowheads="1"/>
          </p:cNvSpPr>
          <p:nvPr/>
        </p:nvSpPr>
        <p:spPr bwMode="auto">
          <a:xfrm>
            <a:off x="6149975" y="2847975"/>
            <a:ext cx="2668588" cy="9826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600"/>
              </a:spcBef>
              <a:buFontTx/>
              <a:buNone/>
            </a:pPr>
            <a:r>
              <a:rPr lang="en-GB" altLang="en-US" sz="1600">
                <a:latin typeface="Verdana" panose="020B0604030504040204" pitchFamily="34" charset="0"/>
              </a:rPr>
              <a:t>Treasury returns:</a:t>
            </a:r>
          </a:p>
          <a:p>
            <a:pPr>
              <a:spcBef>
                <a:spcPts val="600"/>
              </a:spcBef>
              <a:buFontTx/>
              <a:buNone/>
            </a:pPr>
            <a:r>
              <a:rPr lang="en-GB" altLang="en-US" sz="1600">
                <a:solidFill>
                  <a:srgbClr val="7030A0"/>
                </a:solidFill>
                <a:latin typeface="Verdana" panose="020B0604030504040204" pitchFamily="34" charset="0"/>
              </a:rPr>
              <a:t>Tenor: 3 – 7 years</a:t>
            </a:r>
          </a:p>
          <a:p>
            <a:pPr>
              <a:spcBef>
                <a:spcPts val="600"/>
              </a:spcBef>
              <a:buFontTx/>
              <a:buNone/>
            </a:pPr>
            <a:r>
              <a:rPr lang="en-GB" altLang="en-US" sz="1600">
                <a:solidFill>
                  <a:srgbClr val="7030A0"/>
                </a:solidFill>
                <a:latin typeface="Verdana" panose="020B0604030504040204" pitchFamily="34" charset="0"/>
              </a:rPr>
              <a:t>Yield:  4.00% - 8.00%</a:t>
            </a:r>
          </a:p>
        </p:txBody>
      </p:sp>
      <p:sp>
        <p:nvSpPr>
          <p:cNvPr id="5138" name="TextBox 5">
            <a:extLst>
              <a:ext uri="{FF2B5EF4-FFF2-40B4-BE49-F238E27FC236}">
                <a16:creationId xmlns:a16="http://schemas.microsoft.com/office/drawing/2014/main" id="{DF458B6C-AF9D-408E-9E13-5C7170F144BF}"/>
              </a:ext>
            </a:extLst>
          </p:cNvPr>
          <p:cNvSpPr txBox="1">
            <a:spLocks noChangeArrowheads="1"/>
          </p:cNvSpPr>
          <p:nvPr/>
        </p:nvSpPr>
        <p:spPr bwMode="auto">
          <a:xfrm>
            <a:off x="317500" y="2914650"/>
            <a:ext cx="206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a:t>Business Support:</a:t>
            </a:r>
          </a:p>
        </p:txBody>
      </p:sp>
      <p:sp>
        <p:nvSpPr>
          <p:cNvPr id="5139" name="TextBox 6">
            <a:extLst>
              <a:ext uri="{FF2B5EF4-FFF2-40B4-BE49-F238E27FC236}">
                <a16:creationId xmlns:a16="http://schemas.microsoft.com/office/drawing/2014/main" id="{2400DCFD-F58A-43FB-8A95-17E240C7CC15}"/>
              </a:ext>
            </a:extLst>
          </p:cNvPr>
          <p:cNvSpPr txBox="1">
            <a:spLocks noChangeArrowheads="1"/>
          </p:cNvSpPr>
          <p:nvPr/>
        </p:nvSpPr>
        <p:spPr bwMode="auto">
          <a:xfrm>
            <a:off x="339725" y="3730625"/>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a:t>Responsible:</a:t>
            </a:r>
          </a:p>
        </p:txBody>
      </p:sp>
      <p:sp>
        <p:nvSpPr>
          <p:cNvPr id="5140" name="TextBox 7">
            <a:extLst>
              <a:ext uri="{FF2B5EF4-FFF2-40B4-BE49-F238E27FC236}">
                <a16:creationId xmlns:a16="http://schemas.microsoft.com/office/drawing/2014/main" id="{FDFC14BF-267E-436E-9DA0-C6C13553ABF8}"/>
              </a:ext>
            </a:extLst>
          </p:cNvPr>
          <p:cNvSpPr txBox="1">
            <a:spLocks noChangeArrowheads="1"/>
          </p:cNvSpPr>
          <p:nvPr/>
        </p:nvSpPr>
        <p:spPr bwMode="auto">
          <a:xfrm>
            <a:off x="3143250" y="3736975"/>
            <a:ext cx="2546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GB" altLang="en-US" sz="1600">
                <a:solidFill>
                  <a:srgbClr val="0070C0"/>
                </a:solidFill>
                <a:latin typeface="Verdana" panose="020B0604030504040204" pitchFamily="34" charset="0"/>
              </a:rPr>
              <a:t>Forestry</a:t>
            </a:r>
          </a:p>
          <a:p>
            <a:pPr eaLnBrk="1" hangingPunct="1">
              <a:spcBef>
                <a:spcPts val="1200"/>
              </a:spcBef>
              <a:buFontTx/>
              <a:buNone/>
            </a:pPr>
            <a:r>
              <a:rPr lang="en-GB" altLang="en-US" sz="1600">
                <a:solidFill>
                  <a:srgbClr val="0070C0"/>
                </a:solidFill>
                <a:latin typeface="Verdana" panose="020B0604030504040204" pitchFamily="34" charset="0"/>
              </a:rPr>
              <a:t>Carbon Reducing Tech.</a:t>
            </a:r>
          </a:p>
        </p:txBody>
      </p:sp>
      <p:sp>
        <p:nvSpPr>
          <p:cNvPr id="5141" name="TextBox 8">
            <a:extLst>
              <a:ext uri="{FF2B5EF4-FFF2-40B4-BE49-F238E27FC236}">
                <a16:creationId xmlns:a16="http://schemas.microsoft.com/office/drawing/2014/main" id="{83F30DA3-4F7E-49FB-9FE8-2CCE317F20A0}"/>
              </a:ext>
            </a:extLst>
          </p:cNvPr>
          <p:cNvSpPr txBox="1">
            <a:spLocks noChangeArrowheads="1"/>
          </p:cNvSpPr>
          <p:nvPr/>
        </p:nvSpPr>
        <p:spPr bwMode="auto">
          <a:xfrm>
            <a:off x="6153150" y="4106863"/>
            <a:ext cx="2665413" cy="9858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600"/>
              </a:spcBef>
              <a:buFontTx/>
              <a:buNone/>
            </a:pPr>
            <a:r>
              <a:rPr lang="en-GB" altLang="en-US" sz="1600">
                <a:latin typeface="Verdana" panose="020B0604030504040204" pitchFamily="34" charset="0"/>
              </a:rPr>
              <a:t>Non-Treasury returns:</a:t>
            </a:r>
          </a:p>
          <a:p>
            <a:pPr>
              <a:spcBef>
                <a:spcPts val="600"/>
              </a:spcBef>
              <a:buFontTx/>
              <a:buNone/>
            </a:pPr>
            <a:r>
              <a:rPr lang="en-GB" altLang="en-US" sz="1600">
                <a:solidFill>
                  <a:srgbClr val="7030A0"/>
                </a:solidFill>
                <a:latin typeface="Verdana" panose="020B0604030504040204" pitchFamily="34" charset="0"/>
              </a:rPr>
              <a:t>Tenor: 5 – 30 years</a:t>
            </a:r>
          </a:p>
          <a:p>
            <a:pPr>
              <a:spcBef>
                <a:spcPts val="600"/>
              </a:spcBef>
              <a:buFontTx/>
              <a:buNone/>
            </a:pPr>
            <a:r>
              <a:rPr lang="en-GB" altLang="en-US" sz="1600">
                <a:solidFill>
                  <a:srgbClr val="7030A0"/>
                </a:solidFill>
                <a:latin typeface="Verdana" panose="020B0604030504040204" pitchFamily="34" charset="0"/>
              </a:rPr>
              <a:t>Yield:  5.00% - 12.00%</a:t>
            </a:r>
          </a:p>
        </p:txBody>
      </p:sp>
      <p:sp>
        <p:nvSpPr>
          <p:cNvPr id="5142" name="TextBox 10">
            <a:extLst>
              <a:ext uri="{FF2B5EF4-FFF2-40B4-BE49-F238E27FC236}">
                <a16:creationId xmlns:a16="http://schemas.microsoft.com/office/drawing/2014/main" id="{89D6CFDD-00F0-447F-8DAB-AFA01CA30345}"/>
              </a:ext>
            </a:extLst>
          </p:cNvPr>
          <p:cNvSpPr txBox="1">
            <a:spLocks noChangeArrowheads="1"/>
          </p:cNvSpPr>
          <p:nvPr/>
        </p:nvSpPr>
        <p:spPr bwMode="auto">
          <a:xfrm>
            <a:off x="327025" y="4524375"/>
            <a:ext cx="124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a:t>Localism:</a:t>
            </a:r>
          </a:p>
        </p:txBody>
      </p:sp>
      <p:sp>
        <p:nvSpPr>
          <p:cNvPr id="5143" name="TextBox 11">
            <a:extLst>
              <a:ext uri="{FF2B5EF4-FFF2-40B4-BE49-F238E27FC236}">
                <a16:creationId xmlns:a16="http://schemas.microsoft.com/office/drawing/2014/main" id="{FEE53198-06E4-47B7-B02B-C73A4DEA584C}"/>
              </a:ext>
            </a:extLst>
          </p:cNvPr>
          <p:cNvSpPr txBox="1">
            <a:spLocks noChangeArrowheads="1"/>
          </p:cNvSpPr>
          <p:nvPr/>
        </p:nvSpPr>
        <p:spPr bwMode="auto">
          <a:xfrm>
            <a:off x="3128963" y="5334000"/>
            <a:ext cx="2546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GB" altLang="en-US" sz="1600">
                <a:solidFill>
                  <a:srgbClr val="0070C0"/>
                </a:solidFill>
                <a:latin typeface="Verdana" panose="020B0604030504040204" pitchFamily="34" charset="0"/>
              </a:rPr>
              <a:t>Crematoria</a:t>
            </a:r>
          </a:p>
          <a:p>
            <a:pPr eaLnBrk="1" hangingPunct="1">
              <a:spcBef>
                <a:spcPts val="1200"/>
              </a:spcBef>
              <a:buFontTx/>
              <a:buNone/>
            </a:pPr>
            <a:r>
              <a:rPr lang="en-GB" altLang="en-US" sz="1600">
                <a:solidFill>
                  <a:srgbClr val="0070C0"/>
                </a:solidFill>
                <a:latin typeface="Verdana" panose="020B0604030504040204" pitchFamily="34" charset="0"/>
              </a:rPr>
              <a:t>Residential Property</a:t>
            </a:r>
          </a:p>
        </p:txBody>
      </p:sp>
      <p:sp>
        <p:nvSpPr>
          <p:cNvPr id="5144" name="TextBox 14">
            <a:extLst>
              <a:ext uri="{FF2B5EF4-FFF2-40B4-BE49-F238E27FC236}">
                <a16:creationId xmlns:a16="http://schemas.microsoft.com/office/drawing/2014/main" id="{7AC00F76-7803-48B0-A07A-7F03D10F45F8}"/>
              </a:ext>
            </a:extLst>
          </p:cNvPr>
          <p:cNvSpPr txBox="1">
            <a:spLocks noChangeArrowheads="1"/>
          </p:cNvSpPr>
          <p:nvPr/>
        </p:nvSpPr>
        <p:spPr bwMode="auto">
          <a:xfrm>
            <a:off x="317500" y="5321300"/>
            <a:ext cx="1670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a:t>Regeneration:</a:t>
            </a:r>
          </a:p>
        </p:txBody>
      </p:sp>
      <p:pic>
        <p:nvPicPr>
          <p:cNvPr id="5145" name="Picture 1">
            <a:extLst>
              <a:ext uri="{FF2B5EF4-FFF2-40B4-BE49-F238E27FC236}">
                <a16:creationId xmlns:a16="http://schemas.microsoft.com/office/drawing/2014/main" id="{1E9CC0C6-BDB9-43D0-BD56-9F174E17A91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636838" y="5729288"/>
            <a:ext cx="3794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2">
            <a:extLst>
              <a:ext uri="{FF2B5EF4-FFF2-40B4-BE49-F238E27FC236}">
                <a16:creationId xmlns:a16="http://schemas.microsoft.com/office/drawing/2014/main" id="{DD3DA260-BC5B-4C4E-AC5D-44CB69E7166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633663" y="4918075"/>
            <a:ext cx="385762"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8F0535F0-BC8C-458D-856B-53A7353A0344}"/>
              </a:ext>
            </a:extLst>
          </p:cNvPr>
          <p:cNvGrpSpPr>
            <a:grpSpLocks/>
          </p:cNvGrpSpPr>
          <p:nvPr/>
        </p:nvGrpSpPr>
        <p:grpSpPr bwMode="auto">
          <a:xfrm>
            <a:off x="0" y="0"/>
            <a:ext cx="9144000" cy="6858000"/>
            <a:chOff x="0" y="0"/>
            <a:chExt cx="5760" cy="4320"/>
          </a:xfrm>
        </p:grpSpPr>
        <p:pic>
          <p:nvPicPr>
            <p:cNvPr id="7174" name="Picture 3">
              <a:extLst>
                <a:ext uri="{FF2B5EF4-FFF2-40B4-BE49-F238E27FC236}">
                  <a16:creationId xmlns:a16="http://schemas.microsoft.com/office/drawing/2014/main" id="{8A4B751E-A806-4A7B-99A5-6C4C6E3FC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4373"/>
            <a:stretch>
              <a:fillRect/>
            </a:stretch>
          </p:blipFill>
          <p:spPr bwMode="auto">
            <a:xfrm>
              <a:off x="0" y="0"/>
              <a:ext cx="5760"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a:extLst>
                <a:ext uri="{FF2B5EF4-FFF2-40B4-BE49-F238E27FC236}">
                  <a16:creationId xmlns:a16="http://schemas.microsoft.com/office/drawing/2014/main" id="{3A71B650-F6B2-4808-AACB-33503C8D2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151"/>
            <a:stretch>
              <a:fillRect/>
            </a:stretch>
          </p:blipFill>
          <p:spPr bwMode="auto">
            <a:xfrm>
              <a:off x="0" y="3797"/>
              <a:ext cx="576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1" name="Text Box 6">
            <a:extLst>
              <a:ext uri="{FF2B5EF4-FFF2-40B4-BE49-F238E27FC236}">
                <a16:creationId xmlns:a16="http://schemas.microsoft.com/office/drawing/2014/main" id="{98567DDC-B0EA-45EB-BC8E-3EF36988197E}"/>
              </a:ext>
            </a:extLst>
          </p:cNvPr>
          <p:cNvSpPr txBox="1">
            <a:spLocks noChangeArrowheads="1"/>
          </p:cNvSpPr>
          <p:nvPr/>
        </p:nvSpPr>
        <p:spPr bwMode="auto">
          <a:xfrm>
            <a:off x="8388350" y="5876925"/>
            <a:ext cx="431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16</a:t>
            </a:r>
          </a:p>
        </p:txBody>
      </p:sp>
      <p:sp>
        <p:nvSpPr>
          <p:cNvPr id="7172" name="TextBox 1">
            <a:extLst>
              <a:ext uri="{FF2B5EF4-FFF2-40B4-BE49-F238E27FC236}">
                <a16:creationId xmlns:a16="http://schemas.microsoft.com/office/drawing/2014/main" id="{AC2F844F-A519-4C97-A9EA-CAC8F09DC7D5}"/>
              </a:ext>
            </a:extLst>
          </p:cNvPr>
          <p:cNvSpPr txBox="1">
            <a:spLocks noChangeArrowheads="1"/>
          </p:cNvSpPr>
          <p:nvPr/>
        </p:nvSpPr>
        <p:spPr bwMode="auto">
          <a:xfrm>
            <a:off x="468313" y="2351088"/>
            <a:ext cx="8207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4000" i="1">
                <a:solidFill>
                  <a:srgbClr val="A032AC"/>
                </a:solidFill>
                <a:latin typeface="Verdana" panose="020B0604030504040204" pitchFamily="34" charset="0"/>
              </a:rPr>
              <a:t>“Governance is an enabler, not a straight jacket”</a:t>
            </a:r>
          </a:p>
        </p:txBody>
      </p:sp>
      <p:sp>
        <p:nvSpPr>
          <p:cNvPr id="7173" name="TextBox 2">
            <a:extLst>
              <a:ext uri="{FF2B5EF4-FFF2-40B4-BE49-F238E27FC236}">
                <a16:creationId xmlns:a16="http://schemas.microsoft.com/office/drawing/2014/main" id="{F8824096-5C84-4EC6-BD04-36D9DB4D1B50}"/>
              </a:ext>
            </a:extLst>
          </p:cNvPr>
          <p:cNvSpPr txBox="1">
            <a:spLocks noChangeArrowheads="1"/>
          </p:cNvSpPr>
          <p:nvPr/>
        </p:nvSpPr>
        <p:spPr bwMode="auto">
          <a:xfrm>
            <a:off x="3132138" y="4300538"/>
            <a:ext cx="554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2000">
                <a:latin typeface="Verdana" panose="020B0604030504040204" pitchFamily="34" charset="0"/>
              </a:rPr>
              <a:t>Former CIPFA President – John Mathieson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288" y="2565400"/>
            <a:ext cx="7772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652D89"/>
                </a:solidFill>
                <a:latin typeface="+mj-lt"/>
                <a:ea typeface="+mj-ea"/>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652D89"/>
                </a:solidFill>
                <a:effectLst/>
                <a:uLnTx/>
                <a:uFillTx/>
                <a:latin typeface="Verdana"/>
                <a:ea typeface="+mj-ea"/>
                <a:cs typeface="+mj-cs"/>
              </a:rPr>
              <a:t>Preparing a capital strategy</a:t>
            </a:r>
            <a:endParaRPr kumimoji="0" lang="en-GB" sz="3600" b="0" i="0" u="none" strike="noStrike" kern="0" cap="none" spc="0" normalizeH="0" baseline="0" noProof="0" dirty="0">
              <a:ln>
                <a:noFill/>
              </a:ln>
              <a:solidFill>
                <a:srgbClr val="652D89"/>
              </a:solidFill>
              <a:effectLst/>
              <a:uLnTx/>
              <a:uFillTx/>
              <a:latin typeface="Verdana"/>
              <a:ea typeface="+mj-ea"/>
              <a:cs typeface="+mj-cs"/>
            </a:endParaRPr>
          </a:p>
        </p:txBody>
      </p:sp>
      <p:sp>
        <p:nvSpPr>
          <p:cNvPr id="5" name="Subtitle 2"/>
          <p:cNvSpPr txBox="1">
            <a:spLocks/>
          </p:cNvSpPr>
          <p:nvPr/>
        </p:nvSpPr>
        <p:spPr bwMode="auto">
          <a:xfrm>
            <a:off x="451460" y="3387725"/>
            <a:ext cx="5560700" cy="112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400">
                <a:solidFill>
                  <a:srgbClr val="333333"/>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rgbClr val="333333"/>
                </a:solidFill>
                <a:latin typeface="+mn-lt"/>
              </a:defRPr>
            </a:lvl2pPr>
            <a:lvl3pPr marL="1143000" indent="-228600" algn="l" rtl="0" eaLnBrk="1" fontAlgn="base" hangingPunct="1">
              <a:spcBef>
                <a:spcPct val="20000"/>
              </a:spcBef>
              <a:spcAft>
                <a:spcPct val="0"/>
              </a:spcAft>
              <a:buFont typeface="Wingdings" pitchFamily="2" charset="2"/>
              <a:buChar char="§"/>
              <a:defRPr sz="1800">
                <a:solidFill>
                  <a:srgbClr val="333333"/>
                </a:solidFill>
                <a:latin typeface="+mn-lt"/>
              </a:defRPr>
            </a:lvl3pPr>
            <a:lvl4pPr marL="1600200" indent="-228600" algn="l" rtl="0" eaLnBrk="1" fontAlgn="base" hangingPunct="1">
              <a:spcBef>
                <a:spcPct val="20000"/>
              </a:spcBef>
              <a:spcAft>
                <a:spcPct val="0"/>
              </a:spcAft>
              <a:buFont typeface="Wingdings" pitchFamily="2" charset="2"/>
              <a:buChar char="§"/>
              <a:defRPr sz="1600">
                <a:solidFill>
                  <a:srgbClr val="333333"/>
                </a:solidFill>
                <a:latin typeface="+mn-lt"/>
              </a:defRPr>
            </a:lvl4pPr>
            <a:lvl5pPr marL="2057400" indent="-228600" algn="l" rtl="0" eaLnBrk="1" fontAlgn="base" hangingPunct="1">
              <a:spcBef>
                <a:spcPct val="20000"/>
              </a:spcBef>
              <a:spcAft>
                <a:spcPct val="0"/>
              </a:spcAft>
              <a:buFont typeface="Wingdings" pitchFamily="2" charset="2"/>
              <a:buChar char="§"/>
              <a:defRPr sz="1400">
                <a:solidFill>
                  <a:srgbClr val="333333"/>
                </a:solidFill>
                <a:latin typeface="+mn-lt"/>
              </a:defRPr>
            </a:lvl5pPr>
            <a:lvl6pPr marL="2514600" indent="-228600" algn="l" rtl="0" eaLnBrk="1" fontAlgn="base" hangingPunct="1">
              <a:spcBef>
                <a:spcPct val="20000"/>
              </a:spcBef>
              <a:spcAft>
                <a:spcPct val="0"/>
              </a:spcAft>
              <a:buFont typeface="Wingdings" pitchFamily="2" charset="2"/>
              <a:buChar char="§"/>
              <a:defRPr sz="1800">
                <a:solidFill>
                  <a:srgbClr val="333333"/>
                </a:solidFill>
                <a:latin typeface="+mn-lt"/>
              </a:defRPr>
            </a:lvl6pPr>
            <a:lvl7pPr marL="2971800" indent="-228600" algn="l" rtl="0" eaLnBrk="1" fontAlgn="base" hangingPunct="1">
              <a:spcBef>
                <a:spcPct val="20000"/>
              </a:spcBef>
              <a:spcAft>
                <a:spcPct val="0"/>
              </a:spcAft>
              <a:buFont typeface="Wingdings" pitchFamily="2" charset="2"/>
              <a:buChar char="§"/>
              <a:defRPr sz="1800">
                <a:solidFill>
                  <a:srgbClr val="333333"/>
                </a:solidFill>
                <a:latin typeface="+mn-lt"/>
              </a:defRPr>
            </a:lvl7pPr>
            <a:lvl8pPr marL="3429000" indent="-228600" algn="l" rtl="0" eaLnBrk="1" fontAlgn="base" hangingPunct="1">
              <a:spcBef>
                <a:spcPct val="20000"/>
              </a:spcBef>
              <a:spcAft>
                <a:spcPct val="0"/>
              </a:spcAft>
              <a:buFont typeface="Wingdings" pitchFamily="2" charset="2"/>
              <a:buChar char="§"/>
              <a:defRPr sz="1800">
                <a:solidFill>
                  <a:srgbClr val="333333"/>
                </a:solidFill>
                <a:latin typeface="+mn-lt"/>
              </a:defRPr>
            </a:lvl8pPr>
            <a:lvl9pPr marL="3886200" indent="-228600" algn="l" rtl="0" eaLnBrk="1" fontAlgn="base" hangingPunct="1">
              <a:spcBef>
                <a:spcPct val="20000"/>
              </a:spcBef>
              <a:spcAft>
                <a:spcPct val="0"/>
              </a:spcAft>
              <a:buFont typeface="Wingdings" pitchFamily="2" charset="2"/>
              <a:buChar char="§"/>
              <a:defRPr sz="1800">
                <a:solidFill>
                  <a:srgbClr val="333333"/>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altLang="en-US" sz="1800" b="0" i="0" u="none" strike="noStrike" kern="0" cap="none" spc="0" normalizeH="0" baseline="0" noProof="0" dirty="0">
                <a:ln>
                  <a:noFill/>
                </a:ln>
                <a:solidFill>
                  <a:srgbClr val="333333"/>
                </a:solidFill>
                <a:effectLst/>
                <a:uLnTx/>
                <a:uFillTx/>
                <a:latin typeface="Verdana"/>
                <a:ea typeface="+mn-ea"/>
                <a:cs typeface="+mn-cs"/>
              </a:rPr>
              <a:t>Vicky Worsfold</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1800" b="0" i="0" u="none" strike="noStrike" kern="0" cap="none" spc="0" normalizeH="0" baseline="0" noProof="0" dirty="0">
                <a:ln>
                  <a:noFill/>
                </a:ln>
                <a:solidFill>
                  <a:srgbClr val="333333"/>
                </a:solidFill>
                <a:effectLst/>
                <a:uLnTx/>
                <a:uFillTx/>
                <a:latin typeface="Verdana"/>
                <a:ea typeface="+mn-ea"/>
                <a:cs typeface="+mn-cs"/>
              </a:rPr>
              <a:t>Financial Services Manager &amp; Deputy CFO</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1800" b="0" i="0" u="none" strike="noStrike" kern="0" cap="none" spc="0" normalizeH="0" baseline="0" noProof="0" dirty="0">
                <a:ln>
                  <a:noFill/>
                </a:ln>
                <a:solidFill>
                  <a:srgbClr val="333333"/>
                </a:solidFill>
                <a:effectLst/>
                <a:uLnTx/>
                <a:uFillTx/>
                <a:latin typeface="Verdana"/>
                <a:ea typeface="+mn-ea"/>
                <a:cs typeface="+mn-cs"/>
              </a:rPr>
              <a:t>Guildford Borough Council</a:t>
            </a:r>
          </a:p>
        </p:txBody>
      </p:sp>
    </p:spTree>
    <p:extLst>
      <p:ext uri="{BB962C8B-B14F-4D97-AF65-F5344CB8AC3E}">
        <p14:creationId xmlns:p14="http://schemas.microsoft.com/office/powerpoint/2010/main" val="32573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Prudential Code</a:t>
            </a:r>
          </a:p>
        </p:txBody>
      </p:sp>
      <p:sp>
        <p:nvSpPr>
          <p:cNvPr id="3" name="Content Placeholder 2"/>
          <p:cNvSpPr>
            <a:spLocks noGrp="1"/>
          </p:cNvSpPr>
          <p:nvPr>
            <p:ph sz="half" idx="1"/>
          </p:nvPr>
        </p:nvSpPr>
        <p:spPr/>
        <p:txBody>
          <a:bodyPr/>
          <a:lstStyle/>
          <a:p>
            <a:pPr marL="0" indent="0">
              <a:buNone/>
            </a:pPr>
            <a:r>
              <a:rPr lang="en-GB" sz="2100" dirty="0"/>
              <a:t>“In order to demonstrate that a Council takes capital and investment decisions in line with service objectives and properly takes account of stewardship, value for money, prudence, sustainability, and affordability, Councils should have in place a capital strategy that sets out the long-term context in which capital expenditure and investment decisions are made and gives due consideration to both risk and reward and impact on the achievement of priority outcomes.”  </a:t>
            </a:r>
          </a:p>
          <a:p>
            <a:pPr marL="0" indent="0">
              <a:buNone/>
            </a:pPr>
            <a:endParaRPr lang="en-GB" sz="2100" dirty="0"/>
          </a:p>
          <a:p>
            <a:pPr marL="0" indent="0">
              <a:buNone/>
            </a:pPr>
            <a:r>
              <a:rPr lang="en-GB" sz="2100" dirty="0"/>
              <a:t>The capital strategy should form part of the Councils integrated revenue, capital and balance sheet planning.</a:t>
            </a:r>
          </a:p>
        </p:txBody>
      </p:sp>
    </p:spTree>
    <p:extLst>
      <p:ext uri="{BB962C8B-B14F-4D97-AF65-F5344CB8AC3E}">
        <p14:creationId xmlns:p14="http://schemas.microsoft.com/office/powerpoint/2010/main" val="389880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Capital Strategy</a:t>
            </a:r>
          </a:p>
        </p:txBody>
      </p:sp>
      <p:sp>
        <p:nvSpPr>
          <p:cNvPr id="3" name="Content Placeholder 2"/>
          <p:cNvSpPr>
            <a:spLocks noGrp="1"/>
          </p:cNvSpPr>
          <p:nvPr>
            <p:ph sz="half" idx="1"/>
          </p:nvPr>
        </p:nvSpPr>
        <p:spPr/>
        <p:txBody>
          <a:bodyPr/>
          <a:lstStyle/>
          <a:p>
            <a:r>
              <a:rPr lang="en-GB" dirty="0"/>
              <a:t>Long-term planning of capital investment and how it will be delivered</a:t>
            </a:r>
          </a:p>
          <a:p>
            <a:r>
              <a:rPr lang="en-GB" dirty="0"/>
              <a:t>A document that will consider all aspects of capital expenditure which relates to corporate objectives</a:t>
            </a:r>
          </a:p>
          <a:p>
            <a:r>
              <a:rPr lang="en-GB" dirty="0"/>
              <a:t>Asset planning and asset management plans</a:t>
            </a:r>
          </a:p>
          <a:p>
            <a:endParaRPr lang="en-GB" dirty="0"/>
          </a:p>
          <a:p>
            <a:pPr marL="0" indent="0">
              <a:buNone/>
            </a:pPr>
            <a:r>
              <a:rPr lang="en-GB" dirty="0"/>
              <a:t>In reality you will all do this but by another name or form.  The Prudential code now requires it to be all brought together.</a:t>
            </a:r>
          </a:p>
        </p:txBody>
      </p:sp>
    </p:spTree>
    <p:extLst>
      <p:ext uri="{BB962C8B-B14F-4D97-AF65-F5344CB8AC3E}">
        <p14:creationId xmlns:p14="http://schemas.microsoft.com/office/powerpoint/2010/main" val="164657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a capital strategy include – Prudential Code (1)</a:t>
            </a:r>
          </a:p>
        </p:txBody>
      </p:sp>
      <p:sp>
        <p:nvSpPr>
          <p:cNvPr id="3" name="Content Placeholder 2"/>
          <p:cNvSpPr>
            <a:spLocks noGrp="1"/>
          </p:cNvSpPr>
          <p:nvPr>
            <p:ph sz="half" idx="1"/>
          </p:nvPr>
        </p:nvSpPr>
        <p:spPr/>
        <p:txBody>
          <a:bodyPr/>
          <a:lstStyle/>
          <a:p>
            <a:pPr marL="0" indent="0">
              <a:buNone/>
            </a:pPr>
            <a:r>
              <a:rPr lang="en-GB" sz="2100" u="sng" dirty="0"/>
              <a:t>Capital expenditure</a:t>
            </a:r>
          </a:p>
          <a:p>
            <a:r>
              <a:rPr lang="en-GB" sz="2100" dirty="0">
                <a:solidFill>
                  <a:srgbClr val="FF0000"/>
                </a:solidFill>
              </a:rPr>
              <a:t>An overview of the governance process for approval and monitoring of capital expenditure</a:t>
            </a:r>
          </a:p>
          <a:p>
            <a:r>
              <a:rPr lang="en-GB" sz="2100" dirty="0"/>
              <a:t>A </a:t>
            </a:r>
            <a:r>
              <a:rPr lang="en-GB" sz="2100" dirty="0">
                <a:solidFill>
                  <a:srgbClr val="FF0000"/>
                </a:solidFill>
              </a:rPr>
              <a:t>long-term</a:t>
            </a:r>
            <a:r>
              <a:rPr lang="en-GB" sz="2100" dirty="0"/>
              <a:t> view of capital expenditure plans</a:t>
            </a:r>
          </a:p>
          <a:p>
            <a:r>
              <a:rPr lang="en-GB" sz="2100" dirty="0">
                <a:solidFill>
                  <a:srgbClr val="FF0000"/>
                </a:solidFill>
              </a:rPr>
              <a:t>An overview of asset management planning</a:t>
            </a:r>
          </a:p>
          <a:p>
            <a:r>
              <a:rPr lang="en-GB" sz="2100" dirty="0"/>
              <a:t>Any restrictions around borrowing or funding of ongoing capital finance</a:t>
            </a:r>
          </a:p>
          <a:p>
            <a:pPr marL="0" indent="0">
              <a:buNone/>
            </a:pPr>
            <a:r>
              <a:rPr lang="en-GB" sz="2100" u="sng" dirty="0"/>
              <a:t>Debt and borrowing and treasury management</a:t>
            </a:r>
          </a:p>
          <a:p>
            <a:r>
              <a:rPr lang="en-GB" sz="2100" dirty="0"/>
              <a:t>A projection of external debt and use of internal borrowing to support capital expenditure</a:t>
            </a:r>
          </a:p>
        </p:txBody>
      </p:sp>
    </p:spTree>
    <p:extLst>
      <p:ext uri="{BB962C8B-B14F-4D97-AF65-F5344CB8AC3E}">
        <p14:creationId xmlns:p14="http://schemas.microsoft.com/office/powerpoint/2010/main" val="3609849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a capital strategy include – Prudential Code (2)</a:t>
            </a:r>
          </a:p>
        </p:txBody>
      </p:sp>
      <p:sp>
        <p:nvSpPr>
          <p:cNvPr id="3" name="Content Placeholder 2"/>
          <p:cNvSpPr>
            <a:spLocks noGrp="1"/>
          </p:cNvSpPr>
          <p:nvPr>
            <p:ph sz="half" idx="1"/>
          </p:nvPr>
        </p:nvSpPr>
        <p:spPr>
          <a:xfrm>
            <a:off x="251520" y="2205038"/>
            <a:ext cx="8568952" cy="4248298"/>
          </a:xfrm>
        </p:spPr>
        <p:txBody>
          <a:bodyPr/>
          <a:lstStyle/>
          <a:p>
            <a:pPr marL="0" indent="0">
              <a:buNone/>
            </a:pPr>
            <a:r>
              <a:rPr lang="en-GB" sz="2100" u="sng" dirty="0"/>
              <a:t>Debt and borrowing and treasury management (</a:t>
            </a:r>
            <a:r>
              <a:rPr lang="en-GB" sz="2100" u="sng" dirty="0" err="1"/>
              <a:t>cont</a:t>
            </a:r>
            <a:r>
              <a:rPr lang="en-GB" sz="2100" u="sng" dirty="0"/>
              <a:t>)</a:t>
            </a:r>
          </a:p>
          <a:p>
            <a:r>
              <a:rPr lang="en-GB" sz="2100" dirty="0"/>
              <a:t>Provision for the repayment of debt over the life of the underlying asset</a:t>
            </a:r>
          </a:p>
          <a:p>
            <a:r>
              <a:rPr lang="en-GB" sz="2100" dirty="0"/>
              <a:t>Authorised limit and operational boundary for the following year</a:t>
            </a:r>
          </a:p>
          <a:p>
            <a:r>
              <a:rPr lang="en-GB" sz="2100" dirty="0"/>
              <a:t>The approach to treasury management including processes, </a:t>
            </a:r>
            <a:r>
              <a:rPr lang="en-GB" sz="2100" dirty="0">
                <a:solidFill>
                  <a:srgbClr val="FF0000"/>
                </a:solidFill>
              </a:rPr>
              <a:t>due diligence </a:t>
            </a:r>
            <a:r>
              <a:rPr lang="en-GB" sz="2100" dirty="0"/>
              <a:t>and defining the risk appetite</a:t>
            </a:r>
          </a:p>
          <a:p>
            <a:pPr marL="0" indent="0">
              <a:buNone/>
            </a:pPr>
            <a:r>
              <a:rPr lang="en-GB" sz="2100" u="sng" dirty="0">
                <a:solidFill>
                  <a:srgbClr val="FF0000"/>
                </a:solidFill>
              </a:rPr>
              <a:t>Commercial activity</a:t>
            </a:r>
            <a:endParaRPr lang="en-GB" sz="2100" dirty="0">
              <a:solidFill>
                <a:srgbClr val="FF0000"/>
              </a:solidFill>
            </a:endParaRPr>
          </a:p>
          <a:p>
            <a:r>
              <a:rPr lang="en-GB" sz="2100" dirty="0">
                <a:solidFill>
                  <a:srgbClr val="FF0000"/>
                </a:solidFill>
              </a:rPr>
              <a:t>The councils approach to commercial activities, including processes, ensuring effective due diligence and defining the risk appetite, including proportionality in respect of overall resources</a:t>
            </a:r>
          </a:p>
        </p:txBody>
      </p:sp>
    </p:spTree>
    <p:extLst>
      <p:ext uri="{BB962C8B-B14F-4D97-AF65-F5344CB8AC3E}">
        <p14:creationId xmlns:p14="http://schemas.microsoft.com/office/powerpoint/2010/main" val="273940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7" y="247543"/>
            <a:ext cx="8642352" cy="555412"/>
          </a:xfrm>
        </p:spPr>
        <p:txBody>
          <a:bodyPr/>
          <a:lstStyle/>
          <a:p>
            <a:pPr algn="l"/>
            <a:r>
              <a:rPr lang="en-GB" dirty="0"/>
              <a:t>Local authorities face numerous challenges today</a:t>
            </a:r>
          </a:p>
        </p:txBody>
      </p:sp>
      <p:sp>
        <p:nvSpPr>
          <p:cNvPr id="17" name="Oval 16"/>
          <p:cNvSpPr/>
          <p:nvPr/>
        </p:nvSpPr>
        <p:spPr>
          <a:xfrm>
            <a:off x="6262067" y="1140626"/>
            <a:ext cx="2109136" cy="1740469"/>
          </a:xfrm>
          <a:prstGeom prst="ellipse">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Declining liquidity</a:t>
            </a:r>
          </a:p>
        </p:txBody>
      </p:sp>
      <p:sp>
        <p:nvSpPr>
          <p:cNvPr id="18" name="Oval 17"/>
          <p:cNvSpPr/>
          <p:nvPr/>
        </p:nvSpPr>
        <p:spPr>
          <a:xfrm>
            <a:off x="2147077" y="1414501"/>
            <a:ext cx="2127173" cy="1740469"/>
          </a:xfrm>
          <a:prstGeom prst="ellipse">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The search for yield</a:t>
            </a:r>
          </a:p>
        </p:txBody>
      </p:sp>
      <p:sp>
        <p:nvSpPr>
          <p:cNvPr id="19" name="Oval 18"/>
          <p:cNvSpPr/>
          <p:nvPr/>
        </p:nvSpPr>
        <p:spPr>
          <a:xfrm>
            <a:off x="159256" y="1020706"/>
            <a:ext cx="2148095" cy="1740469"/>
          </a:xfrm>
          <a:prstGeom prst="ellipse">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Balance sheet and funding strains</a:t>
            </a:r>
          </a:p>
        </p:txBody>
      </p:sp>
      <p:sp>
        <p:nvSpPr>
          <p:cNvPr id="20" name="Oval 19"/>
          <p:cNvSpPr/>
          <p:nvPr/>
        </p:nvSpPr>
        <p:spPr>
          <a:xfrm>
            <a:off x="4044780" y="1414501"/>
            <a:ext cx="2445895" cy="1740469"/>
          </a:xfrm>
          <a:prstGeom prst="ellipse">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Collateral management</a:t>
            </a:r>
          </a:p>
        </p:txBody>
      </p:sp>
      <p:sp>
        <p:nvSpPr>
          <p:cNvPr id="21" name="Oval 20"/>
          <p:cNvSpPr/>
          <p:nvPr/>
        </p:nvSpPr>
        <p:spPr>
          <a:xfrm>
            <a:off x="642007" y="2624412"/>
            <a:ext cx="2469244" cy="1740469"/>
          </a:xfrm>
          <a:prstGeom prst="ellipse">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Negative real returns</a:t>
            </a:r>
          </a:p>
        </p:txBody>
      </p:sp>
      <p:sp>
        <p:nvSpPr>
          <p:cNvPr id="22" name="Oval 21"/>
          <p:cNvSpPr/>
          <p:nvPr/>
        </p:nvSpPr>
        <p:spPr>
          <a:xfrm>
            <a:off x="4023532" y="4304921"/>
            <a:ext cx="2298503" cy="1740469"/>
          </a:xfrm>
          <a:prstGeom prst="ellipse">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Counterparty risks</a:t>
            </a:r>
          </a:p>
        </p:txBody>
      </p:sp>
      <p:sp>
        <p:nvSpPr>
          <p:cNvPr id="23" name="Oval 22"/>
          <p:cNvSpPr/>
          <p:nvPr/>
        </p:nvSpPr>
        <p:spPr>
          <a:xfrm>
            <a:off x="4993098" y="2898169"/>
            <a:ext cx="1928353" cy="1740469"/>
          </a:xfrm>
          <a:prstGeom prst="ellipse">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Tail risks</a:t>
            </a:r>
          </a:p>
        </p:txBody>
      </p:sp>
      <p:sp>
        <p:nvSpPr>
          <p:cNvPr id="24" name="Oval 23"/>
          <p:cNvSpPr/>
          <p:nvPr/>
        </p:nvSpPr>
        <p:spPr>
          <a:xfrm>
            <a:off x="6217097" y="4424841"/>
            <a:ext cx="2362200" cy="1740469"/>
          </a:xfrm>
          <a:prstGeom prst="ellipse">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Public vs private assets</a:t>
            </a:r>
          </a:p>
        </p:txBody>
      </p:sp>
      <p:sp>
        <p:nvSpPr>
          <p:cNvPr id="25" name="Oval 24"/>
          <p:cNvSpPr/>
          <p:nvPr/>
        </p:nvSpPr>
        <p:spPr>
          <a:xfrm>
            <a:off x="2147079" y="4334460"/>
            <a:ext cx="1928353" cy="1740469"/>
          </a:xfrm>
          <a:prstGeom prst="ellipse">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Unstable correlations</a:t>
            </a:r>
          </a:p>
        </p:txBody>
      </p:sp>
      <p:sp>
        <p:nvSpPr>
          <p:cNvPr id="26" name="Oval 25"/>
          <p:cNvSpPr/>
          <p:nvPr/>
        </p:nvSpPr>
        <p:spPr>
          <a:xfrm>
            <a:off x="74196" y="4088093"/>
            <a:ext cx="2419053" cy="1808843"/>
          </a:xfrm>
          <a:prstGeom prst="ellipse">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Risk </a:t>
            </a:r>
            <a:r>
              <a:rPr lang="en-US" dirty="0" err="1"/>
              <a:t>vs</a:t>
            </a:r>
            <a:r>
              <a:rPr lang="en-US" dirty="0"/>
              <a:t> uncertainty</a:t>
            </a:r>
          </a:p>
        </p:txBody>
      </p:sp>
      <p:sp>
        <p:nvSpPr>
          <p:cNvPr id="27" name="Oval 26"/>
          <p:cNvSpPr/>
          <p:nvPr/>
        </p:nvSpPr>
        <p:spPr>
          <a:xfrm>
            <a:off x="6445704" y="2761176"/>
            <a:ext cx="2590799" cy="1740469"/>
          </a:xfrm>
          <a:prstGeom prst="ellipse">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What about diversification?</a:t>
            </a:r>
          </a:p>
        </p:txBody>
      </p:sp>
      <p:sp>
        <p:nvSpPr>
          <p:cNvPr id="28" name="Oval 27"/>
          <p:cNvSpPr/>
          <p:nvPr/>
        </p:nvSpPr>
        <p:spPr>
          <a:xfrm>
            <a:off x="2854351" y="2898169"/>
            <a:ext cx="2442148" cy="1740469"/>
          </a:xfrm>
          <a:prstGeom prst="ellipse">
            <a:avLst/>
          </a:prstGeom>
          <a:gradFill>
            <a:gsLst>
              <a:gs pos="0">
                <a:srgbClr val="C00000"/>
              </a:gs>
              <a:gs pos="100000">
                <a:schemeClr val="accent2">
                  <a:tint val="50000"/>
                  <a:shade val="100000"/>
                  <a:satMod val="350000"/>
                </a:schemeClr>
              </a:gs>
            </a:gsLst>
            <a:lin ang="5400000" scaled="0"/>
          </a:gradFill>
          <a:effectLst>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What do you do?</a:t>
            </a:r>
          </a:p>
        </p:txBody>
      </p:sp>
    </p:spTree>
    <p:extLst>
      <p:ext uri="{BB962C8B-B14F-4D97-AF65-F5344CB8AC3E}">
        <p14:creationId xmlns:p14="http://schemas.microsoft.com/office/powerpoint/2010/main" val="88302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a capital strategy include – Prudential Code (3)</a:t>
            </a:r>
          </a:p>
        </p:txBody>
      </p:sp>
      <p:sp>
        <p:nvSpPr>
          <p:cNvPr id="3" name="Content Placeholder 2"/>
          <p:cNvSpPr>
            <a:spLocks noGrp="1"/>
          </p:cNvSpPr>
          <p:nvPr>
            <p:ph sz="half" idx="1"/>
          </p:nvPr>
        </p:nvSpPr>
        <p:spPr>
          <a:xfrm>
            <a:off x="251520" y="2205038"/>
            <a:ext cx="8568952" cy="4248298"/>
          </a:xfrm>
        </p:spPr>
        <p:txBody>
          <a:bodyPr/>
          <a:lstStyle/>
          <a:p>
            <a:pPr marL="0" indent="0">
              <a:buNone/>
            </a:pPr>
            <a:r>
              <a:rPr lang="en-GB" sz="2100" u="sng" dirty="0"/>
              <a:t>Other long-term liabilities</a:t>
            </a:r>
          </a:p>
          <a:p>
            <a:r>
              <a:rPr lang="en-GB" sz="2100" dirty="0"/>
              <a:t>An overview of the </a:t>
            </a:r>
            <a:r>
              <a:rPr lang="en-GB" sz="2100" dirty="0">
                <a:solidFill>
                  <a:srgbClr val="FF0000"/>
                </a:solidFill>
              </a:rPr>
              <a:t>governance process for approval and monitoring and ongoing risk management of any other financial guarantees and</a:t>
            </a:r>
            <a:r>
              <a:rPr lang="en-GB" sz="2100" dirty="0"/>
              <a:t> other long-term liabilities</a:t>
            </a:r>
          </a:p>
          <a:p>
            <a:pPr marL="0" indent="0">
              <a:buNone/>
            </a:pPr>
            <a:r>
              <a:rPr lang="en-GB" sz="2100" u="sng" dirty="0"/>
              <a:t>Knowledge and skills</a:t>
            </a:r>
            <a:endParaRPr lang="en-GB" sz="2100" dirty="0"/>
          </a:p>
          <a:p>
            <a:r>
              <a:rPr lang="en-GB" sz="2100" dirty="0"/>
              <a:t>A summary of the knowledge and skills available to the Council and </a:t>
            </a:r>
            <a:r>
              <a:rPr lang="en-GB" sz="2100" dirty="0">
                <a:solidFill>
                  <a:srgbClr val="FF0000"/>
                </a:solidFill>
              </a:rPr>
              <a:t>confirmation that these are commensurate with the risk appetite</a:t>
            </a:r>
            <a:r>
              <a:rPr lang="en-GB" sz="2100" dirty="0"/>
              <a:t>.</a:t>
            </a:r>
          </a:p>
        </p:txBody>
      </p:sp>
    </p:spTree>
    <p:extLst>
      <p:ext uri="{BB962C8B-B14F-4D97-AF65-F5344CB8AC3E}">
        <p14:creationId xmlns:p14="http://schemas.microsoft.com/office/powerpoint/2010/main" val="1798538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a capital strategy include in relation to capital</a:t>
            </a:r>
          </a:p>
        </p:txBody>
      </p:sp>
      <p:sp>
        <p:nvSpPr>
          <p:cNvPr id="3" name="Content Placeholder 2"/>
          <p:cNvSpPr>
            <a:spLocks noGrp="1"/>
          </p:cNvSpPr>
          <p:nvPr>
            <p:ph sz="half" idx="1"/>
          </p:nvPr>
        </p:nvSpPr>
        <p:spPr/>
        <p:txBody>
          <a:bodyPr/>
          <a:lstStyle/>
          <a:p>
            <a:r>
              <a:rPr lang="en-GB" sz="2000" dirty="0"/>
              <a:t>All aspects of capital expenditure</a:t>
            </a:r>
          </a:p>
          <a:p>
            <a:r>
              <a:rPr lang="en-GB" sz="2000" dirty="0"/>
              <a:t>Revenue implications of capital expenditure </a:t>
            </a:r>
          </a:p>
          <a:p>
            <a:r>
              <a:rPr lang="en-GB" sz="2000" dirty="0"/>
              <a:t>Framework for management and monitoring of capital programme</a:t>
            </a:r>
          </a:p>
          <a:p>
            <a:r>
              <a:rPr lang="en-GB" sz="2000" dirty="0"/>
              <a:t>Processes for option appraisal, prioritisation of schemes, monitoring and evaluation of schemes and corporate review of existing properties</a:t>
            </a:r>
          </a:p>
          <a:p>
            <a:r>
              <a:rPr lang="en-GB" sz="2000" dirty="0"/>
              <a:t>RISK!</a:t>
            </a:r>
          </a:p>
          <a:p>
            <a:r>
              <a:rPr lang="en-GB" sz="2000" dirty="0"/>
              <a:t>Flexible use of capital receipts</a:t>
            </a:r>
          </a:p>
          <a:p>
            <a:r>
              <a:rPr lang="en-GB" sz="2000" dirty="0"/>
              <a:t>Should link to asset management plans and provide a framework for the operational work of asset management</a:t>
            </a:r>
          </a:p>
        </p:txBody>
      </p:sp>
    </p:spTree>
    <p:extLst>
      <p:ext uri="{BB962C8B-B14F-4D97-AF65-F5344CB8AC3E}">
        <p14:creationId xmlns:p14="http://schemas.microsoft.com/office/powerpoint/2010/main" val="1242076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a capital strategy include in relation to Risk</a:t>
            </a:r>
          </a:p>
        </p:txBody>
      </p:sp>
      <p:sp>
        <p:nvSpPr>
          <p:cNvPr id="3" name="Content Placeholder 2"/>
          <p:cNvSpPr>
            <a:spLocks noGrp="1"/>
          </p:cNvSpPr>
          <p:nvPr>
            <p:ph sz="half" idx="1"/>
          </p:nvPr>
        </p:nvSpPr>
        <p:spPr/>
        <p:txBody>
          <a:bodyPr/>
          <a:lstStyle/>
          <a:p>
            <a:pPr marL="0" indent="0">
              <a:buNone/>
            </a:pPr>
            <a:r>
              <a:rPr lang="en-GB" sz="1800" dirty="0"/>
              <a:t>We are all used to explaining TM risk and it has been the forefront to our TM strategies over the years.</a:t>
            </a:r>
          </a:p>
          <a:p>
            <a:pPr marL="0" indent="0">
              <a:buNone/>
            </a:pPr>
            <a:endParaRPr lang="en-GB" sz="1800" dirty="0"/>
          </a:p>
          <a:p>
            <a:pPr marL="0" indent="0">
              <a:buNone/>
            </a:pPr>
            <a:r>
              <a:rPr lang="en-GB" sz="1800" dirty="0"/>
              <a:t>What other areas of risk can we discuss?</a:t>
            </a:r>
          </a:p>
          <a:p>
            <a:r>
              <a:rPr lang="en-GB" sz="1800" dirty="0"/>
              <a:t>HRA – building homes, debt cap, borrowing levels, business plans</a:t>
            </a:r>
          </a:p>
          <a:p>
            <a:r>
              <a:rPr lang="en-GB" sz="1800" dirty="0"/>
              <a:t>Companies – wholly owned?  Asset backed? How is it funded?</a:t>
            </a:r>
          </a:p>
          <a:p>
            <a:r>
              <a:rPr lang="en-GB" sz="1800" dirty="0"/>
              <a:t>Investment property purchases – governance processes, proportionality, rent, voids, lease maturities</a:t>
            </a:r>
          </a:p>
          <a:p>
            <a:r>
              <a:rPr lang="en-GB" sz="1800" dirty="0"/>
              <a:t>Capital programme – risk of slippage (investment returns, available cash, borrowing too early, cost of carry, cost inflation)</a:t>
            </a:r>
          </a:p>
          <a:p>
            <a:r>
              <a:rPr lang="en-GB" sz="1800" dirty="0"/>
              <a:t>Asset register – maintenance plans, risk of not maintaining – cost implication</a:t>
            </a:r>
          </a:p>
        </p:txBody>
      </p:sp>
    </p:spTree>
    <p:extLst>
      <p:ext uri="{BB962C8B-B14F-4D97-AF65-F5344CB8AC3E}">
        <p14:creationId xmlns:p14="http://schemas.microsoft.com/office/powerpoint/2010/main" val="3541760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a capital strategy include in relation to Risk (2)</a:t>
            </a:r>
          </a:p>
        </p:txBody>
      </p:sp>
      <p:sp>
        <p:nvSpPr>
          <p:cNvPr id="3" name="Content Placeholder 2"/>
          <p:cNvSpPr>
            <a:spLocks noGrp="1"/>
          </p:cNvSpPr>
          <p:nvPr>
            <p:ph sz="half" idx="1"/>
          </p:nvPr>
        </p:nvSpPr>
        <p:spPr/>
        <p:txBody>
          <a:bodyPr/>
          <a:lstStyle/>
          <a:p>
            <a:pPr marL="0" indent="0">
              <a:buNone/>
            </a:pPr>
            <a:r>
              <a:rPr lang="en-GB" sz="1800" dirty="0"/>
              <a:t>What is the total value of your investments?  That is the total value at risk.</a:t>
            </a:r>
          </a:p>
          <a:p>
            <a:pPr marL="0" indent="0">
              <a:buNone/>
            </a:pPr>
            <a:endParaRPr lang="en-GB" sz="1800" dirty="0"/>
          </a:p>
          <a:p>
            <a:pPr marL="0" indent="0">
              <a:buNone/>
            </a:pPr>
            <a:r>
              <a:rPr lang="en-GB" sz="1800" dirty="0"/>
              <a:t>Guildford’s balance sheet is broadly equal in terms of cash investments and investment property.  When you add in PPE (which includes HRA), it’s a very different picture </a:t>
            </a:r>
          </a:p>
          <a:p>
            <a:pPr marL="0" indent="0">
              <a:buNone/>
            </a:pPr>
            <a:endParaRPr lang="en-GB" sz="1800" dirty="0"/>
          </a:p>
          <a:p>
            <a:pPr marL="0" indent="0">
              <a:buNone/>
            </a:pPr>
            <a:endParaRPr lang="en-GB" sz="1800" dirty="0"/>
          </a:p>
          <a:p>
            <a:pPr marL="0" indent="0">
              <a:buNone/>
            </a:pPr>
            <a:endParaRPr lang="en-GB"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005064"/>
            <a:ext cx="3975100"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903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jpg"/>
          <p:cNvPicPr>
            <a:picLocks noChangeAspect="1"/>
          </p:cNvPicPr>
          <p:nvPr/>
        </p:nvPicPr>
        <p:blipFill>
          <a:blip r:embed="rId2"/>
          <a:stretch>
            <a:fillRect/>
          </a:stretch>
        </p:blipFill>
        <p:spPr>
          <a:xfrm>
            <a:off x="7" y="0"/>
            <a:ext cx="9146067" cy="6858000"/>
          </a:xfrm>
          <a:prstGeom prst="rect">
            <a:avLst/>
          </a:prstGeom>
        </p:spPr>
      </p:pic>
      <p:sp>
        <p:nvSpPr>
          <p:cNvPr id="9" name="TextBox 8"/>
          <p:cNvSpPr txBox="1"/>
          <p:nvPr/>
        </p:nvSpPr>
        <p:spPr>
          <a:xfrm>
            <a:off x="381000" y="3801233"/>
            <a:ext cx="7791400" cy="707886"/>
          </a:xfrm>
          <a:prstGeom prst="rect">
            <a:avLst/>
          </a:prstGeom>
          <a:noFill/>
        </p:spPr>
        <p:txBody>
          <a:bodyPr wrap="square" rtlCol="0">
            <a:spAutoFit/>
          </a:bodyPr>
          <a:lstStyle/>
          <a:p>
            <a:r>
              <a:rPr lang="en-US" sz="6000" spc="300" baseline="30000" dirty="0">
                <a:solidFill>
                  <a:srgbClr val="E40000"/>
                </a:solidFill>
                <a:latin typeface="Calibri"/>
                <a:cs typeface="Calibri"/>
              </a:rPr>
              <a:t>APPENDIX</a:t>
            </a:r>
          </a:p>
        </p:txBody>
      </p:sp>
      <p:sp>
        <p:nvSpPr>
          <p:cNvPr id="6" name="TextBox 5">
            <a:extLst>
              <a:ext uri="{FF2B5EF4-FFF2-40B4-BE49-F238E27FC236}">
                <a16:creationId xmlns:a16="http://schemas.microsoft.com/office/drawing/2014/main" id="{AE467F57-C5B6-4BFB-912A-0240AAB69011}"/>
              </a:ext>
            </a:extLst>
          </p:cNvPr>
          <p:cNvSpPr txBox="1"/>
          <p:nvPr/>
        </p:nvSpPr>
        <p:spPr>
          <a:xfrm>
            <a:off x="2819400" y="6285220"/>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3564466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5" y="0"/>
            <a:ext cx="9146069" cy="6858000"/>
          </a:xfrm>
          <a:prstGeom prst="rect">
            <a:avLst/>
          </a:prstGeom>
        </p:spPr>
      </p:pic>
      <p:sp>
        <p:nvSpPr>
          <p:cNvPr id="14" name="TextBox 13"/>
          <p:cNvSpPr txBox="1"/>
          <p:nvPr/>
        </p:nvSpPr>
        <p:spPr>
          <a:xfrm>
            <a:off x="533408" y="420476"/>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On Scrutiny</a:t>
            </a:r>
            <a:endParaRPr lang="en-GB" sz="4400" i="1" baseline="30000" dirty="0">
              <a:solidFill>
                <a:schemeClr val="tx1">
                  <a:lumMod val="65000"/>
                  <a:lumOff val="35000"/>
                </a:schemeClr>
              </a:solidFill>
              <a:cs typeface="Calibri"/>
            </a:endParaRPr>
          </a:p>
        </p:txBody>
      </p:sp>
      <p:sp>
        <p:nvSpPr>
          <p:cNvPr id="8" name="Content Placeholder 7"/>
          <p:cNvSpPr>
            <a:spLocks noGrp="1"/>
          </p:cNvSpPr>
          <p:nvPr>
            <p:ph idx="1"/>
          </p:nvPr>
        </p:nvSpPr>
        <p:spPr>
          <a:xfrm>
            <a:off x="590872" y="1000110"/>
            <a:ext cx="8229600" cy="4857404"/>
          </a:xfrm>
        </p:spPr>
        <p:txBody>
          <a:bodyPr>
            <a:normAutofit lnSpcReduction="10000"/>
          </a:bodyPr>
          <a:lstStyle/>
          <a:p>
            <a:pPr>
              <a:buFont typeface="Arial" pitchFamily="34" charset="0"/>
              <a:buChar char="•"/>
            </a:pPr>
            <a:r>
              <a:rPr lang="en-GB" sz="2000" dirty="0"/>
              <a:t>What is scrutiny?</a:t>
            </a:r>
          </a:p>
          <a:p>
            <a:pPr lvl="1">
              <a:buFont typeface="Arial" pitchFamily="34" charset="0"/>
              <a:buChar char="•"/>
            </a:pPr>
            <a:r>
              <a:rPr lang="en-GB" sz="1600" dirty="0"/>
              <a:t>Being a ‘critical friend’, challenging executive policy-makers and decision-takers</a:t>
            </a:r>
          </a:p>
          <a:p>
            <a:pPr lvl="1">
              <a:buFont typeface="Arial" pitchFamily="34" charset="0"/>
              <a:buChar char="•"/>
            </a:pPr>
            <a:r>
              <a:rPr lang="en-GB" sz="1600" dirty="0"/>
              <a:t>Understanding the current and future economic environment, and its implications for the council’s cashflow requirements and the goals set</a:t>
            </a:r>
          </a:p>
          <a:p>
            <a:pPr lvl="1">
              <a:buFont typeface="Arial" pitchFamily="34" charset="0"/>
              <a:buChar char="•"/>
            </a:pPr>
            <a:r>
              <a:rPr lang="en-GB" sz="1600" dirty="0"/>
              <a:t>Enabling the voice and concerns of local citizens to be heard</a:t>
            </a:r>
          </a:p>
          <a:p>
            <a:pPr lvl="1">
              <a:buFont typeface="Arial" pitchFamily="34" charset="0"/>
              <a:buChar char="•"/>
            </a:pPr>
            <a:r>
              <a:rPr lang="en-GB" sz="1600" dirty="0"/>
              <a:t>Undertaken by ‘independent minded governors’ who lead and own the scrutiny process</a:t>
            </a:r>
          </a:p>
          <a:p>
            <a:pPr lvl="1">
              <a:buFont typeface="Arial" pitchFamily="34" charset="0"/>
              <a:buChar char="•"/>
            </a:pPr>
            <a:r>
              <a:rPr lang="en-GB" sz="1600" dirty="0"/>
              <a:t>Establishing the facts about historic actions and performance</a:t>
            </a:r>
          </a:p>
          <a:p>
            <a:pPr lvl="1">
              <a:buFont typeface="Arial" pitchFamily="34" charset="0"/>
              <a:buChar char="•"/>
            </a:pPr>
            <a:r>
              <a:rPr lang="en-GB" sz="1600" dirty="0"/>
              <a:t>Having a clear focus of driving future improvement.</a:t>
            </a:r>
          </a:p>
          <a:p>
            <a:pPr lvl="1">
              <a:buFont typeface="Arial" pitchFamily="34" charset="0"/>
              <a:buChar char="•"/>
            </a:pPr>
            <a:r>
              <a:rPr lang="en-GB" sz="1600" dirty="0"/>
              <a:t>Not an audit</a:t>
            </a:r>
          </a:p>
          <a:p>
            <a:pPr>
              <a:buFont typeface="Arial" pitchFamily="34" charset="0"/>
              <a:buChar char="•"/>
            </a:pPr>
            <a:r>
              <a:rPr lang="en-GB" sz="1800" dirty="0"/>
              <a:t>Key areas to look at:</a:t>
            </a:r>
          </a:p>
          <a:p>
            <a:pPr lvl="1">
              <a:buFont typeface="Arial" pitchFamily="34" charset="0"/>
              <a:buChar char="•"/>
            </a:pPr>
            <a:r>
              <a:rPr lang="en-GB" sz="1600" dirty="0"/>
              <a:t>Treasury management advisors and fund managers</a:t>
            </a:r>
          </a:p>
          <a:p>
            <a:pPr lvl="1">
              <a:buFont typeface="Arial" pitchFamily="34" charset="0"/>
              <a:buChar char="•"/>
            </a:pPr>
            <a:r>
              <a:rPr lang="en-GB" sz="1600" dirty="0"/>
              <a:t>Liquidity profile, economic scenarios and cashflow requirements</a:t>
            </a:r>
          </a:p>
          <a:p>
            <a:pPr lvl="1">
              <a:buFont typeface="Arial" pitchFamily="34" charset="0"/>
              <a:buChar char="•"/>
            </a:pPr>
            <a:r>
              <a:rPr lang="en-GB" sz="1600" dirty="0"/>
              <a:t>Independent assessments of investment portfolios and risk tolerances</a:t>
            </a:r>
          </a:p>
          <a:p>
            <a:pPr lvl="1">
              <a:buFont typeface="Arial" pitchFamily="34" charset="0"/>
              <a:buChar char="•"/>
            </a:pPr>
            <a:r>
              <a:rPr lang="en-GB" sz="1600" dirty="0"/>
              <a:t>Assessment of counterparty risk outside of just credit ratings</a:t>
            </a:r>
          </a:p>
          <a:p>
            <a:pPr lvl="1">
              <a:buFont typeface="Arial" pitchFamily="34" charset="0"/>
              <a:buChar char="•"/>
            </a:pPr>
            <a:r>
              <a:rPr lang="en-GB" sz="1600" dirty="0"/>
              <a:t>Successes and failures, and why? </a:t>
            </a:r>
          </a:p>
          <a:p>
            <a:pPr lvl="1">
              <a:buFont typeface="Arial" pitchFamily="34" charset="0"/>
              <a:buChar char="•"/>
            </a:pPr>
            <a:r>
              <a:rPr lang="en-GB" sz="1600" dirty="0"/>
              <a:t>Decision making and actions undertaken</a:t>
            </a:r>
          </a:p>
          <a:p>
            <a:pPr lvl="1">
              <a:buFont typeface="Arial" pitchFamily="34" charset="0"/>
              <a:buChar char="•"/>
            </a:pPr>
            <a:r>
              <a:rPr lang="en-GB" sz="1600" dirty="0"/>
              <a:t>Private assets and local investments  </a:t>
            </a:r>
          </a:p>
          <a:p>
            <a:pPr>
              <a:buFont typeface="Arial" pitchFamily="34" charset="0"/>
              <a:buChar char="•"/>
            </a:pPr>
            <a:endParaRPr lang="en-GB" sz="2200" dirty="0"/>
          </a:p>
          <a:p>
            <a:pPr>
              <a:buFont typeface="Arial" pitchFamily="34" charset="0"/>
              <a:buChar char="•"/>
            </a:pPr>
            <a:endParaRPr lang="en-GB" sz="2200" dirty="0"/>
          </a:p>
          <a:p>
            <a:pPr marL="0" indent="0"/>
            <a:endParaRPr lang="en-GB" sz="2200" dirty="0"/>
          </a:p>
        </p:txBody>
      </p:sp>
      <p:sp>
        <p:nvSpPr>
          <p:cNvPr id="6" name="TextBox 5">
            <a:extLst>
              <a:ext uri="{FF2B5EF4-FFF2-40B4-BE49-F238E27FC236}">
                <a16:creationId xmlns:a16="http://schemas.microsoft.com/office/drawing/2014/main" id="{8D9A16F4-0BB4-4306-9D42-70D83F98B1A0}"/>
              </a:ext>
            </a:extLst>
          </p:cNvPr>
          <p:cNvSpPr txBox="1"/>
          <p:nvPr/>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1301685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51525" y="262394"/>
            <a:ext cx="8784971" cy="646331"/>
          </a:xfrm>
          <a:prstGeom prst="rect">
            <a:avLst/>
          </a:prstGeom>
          <a:noFill/>
        </p:spPr>
        <p:txBody>
          <a:bodyPr wrap="square" rtlCol="0">
            <a:spAutoFit/>
          </a:bodyPr>
          <a:lstStyle/>
          <a:p>
            <a:r>
              <a:rPr lang="en-GB" sz="5400" baseline="30000" dirty="0">
                <a:solidFill>
                  <a:schemeClr val="tx1">
                    <a:lumMod val="65000"/>
                    <a:lumOff val="35000"/>
                  </a:schemeClr>
                </a:solidFill>
                <a:cs typeface="Calibri"/>
              </a:rPr>
              <a:t>AN INTEGRATED SUITE OF SERVICES</a:t>
            </a:r>
            <a:endParaRPr lang="en-US" sz="5400" baseline="30000" dirty="0">
              <a:solidFill>
                <a:schemeClr val="tx1">
                  <a:lumMod val="65000"/>
                  <a:lumOff val="35000"/>
                </a:schemeClr>
              </a:solidFill>
              <a:cs typeface="Calibri"/>
            </a:endParaRPr>
          </a:p>
        </p:txBody>
      </p:sp>
      <p:sp>
        <p:nvSpPr>
          <p:cNvPr id="34" name="Flowchart: Process 33">
            <a:extLst>
              <a:ext uri="{FF2B5EF4-FFF2-40B4-BE49-F238E27FC236}">
                <a16:creationId xmlns:a16="http://schemas.microsoft.com/office/drawing/2014/main" id="{8173E7D3-DBED-4D83-A3DC-D47EC5165881}"/>
              </a:ext>
            </a:extLst>
          </p:cNvPr>
          <p:cNvSpPr/>
          <p:nvPr/>
        </p:nvSpPr>
        <p:spPr>
          <a:xfrm>
            <a:off x="3114261" y="729786"/>
            <a:ext cx="2779912" cy="954148"/>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Camdor</a:t>
            </a:r>
            <a:r>
              <a:rPr lang="en-GB" dirty="0"/>
              <a:t> Global Advisors </a:t>
            </a:r>
            <a:endParaRPr lang="en-GB" i="1" dirty="0"/>
          </a:p>
        </p:txBody>
      </p:sp>
      <p:sp>
        <p:nvSpPr>
          <p:cNvPr id="36" name="Flowchart: Process 35">
            <a:extLst>
              <a:ext uri="{FF2B5EF4-FFF2-40B4-BE49-F238E27FC236}">
                <a16:creationId xmlns:a16="http://schemas.microsoft.com/office/drawing/2014/main" id="{B19A8AF7-41B0-451A-B10D-D575E40E813B}"/>
              </a:ext>
            </a:extLst>
          </p:cNvPr>
          <p:cNvSpPr/>
          <p:nvPr/>
        </p:nvSpPr>
        <p:spPr>
          <a:xfrm>
            <a:off x="936762" y="2452945"/>
            <a:ext cx="2177498" cy="726427"/>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Investment and Risk Advisory</a:t>
            </a:r>
          </a:p>
        </p:txBody>
      </p:sp>
      <p:cxnSp>
        <p:nvCxnSpPr>
          <p:cNvPr id="38" name="Straight Connector 37">
            <a:extLst>
              <a:ext uri="{FF2B5EF4-FFF2-40B4-BE49-F238E27FC236}">
                <a16:creationId xmlns:a16="http://schemas.microsoft.com/office/drawing/2014/main" id="{C615E77D-9F80-4A20-9680-7CAA494D47B8}"/>
              </a:ext>
            </a:extLst>
          </p:cNvPr>
          <p:cNvCxnSpPr>
            <a:stCxn id="36" idx="0"/>
            <a:endCxn id="34" idx="2"/>
          </p:cNvCxnSpPr>
          <p:nvPr/>
        </p:nvCxnSpPr>
        <p:spPr>
          <a:xfrm flipV="1">
            <a:off x="2025511" y="1683934"/>
            <a:ext cx="2478706" cy="769011"/>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9" name="Flowchart: Process 38">
            <a:extLst>
              <a:ext uri="{FF2B5EF4-FFF2-40B4-BE49-F238E27FC236}">
                <a16:creationId xmlns:a16="http://schemas.microsoft.com/office/drawing/2014/main" id="{BD308A76-6CC0-454C-AC1D-7DCF9CD5603C}"/>
              </a:ext>
            </a:extLst>
          </p:cNvPr>
          <p:cNvSpPr/>
          <p:nvPr/>
        </p:nvSpPr>
        <p:spPr>
          <a:xfrm>
            <a:off x="6023385" y="2449647"/>
            <a:ext cx="2425147" cy="725498"/>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Sourcing and Structuring of Direct Investments</a:t>
            </a:r>
          </a:p>
        </p:txBody>
      </p:sp>
      <p:sp>
        <p:nvSpPr>
          <p:cNvPr id="40" name="Flowchart: Process 39">
            <a:extLst>
              <a:ext uri="{FF2B5EF4-FFF2-40B4-BE49-F238E27FC236}">
                <a16:creationId xmlns:a16="http://schemas.microsoft.com/office/drawing/2014/main" id="{FE1181F6-CF70-4A40-884E-16D1FCCBB6E3}"/>
              </a:ext>
            </a:extLst>
          </p:cNvPr>
          <p:cNvSpPr/>
          <p:nvPr/>
        </p:nvSpPr>
        <p:spPr>
          <a:xfrm>
            <a:off x="3468892" y="2451056"/>
            <a:ext cx="2199861" cy="725498"/>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Economic &amp; Investment Research</a:t>
            </a:r>
          </a:p>
        </p:txBody>
      </p:sp>
      <p:cxnSp>
        <p:nvCxnSpPr>
          <p:cNvPr id="41" name="Straight Connector 40">
            <a:extLst>
              <a:ext uri="{FF2B5EF4-FFF2-40B4-BE49-F238E27FC236}">
                <a16:creationId xmlns:a16="http://schemas.microsoft.com/office/drawing/2014/main" id="{8240A09E-AD69-452C-9ABC-297205F7BCB1}"/>
              </a:ext>
            </a:extLst>
          </p:cNvPr>
          <p:cNvCxnSpPr>
            <a:stCxn id="34" idx="2"/>
            <a:endCxn id="39" idx="0"/>
          </p:cNvCxnSpPr>
          <p:nvPr/>
        </p:nvCxnSpPr>
        <p:spPr>
          <a:xfrm>
            <a:off x="4504217" y="1683934"/>
            <a:ext cx="2731742" cy="76571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518408F-9805-424F-BD9A-32990A209CBA}"/>
              </a:ext>
            </a:extLst>
          </p:cNvPr>
          <p:cNvCxnSpPr>
            <a:stCxn id="34" idx="2"/>
            <a:endCxn id="40" idx="0"/>
          </p:cNvCxnSpPr>
          <p:nvPr/>
        </p:nvCxnSpPr>
        <p:spPr>
          <a:xfrm>
            <a:off x="4504217" y="1683934"/>
            <a:ext cx="64606" cy="767122"/>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58BF5925-DDE1-47BC-9238-48B18235EA51}"/>
              </a:ext>
            </a:extLst>
          </p:cNvPr>
          <p:cNvSpPr/>
          <p:nvPr/>
        </p:nvSpPr>
        <p:spPr>
          <a:xfrm>
            <a:off x="7422853" y="3591494"/>
            <a:ext cx="1073426" cy="596348"/>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Alternative Assets</a:t>
            </a:r>
          </a:p>
        </p:txBody>
      </p:sp>
      <p:sp>
        <p:nvSpPr>
          <p:cNvPr id="44" name="Flowchart: Process 43">
            <a:extLst>
              <a:ext uri="{FF2B5EF4-FFF2-40B4-BE49-F238E27FC236}">
                <a16:creationId xmlns:a16="http://schemas.microsoft.com/office/drawing/2014/main" id="{B7182728-77CC-406B-8695-DC9D0E9CA475}"/>
              </a:ext>
            </a:extLst>
          </p:cNvPr>
          <p:cNvSpPr/>
          <p:nvPr/>
        </p:nvSpPr>
        <p:spPr>
          <a:xfrm>
            <a:off x="5751346" y="3591494"/>
            <a:ext cx="1220721" cy="596348"/>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Macro Commentary</a:t>
            </a:r>
          </a:p>
        </p:txBody>
      </p:sp>
      <p:sp>
        <p:nvSpPr>
          <p:cNvPr id="45" name="Flowchart: Process 44">
            <a:extLst>
              <a:ext uri="{FF2B5EF4-FFF2-40B4-BE49-F238E27FC236}">
                <a16:creationId xmlns:a16="http://schemas.microsoft.com/office/drawing/2014/main" id="{466308FE-F5B2-4B99-9AFA-B9E8F205C68D}"/>
              </a:ext>
            </a:extLst>
          </p:cNvPr>
          <p:cNvSpPr/>
          <p:nvPr/>
        </p:nvSpPr>
        <p:spPr>
          <a:xfrm>
            <a:off x="2638133" y="3591494"/>
            <a:ext cx="1160063" cy="596348"/>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Risk / Capital Management</a:t>
            </a:r>
          </a:p>
        </p:txBody>
      </p:sp>
      <p:sp>
        <p:nvSpPr>
          <p:cNvPr id="46" name="Flowchart: Process 45">
            <a:extLst>
              <a:ext uri="{FF2B5EF4-FFF2-40B4-BE49-F238E27FC236}">
                <a16:creationId xmlns:a16="http://schemas.microsoft.com/office/drawing/2014/main" id="{6B7493B5-99FF-4BE2-8CBA-A12918B1F70C}"/>
              </a:ext>
            </a:extLst>
          </p:cNvPr>
          <p:cNvSpPr/>
          <p:nvPr/>
        </p:nvSpPr>
        <p:spPr>
          <a:xfrm>
            <a:off x="739611" y="3591494"/>
            <a:ext cx="1248024" cy="596348"/>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Portfolio Management</a:t>
            </a:r>
          </a:p>
        </p:txBody>
      </p:sp>
      <p:cxnSp>
        <p:nvCxnSpPr>
          <p:cNvPr id="47" name="Straight Connector 46">
            <a:extLst>
              <a:ext uri="{FF2B5EF4-FFF2-40B4-BE49-F238E27FC236}">
                <a16:creationId xmlns:a16="http://schemas.microsoft.com/office/drawing/2014/main" id="{3315C84A-C5B1-43D4-AA88-4A2B2F6DE133}"/>
              </a:ext>
            </a:extLst>
          </p:cNvPr>
          <p:cNvCxnSpPr>
            <a:stCxn id="36" idx="2"/>
            <a:endCxn id="46" idx="0"/>
          </p:cNvCxnSpPr>
          <p:nvPr/>
        </p:nvCxnSpPr>
        <p:spPr>
          <a:xfrm flipH="1">
            <a:off x="1363623" y="3179372"/>
            <a:ext cx="661888" cy="412122"/>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6E5B4F-0521-4323-8415-47044A11DAC5}"/>
              </a:ext>
            </a:extLst>
          </p:cNvPr>
          <p:cNvCxnSpPr>
            <a:stCxn id="36" idx="2"/>
            <a:endCxn id="45" idx="0"/>
          </p:cNvCxnSpPr>
          <p:nvPr/>
        </p:nvCxnSpPr>
        <p:spPr>
          <a:xfrm>
            <a:off x="2025511" y="3179372"/>
            <a:ext cx="1192654" cy="412122"/>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7D76C9-1A6A-499D-930F-6E5C21A5F4A0}"/>
              </a:ext>
            </a:extLst>
          </p:cNvPr>
          <p:cNvCxnSpPr>
            <a:stCxn id="43" idx="0"/>
            <a:endCxn id="36" idx="2"/>
          </p:cNvCxnSpPr>
          <p:nvPr/>
        </p:nvCxnSpPr>
        <p:spPr>
          <a:xfrm flipH="1" flipV="1">
            <a:off x="2025511" y="3179372"/>
            <a:ext cx="5934055" cy="412122"/>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88D9680-FFE5-442D-ABC8-80830EA965A7}"/>
              </a:ext>
            </a:extLst>
          </p:cNvPr>
          <p:cNvCxnSpPr>
            <a:stCxn id="44" idx="0"/>
            <a:endCxn id="36" idx="2"/>
          </p:cNvCxnSpPr>
          <p:nvPr/>
        </p:nvCxnSpPr>
        <p:spPr>
          <a:xfrm flipH="1" flipV="1">
            <a:off x="2025511" y="3179372"/>
            <a:ext cx="4336196" cy="412122"/>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CB7B085-D66C-4836-9C5D-5E43A8924D22}"/>
              </a:ext>
            </a:extLst>
          </p:cNvPr>
          <p:cNvCxnSpPr>
            <a:stCxn id="39" idx="2"/>
            <a:endCxn id="43" idx="0"/>
          </p:cNvCxnSpPr>
          <p:nvPr/>
        </p:nvCxnSpPr>
        <p:spPr>
          <a:xfrm>
            <a:off x="7235959" y="3175145"/>
            <a:ext cx="723607" cy="416349"/>
          </a:xfrm>
          <a:prstGeom prst="line">
            <a:avLst/>
          </a:prstGeom>
          <a:ln w="222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80E37C7-E8D2-4945-966B-51383F73C579}"/>
              </a:ext>
            </a:extLst>
          </p:cNvPr>
          <p:cNvCxnSpPr>
            <a:stCxn id="44" idx="0"/>
            <a:endCxn id="40" idx="2"/>
          </p:cNvCxnSpPr>
          <p:nvPr/>
        </p:nvCxnSpPr>
        <p:spPr>
          <a:xfrm flipH="1" flipV="1">
            <a:off x="4568823" y="3176554"/>
            <a:ext cx="1792884" cy="41494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7" name="Flowchart: Process 56">
            <a:extLst>
              <a:ext uri="{FF2B5EF4-FFF2-40B4-BE49-F238E27FC236}">
                <a16:creationId xmlns:a16="http://schemas.microsoft.com/office/drawing/2014/main" id="{61C26384-92D8-4F6A-91AE-D55415E51BEF}"/>
              </a:ext>
            </a:extLst>
          </p:cNvPr>
          <p:cNvSpPr/>
          <p:nvPr/>
        </p:nvSpPr>
        <p:spPr>
          <a:xfrm>
            <a:off x="5421807" y="4651820"/>
            <a:ext cx="1684548" cy="1788579"/>
          </a:xfrm>
          <a:prstGeom prst="flowChart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numCol="1" rtlCol="0" anchor="t" anchorCtr="0"/>
          <a:lstStyle/>
          <a:p>
            <a:pPr marL="285750" indent="-285750">
              <a:buFont typeface="Arial" panose="020B0604020202020204" pitchFamily="34" charset="0"/>
              <a:buChar char="•"/>
            </a:pPr>
            <a:r>
              <a:rPr lang="en-GB" sz="1400" dirty="0"/>
              <a:t>Macroeconomic outlook </a:t>
            </a:r>
          </a:p>
          <a:p>
            <a:pPr marL="285750" indent="-285750">
              <a:buFont typeface="Arial" panose="020B0604020202020204" pitchFamily="34" charset="0"/>
              <a:buChar char="•"/>
            </a:pPr>
            <a:r>
              <a:rPr lang="en-GB" sz="1400" dirty="0"/>
              <a:t>Investment and risk strategy implications</a:t>
            </a:r>
          </a:p>
          <a:p>
            <a:pPr marL="285750" indent="-285750">
              <a:buFont typeface="Arial" panose="020B0604020202020204" pitchFamily="34" charset="0"/>
              <a:buChar char="•"/>
            </a:pPr>
            <a:r>
              <a:rPr lang="en-GB" sz="1400" dirty="0"/>
              <a:t>Data provision and analysis</a:t>
            </a:r>
          </a:p>
        </p:txBody>
      </p:sp>
      <p:sp>
        <p:nvSpPr>
          <p:cNvPr id="58" name="Flowchart: Process 57">
            <a:extLst>
              <a:ext uri="{FF2B5EF4-FFF2-40B4-BE49-F238E27FC236}">
                <a16:creationId xmlns:a16="http://schemas.microsoft.com/office/drawing/2014/main" id="{26E2625B-A97E-4A08-A964-629C7D8392A4}"/>
              </a:ext>
            </a:extLst>
          </p:cNvPr>
          <p:cNvSpPr/>
          <p:nvPr/>
        </p:nvSpPr>
        <p:spPr>
          <a:xfrm>
            <a:off x="7139999" y="4651820"/>
            <a:ext cx="1974999" cy="1791841"/>
          </a:xfrm>
          <a:prstGeom prst="flowChart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numCol="1" rtlCol="0" anchor="t" anchorCtr="0"/>
          <a:lstStyle/>
          <a:p>
            <a:pPr marL="285750" indent="-285750">
              <a:buFont typeface="Arial" panose="020B0604020202020204" pitchFamily="34" charset="0"/>
              <a:buChar char="•"/>
            </a:pPr>
            <a:r>
              <a:rPr lang="en-GB" sz="1400" dirty="0"/>
              <a:t>Portfolio goals and construction</a:t>
            </a:r>
          </a:p>
          <a:p>
            <a:pPr marL="285750" indent="-285750">
              <a:buFont typeface="Arial" panose="020B0604020202020204" pitchFamily="34" charset="0"/>
              <a:buChar char="•"/>
            </a:pPr>
            <a:r>
              <a:rPr lang="en-GB" sz="1400" dirty="0"/>
              <a:t>Structuring and origination of direct deals</a:t>
            </a:r>
          </a:p>
          <a:p>
            <a:pPr marL="285750" indent="-285750">
              <a:buFont typeface="Arial" panose="020B0604020202020204" pitchFamily="34" charset="0"/>
              <a:buChar char="•"/>
            </a:pPr>
            <a:r>
              <a:rPr lang="en-GB" sz="1400" dirty="0"/>
              <a:t>Specialise in alternative income assets</a:t>
            </a:r>
          </a:p>
        </p:txBody>
      </p:sp>
      <p:cxnSp>
        <p:nvCxnSpPr>
          <p:cNvPr id="59" name="Straight Connector 58">
            <a:extLst>
              <a:ext uri="{FF2B5EF4-FFF2-40B4-BE49-F238E27FC236}">
                <a16:creationId xmlns:a16="http://schemas.microsoft.com/office/drawing/2014/main" id="{A0A619D8-D485-4FBF-8B25-B1250D6848E8}"/>
              </a:ext>
            </a:extLst>
          </p:cNvPr>
          <p:cNvCxnSpPr>
            <a:cxnSpLocks/>
            <a:stCxn id="44" idx="2"/>
            <a:endCxn id="57" idx="0"/>
          </p:cNvCxnSpPr>
          <p:nvPr/>
        </p:nvCxnSpPr>
        <p:spPr>
          <a:xfrm flipH="1">
            <a:off x="6264081" y="4187842"/>
            <a:ext cx="97626" cy="4639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AC912D5-1FEC-4CF1-9136-1CEBFEBBF251}"/>
              </a:ext>
            </a:extLst>
          </p:cNvPr>
          <p:cNvCxnSpPr>
            <a:cxnSpLocks/>
            <a:stCxn id="43" idx="2"/>
            <a:endCxn id="58" idx="0"/>
          </p:cNvCxnSpPr>
          <p:nvPr/>
        </p:nvCxnSpPr>
        <p:spPr>
          <a:xfrm>
            <a:off x="7959566" y="4187842"/>
            <a:ext cx="167933" cy="4639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Flowchart: Process 60">
            <a:extLst>
              <a:ext uri="{FF2B5EF4-FFF2-40B4-BE49-F238E27FC236}">
                <a16:creationId xmlns:a16="http://schemas.microsoft.com/office/drawing/2014/main" id="{06051EBA-96E5-41A0-919F-3242EC78C9DE}"/>
              </a:ext>
            </a:extLst>
          </p:cNvPr>
          <p:cNvSpPr/>
          <p:nvPr/>
        </p:nvSpPr>
        <p:spPr>
          <a:xfrm>
            <a:off x="1744376" y="4635348"/>
            <a:ext cx="1718179" cy="1788579"/>
          </a:xfrm>
          <a:prstGeom prst="flowChart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numCol="1" rtlCol="0" anchor="t" anchorCtr="0"/>
          <a:lstStyle/>
          <a:p>
            <a:pPr marL="285750" indent="-285750">
              <a:buFont typeface="Arial" panose="020B0604020202020204" pitchFamily="34" charset="0"/>
              <a:buChar char="•"/>
            </a:pPr>
            <a:r>
              <a:rPr lang="en-GB" sz="1400" dirty="0"/>
              <a:t>Risk budgeting</a:t>
            </a:r>
          </a:p>
          <a:p>
            <a:pPr marL="285750" indent="-285750">
              <a:buFont typeface="Arial" panose="020B0604020202020204" pitchFamily="34" charset="0"/>
              <a:buChar char="•"/>
            </a:pPr>
            <a:r>
              <a:rPr lang="en-GB" sz="1400" dirty="0"/>
              <a:t>Scenario analysis / stress testing</a:t>
            </a:r>
          </a:p>
          <a:p>
            <a:pPr marL="285750" indent="-285750">
              <a:buFont typeface="Arial" panose="020B0604020202020204" pitchFamily="34" charset="0"/>
              <a:buChar char="•"/>
            </a:pPr>
            <a:r>
              <a:rPr lang="en-GB" sz="1400" dirty="0"/>
              <a:t>Internal ratings</a:t>
            </a:r>
          </a:p>
          <a:p>
            <a:pPr marL="285750" indent="-285750">
              <a:buFont typeface="Arial" panose="020B0604020202020204" pitchFamily="34" charset="0"/>
              <a:buChar char="•"/>
            </a:pPr>
            <a:r>
              <a:rPr lang="en-GB" sz="1400" dirty="0"/>
              <a:t>Capital/cashflow modelling </a:t>
            </a:r>
          </a:p>
          <a:p>
            <a:pPr marL="285750" indent="-285750">
              <a:buFont typeface="Arial" panose="020B0604020202020204" pitchFamily="34" charset="0"/>
              <a:buChar char="•"/>
            </a:pPr>
            <a:r>
              <a:rPr lang="en-GB" sz="1400" dirty="0"/>
              <a:t>Borrowing advisory</a:t>
            </a:r>
          </a:p>
        </p:txBody>
      </p:sp>
      <p:sp>
        <p:nvSpPr>
          <p:cNvPr id="62" name="Flowchart: Process 61">
            <a:extLst>
              <a:ext uri="{FF2B5EF4-FFF2-40B4-BE49-F238E27FC236}">
                <a16:creationId xmlns:a16="http://schemas.microsoft.com/office/drawing/2014/main" id="{3FC59D97-6B62-4753-96BA-F704A9F89A62}"/>
              </a:ext>
            </a:extLst>
          </p:cNvPr>
          <p:cNvSpPr/>
          <p:nvPr/>
        </p:nvSpPr>
        <p:spPr>
          <a:xfrm>
            <a:off x="56453" y="4651820"/>
            <a:ext cx="1635202" cy="1791841"/>
          </a:xfrm>
          <a:prstGeom prst="flowChart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numCol="1" rtlCol="0" anchor="t" anchorCtr="0"/>
          <a:lstStyle/>
          <a:p>
            <a:pPr marL="285750" indent="-285750">
              <a:buFont typeface="Arial" panose="020B0604020202020204" pitchFamily="34" charset="0"/>
              <a:buChar char="•"/>
            </a:pPr>
            <a:r>
              <a:rPr lang="en-GB" sz="1400" dirty="0"/>
              <a:t>Portfolio health checks</a:t>
            </a:r>
          </a:p>
          <a:p>
            <a:pPr marL="285750" indent="-285750">
              <a:buFont typeface="Arial" panose="020B0604020202020204" pitchFamily="34" charset="0"/>
              <a:buChar char="•"/>
            </a:pPr>
            <a:r>
              <a:rPr lang="en-GB" sz="1400" dirty="0"/>
              <a:t>Strategic Asset Allocation</a:t>
            </a:r>
          </a:p>
          <a:p>
            <a:pPr marL="285750" indent="-285750">
              <a:buFont typeface="Arial" panose="020B0604020202020204" pitchFamily="34" charset="0"/>
              <a:buChar char="•"/>
            </a:pPr>
            <a:r>
              <a:rPr lang="en-GB" sz="1400" dirty="0"/>
              <a:t>Treasury management</a:t>
            </a:r>
          </a:p>
          <a:p>
            <a:pPr marL="285750" indent="-285750">
              <a:buFont typeface="Arial" panose="020B0604020202020204" pitchFamily="34" charset="0"/>
              <a:buChar char="•"/>
            </a:pPr>
            <a:r>
              <a:rPr lang="en-GB" sz="1400" dirty="0"/>
              <a:t>Investment due diligence</a:t>
            </a:r>
          </a:p>
        </p:txBody>
      </p:sp>
      <p:cxnSp>
        <p:nvCxnSpPr>
          <p:cNvPr id="63" name="Straight Connector 62">
            <a:extLst>
              <a:ext uri="{FF2B5EF4-FFF2-40B4-BE49-F238E27FC236}">
                <a16:creationId xmlns:a16="http://schemas.microsoft.com/office/drawing/2014/main" id="{CDE98BF3-A082-4E67-8A26-E0402D7852D5}"/>
              </a:ext>
            </a:extLst>
          </p:cNvPr>
          <p:cNvCxnSpPr>
            <a:cxnSpLocks/>
            <a:stCxn id="46" idx="2"/>
            <a:endCxn id="62" idx="0"/>
          </p:cNvCxnSpPr>
          <p:nvPr/>
        </p:nvCxnSpPr>
        <p:spPr>
          <a:xfrm flipH="1">
            <a:off x="874054" y="4187842"/>
            <a:ext cx="489569" cy="4639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8803E96-689D-4994-A03D-24363E08F349}"/>
              </a:ext>
            </a:extLst>
          </p:cNvPr>
          <p:cNvCxnSpPr>
            <a:cxnSpLocks/>
            <a:stCxn id="45" idx="2"/>
            <a:endCxn id="61" idx="0"/>
          </p:cNvCxnSpPr>
          <p:nvPr/>
        </p:nvCxnSpPr>
        <p:spPr>
          <a:xfrm flipH="1">
            <a:off x="2603466" y="4187842"/>
            <a:ext cx="614699" cy="4475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lowchart: Process 66">
            <a:extLst>
              <a:ext uri="{FF2B5EF4-FFF2-40B4-BE49-F238E27FC236}">
                <a16:creationId xmlns:a16="http://schemas.microsoft.com/office/drawing/2014/main" id="{FA6FCDAA-0295-4CE6-B1D2-B56E8630AAC9}"/>
              </a:ext>
            </a:extLst>
          </p:cNvPr>
          <p:cNvSpPr/>
          <p:nvPr/>
        </p:nvSpPr>
        <p:spPr>
          <a:xfrm>
            <a:off x="3552797" y="4651820"/>
            <a:ext cx="1802295" cy="1788579"/>
          </a:xfrm>
          <a:prstGeom prst="flowChart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numCol="1" rtlCol="0" anchor="t" anchorCtr="0"/>
          <a:lstStyle/>
          <a:p>
            <a:pPr marL="285750" indent="-285750">
              <a:buFont typeface="Arial" panose="020B0604020202020204" pitchFamily="34" charset="0"/>
              <a:buChar char="•"/>
            </a:pPr>
            <a:r>
              <a:rPr lang="en-GB" sz="1400" dirty="0"/>
              <a:t>Risk/return projections &amp; key asset dynamics</a:t>
            </a:r>
          </a:p>
          <a:p>
            <a:pPr marL="285750" indent="-285750">
              <a:buFont typeface="Arial" panose="020B0604020202020204" pitchFamily="34" charset="0"/>
              <a:buChar char="•"/>
            </a:pPr>
            <a:r>
              <a:rPr lang="en-GB" sz="1400" dirty="0"/>
              <a:t>In-depth studies of alternative asset classes</a:t>
            </a:r>
          </a:p>
          <a:p>
            <a:pPr marL="285750" indent="-285750">
              <a:buFont typeface="Arial" panose="020B0604020202020204" pitchFamily="34" charset="0"/>
              <a:buChar char="•"/>
            </a:pPr>
            <a:r>
              <a:rPr lang="en-GB" sz="1400" dirty="0"/>
              <a:t>Ad-hoc ‘trade ideas’ </a:t>
            </a:r>
          </a:p>
          <a:p>
            <a:endParaRPr lang="en-GB" sz="1400" dirty="0"/>
          </a:p>
        </p:txBody>
      </p:sp>
      <p:sp>
        <p:nvSpPr>
          <p:cNvPr id="68" name="Flowchart: Process 67">
            <a:extLst>
              <a:ext uri="{FF2B5EF4-FFF2-40B4-BE49-F238E27FC236}">
                <a16:creationId xmlns:a16="http://schemas.microsoft.com/office/drawing/2014/main" id="{E4C5AF61-FDAB-43D1-A686-4B3B23A3D353}"/>
              </a:ext>
            </a:extLst>
          </p:cNvPr>
          <p:cNvSpPr/>
          <p:nvPr/>
        </p:nvSpPr>
        <p:spPr>
          <a:xfrm>
            <a:off x="4236743" y="3591494"/>
            <a:ext cx="1220721" cy="596348"/>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Investment Research</a:t>
            </a:r>
          </a:p>
        </p:txBody>
      </p:sp>
      <p:cxnSp>
        <p:nvCxnSpPr>
          <p:cNvPr id="70" name="Straight Connector 69">
            <a:extLst>
              <a:ext uri="{FF2B5EF4-FFF2-40B4-BE49-F238E27FC236}">
                <a16:creationId xmlns:a16="http://schemas.microsoft.com/office/drawing/2014/main" id="{22264501-BBC1-4E61-8288-6E443984B66E}"/>
              </a:ext>
            </a:extLst>
          </p:cNvPr>
          <p:cNvCxnSpPr>
            <a:cxnSpLocks/>
            <a:stCxn id="40" idx="2"/>
            <a:endCxn id="68" idx="0"/>
          </p:cNvCxnSpPr>
          <p:nvPr/>
        </p:nvCxnSpPr>
        <p:spPr>
          <a:xfrm>
            <a:off x="4568823" y="3176554"/>
            <a:ext cx="278281" cy="41494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ABA3C76-0EE3-4A45-A205-825D74B4E3B3}"/>
              </a:ext>
            </a:extLst>
          </p:cNvPr>
          <p:cNvCxnSpPr>
            <a:cxnSpLocks/>
            <a:stCxn id="68" idx="2"/>
            <a:endCxn id="67" idx="0"/>
          </p:cNvCxnSpPr>
          <p:nvPr/>
        </p:nvCxnSpPr>
        <p:spPr>
          <a:xfrm flipH="1">
            <a:off x="4453945" y="4187842"/>
            <a:ext cx="393159" cy="4639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676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ide5.jpg"/>
          <p:cNvPicPr>
            <a:picLocks noChangeAspect="1"/>
          </p:cNvPicPr>
          <p:nvPr/>
        </p:nvPicPr>
        <p:blipFill>
          <a:blip r:embed="rId2"/>
          <a:stretch>
            <a:fillRect/>
          </a:stretch>
        </p:blipFill>
        <p:spPr>
          <a:xfrm>
            <a:off x="7" y="0"/>
            <a:ext cx="9146067" cy="6858000"/>
          </a:xfrm>
          <a:prstGeom prst="rect">
            <a:avLst/>
          </a:prstGeom>
        </p:spPr>
      </p:pic>
      <p:sp>
        <p:nvSpPr>
          <p:cNvPr id="14" name="TextBox 13"/>
          <p:cNvSpPr txBox="1"/>
          <p:nvPr/>
        </p:nvSpPr>
        <p:spPr>
          <a:xfrm>
            <a:off x="457201" y="420474"/>
            <a:ext cx="8305800" cy="646331"/>
          </a:xfrm>
          <a:prstGeom prst="rect">
            <a:avLst/>
          </a:prstGeom>
          <a:noFill/>
        </p:spPr>
        <p:txBody>
          <a:bodyPr wrap="square" rtlCol="0">
            <a:spAutoFit/>
          </a:bodyPr>
          <a:lstStyle/>
          <a:p>
            <a:r>
              <a:rPr lang="en-US" sz="5400" baseline="30000" dirty="0">
                <a:solidFill>
                  <a:schemeClr val="tx1">
                    <a:lumMod val="65000"/>
                    <a:lumOff val="35000"/>
                  </a:schemeClr>
                </a:solidFill>
                <a:latin typeface="Calibri"/>
                <a:cs typeface="Calibri"/>
              </a:rPr>
              <a:t>CONTACT</a:t>
            </a:r>
          </a:p>
        </p:txBody>
      </p:sp>
      <p:sp>
        <p:nvSpPr>
          <p:cNvPr id="6" name="TextBox 5"/>
          <p:cNvSpPr txBox="1"/>
          <p:nvPr/>
        </p:nvSpPr>
        <p:spPr>
          <a:xfrm>
            <a:off x="2438400" y="1120095"/>
            <a:ext cx="6096000" cy="1938992"/>
          </a:xfrm>
          <a:prstGeom prst="rect">
            <a:avLst/>
          </a:prstGeom>
          <a:noFill/>
        </p:spPr>
        <p:txBody>
          <a:bodyPr wrap="square" rtlCol="0">
            <a:spAutoFit/>
          </a:bodyPr>
          <a:lstStyle/>
          <a:p>
            <a:r>
              <a:rPr lang="en-US" sz="2000" dirty="0">
                <a:latin typeface="Calibri"/>
                <a:cs typeface="Calibri"/>
              </a:rPr>
              <a:t>Dr. Bob Swarup</a:t>
            </a:r>
          </a:p>
          <a:p>
            <a:r>
              <a:rPr lang="en-US" sz="2000" dirty="0">
                <a:latin typeface="Calibri"/>
                <a:cs typeface="Calibri"/>
              </a:rPr>
              <a:t>Holland House, 4 Bury Street</a:t>
            </a:r>
          </a:p>
          <a:p>
            <a:r>
              <a:rPr lang="en-US" sz="2000" dirty="0">
                <a:latin typeface="Calibri"/>
                <a:cs typeface="Calibri"/>
              </a:rPr>
              <a:t>London EC3A 5AW</a:t>
            </a:r>
          </a:p>
          <a:p>
            <a:r>
              <a:rPr lang="en-US" sz="2000" dirty="0">
                <a:latin typeface="Calibri"/>
                <a:cs typeface="Calibri"/>
              </a:rPr>
              <a:t>+44 (0) 20 7220 6550</a:t>
            </a:r>
          </a:p>
          <a:p>
            <a:r>
              <a:rPr lang="en-US" sz="2000" dirty="0">
                <a:cs typeface="Calibri"/>
              </a:rPr>
              <a:t>+44 (0) 7801 </a:t>
            </a:r>
            <a:r>
              <a:rPr lang="en-US" sz="2000" dirty="0">
                <a:latin typeface="Calibri"/>
                <a:cs typeface="Calibri"/>
              </a:rPr>
              <a:t>552755</a:t>
            </a:r>
          </a:p>
          <a:p>
            <a:r>
              <a:rPr lang="en-US" sz="2000" dirty="0">
                <a:latin typeface="Calibri"/>
                <a:cs typeface="Calibri"/>
              </a:rPr>
              <a:t>swarup@camdorglobal.com</a:t>
            </a:r>
          </a:p>
        </p:txBody>
      </p:sp>
      <p:sp>
        <p:nvSpPr>
          <p:cNvPr id="7" name="TextBox 6"/>
          <p:cNvSpPr txBox="1"/>
          <p:nvPr/>
        </p:nvSpPr>
        <p:spPr>
          <a:xfrm>
            <a:off x="1066800" y="1120095"/>
            <a:ext cx="1143000" cy="1938992"/>
          </a:xfrm>
          <a:prstGeom prst="rect">
            <a:avLst/>
          </a:prstGeom>
          <a:noFill/>
        </p:spPr>
        <p:txBody>
          <a:bodyPr wrap="square" rtlCol="0">
            <a:spAutoFit/>
          </a:bodyPr>
          <a:lstStyle/>
          <a:p>
            <a:pPr algn="r"/>
            <a:endParaRPr lang="en-US" sz="2000" dirty="0">
              <a:solidFill>
                <a:srgbClr val="FF0000"/>
              </a:solidFill>
              <a:latin typeface="Calibri"/>
              <a:cs typeface="Calibri"/>
            </a:endParaRPr>
          </a:p>
          <a:p>
            <a:pPr algn="r"/>
            <a:r>
              <a:rPr lang="en-US" sz="2000" dirty="0">
                <a:solidFill>
                  <a:srgbClr val="FF0000"/>
                </a:solidFill>
                <a:latin typeface="Calibri"/>
                <a:cs typeface="Calibri"/>
              </a:rPr>
              <a:t>A:</a:t>
            </a:r>
          </a:p>
          <a:p>
            <a:pPr algn="r"/>
            <a:endParaRPr lang="en-US" sz="2000" dirty="0">
              <a:solidFill>
                <a:srgbClr val="FF0000"/>
              </a:solidFill>
              <a:latin typeface="Calibri"/>
              <a:cs typeface="Calibri"/>
            </a:endParaRPr>
          </a:p>
          <a:p>
            <a:pPr algn="r"/>
            <a:r>
              <a:rPr lang="en-US" sz="2000" dirty="0">
                <a:solidFill>
                  <a:srgbClr val="FF0000"/>
                </a:solidFill>
                <a:latin typeface="Calibri"/>
                <a:cs typeface="Calibri"/>
              </a:rPr>
              <a:t>T:</a:t>
            </a:r>
          </a:p>
          <a:p>
            <a:pPr algn="r"/>
            <a:r>
              <a:rPr lang="en-US" sz="2000" dirty="0">
                <a:solidFill>
                  <a:srgbClr val="FF0000"/>
                </a:solidFill>
                <a:latin typeface="Calibri"/>
                <a:cs typeface="Calibri"/>
              </a:rPr>
              <a:t>M:</a:t>
            </a:r>
          </a:p>
          <a:p>
            <a:pPr algn="r"/>
            <a:r>
              <a:rPr lang="en-US" sz="2000" dirty="0">
                <a:solidFill>
                  <a:srgbClr val="FF0000"/>
                </a:solidFill>
                <a:latin typeface="Calibri"/>
                <a:cs typeface="Calibri"/>
              </a:rPr>
              <a:t>E:</a:t>
            </a:r>
          </a:p>
        </p:txBody>
      </p:sp>
      <p:sp>
        <p:nvSpPr>
          <p:cNvPr id="2" name="Rectangle 1">
            <a:extLst>
              <a:ext uri="{FF2B5EF4-FFF2-40B4-BE49-F238E27FC236}">
                <a16:creationId xmlns:a16="http://schemas.microsoft.com/office/drawing/2014/main" id="{3ABEAD9D-5F03-407B-8467-4DC3DFB681A9}"/>
              </a:ext>
            </a:extLst>
          </p:cNvPr>
          <p:cNvSpPr/>
          <p:nvPr/>
        </p:nvSpPr>
        <p:spPr>
          <a:xfrm>
            <a:off x="419100" y="3086009"/>
            <a:ext cx="8382001" cy="1754326"/>
          </a:xfrm>
          <a:prstGeom prst="rect">
            <a:avLst/>
          </a:prstGeom>
        </p:spPr>
        <p:txBody>
          <a:bodyPr wrap="square">
            <a:spAutoFit/>
          </a:bodyPr>
          <a:lstStyle/>
          <a:p>
            <a:r>
              <a:rPr lang="en-GB" sz="1200" dirty="0"/>
              <a:t>DISCLAIMER</a:t>
            </a:r>
          </a:p>
          <a:p>
            <a:r>
              <a:rPr lang="en-GB" sz="1200" dirty="0"/>
              <a:t>The information set forth herein is provided for informational and discussion purposes only. 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Camdor Global Advisors does not accept or assume any liability, responsibility or duty of care for any consequences of you or anyone else acting, or refraining to act, in reliance on the information contained in this publication or for any decision based on it. Neither this document nor the information contained herein may be shared with any third party without the consent of Camdor Global Advisors.</a:t>
            </a:r>
          </a:p>
        </p:txBody>
      </p:sp>
      <p:sp>
        <p:nvSpPr>
          <p:cNvPr id="8" name="TextBox 7">
            <a:extLst>
              <a:ext uri="{FF2B5EF4-FFF2-40B4-BE49-F238E27FC236}">
                <a16:creationId xmlns:a16="http://schemas.microsoft.com/office/drawing/2014/main" id="{5200EADF-96FB-4AC0-8B0F-56C1EB2B5989}"/>
              </a:ext>
            </a:extLst>
          </p:cNvPr>
          <p:cNvSpPr txBox="1"/>
          <p:nvPr/>
        </p:nvSpPr>
        <p:spPr>
          <a:xfrm>
            <a:off x="2819400" y="6285220"/>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3221197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40E1A286-4540-4B67-9BF4-D3461D58842F}"/>
              </a:ext>
            </a:extLst>
          </p:cNvPr>
          <p:cNvGrpSpPr>
            <a:grpSpLocks/>
          </p:cNvGrpSpPr>
          <p:nvPr/>
        </p:nvGrpSpPr>
        <p:grpSpPr bwMode="auto">
          <a:xfrm>
            <a:off x="0" y="12700"/>
            <a:ext cx="9144000" cy="6858000"/>
            <a:chOff x="0" y="0"/>
            <a:chExt cx="5760" cy="4320"/>
          </a:xfrm>
        </p:grpSpPr>
        <p:pic>
          <p:nvPicPr>
            <p:cNvPr id="9223" name="Picture 3">
              <a:extLst>
                <a:ext uri="{FF2B5EF4-FFF2-40B4-BE49-F238E27FC236}">
                  <a16:creationId xmlns:a16="http://schemas.microsoft.com/office/drawing/2014/main" id="{2F41EF6A-89EA-4DD5-B6D5-CE712BC6C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4373"/>
            <a:stretch>
              <a:fillRect/>
            </a:stretch>
          </p:blipFill>
          <p:spPr bwMode="auto">
            <a:xfrm>
              <a:off x="0" y="0"/>
              <a:ext cx="5760"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4">
              <a:extLst>
                <a:ext uri="{FF2B5EF4-FFF2-40B4-BE49-F238E27FC236}">
                  <a16:creationId xmlns:a16="http://schemas.microsoft.com/office/drawing/2014/main" id="{DB21A1DA-A3AD-401A-BE46-F85AE60C3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7151"/>
            <a:stretch>
              <a:fillRect/>
            </a:stretch>
          </p:blipFill>
          <p:spPr bwMode="auto">
            <a:xfrm>
              <a:off x="0" y="3797"/>
              <a:ext cx="576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9" name="Text Box 6">
            <a:extLst>
              <a:ext uri="{FF2B5EF4-FFF2-40B4-BE49-F238E27FC236}">
                <a16:creationId xmlns:a16="http://schemas.microsoft.com/office/drawing/2014/main" id="{22ACE816-9037-4472-94B3-49EC09283EA3}"/>
              </a:ext>
            </a:extLst>
          </p:cNvPr>
          <p:cNvSpPr txBox="1">
            <a:spLocks noChangeArrowheads="1"/>
          </p:cNvSpPr>
          <p:nvPr/>
        </p:nvSpPr>
        <p:spPr bwMode="auto">
          <a:xfrm>
            <a:off x="395288" y="1125538"/>
            <a:ext cx="8208962"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000">
                <a:ea typeface="MS PGothic" panose="020B0600070205080204" pitchFamily="34" charset="-128"/>
              </a:rPr>
              <a:t>Disclaimer</a:t>
            </a:r>
          </a:p>
          <a:p>
            <a:pPr eaLnBrk="1" hangingPunct="1">
              <a:spcBef>
                <a:spcPct val="50000"/>
              </a:spcBef>
              <a:buFontTx/>
              <a:buNone/>
            </a:pPr>
            <a:r>
              <a:rPr lang="en-US" altLang="en-US" sz="1000">
                <a:ea typeface="MS PGothic" panose="020B0600070205080204" pitchFamily="34" charset="-128"/>
              </a:rPr>
              <a:t>This presentation including the information contained herein (Publication) is being issued by RP Martin as a division of BGC Brokers LP</a:t>
            </a:r>
            <a:r>
              <a:rPr lang="en-US" altLang="ja-JP" sz="1000">
                <a:ea typeface="MS PGothic" panose="020B0600070205080204" pitchFamily="34" charset="-128"/>
              </a:rPr>
              <a:t> and affiliates, which is authorised and regulated by the Financial Conduct Authority (FCA). This Publication is issued on a strictly confidential basis and for information purposes only to a limited number of intended recipients and should not be construed as legal, tax or financial advice. It should not be distributed, published or reproduced in whole or in part, nor should its contents be disclosed by intended recipients to any other person nor should it be relied upon by such persons as the basis for investment in any of the product described herein. RP Martin and / or affiliates will not be responsible to recipients for providing protections afforded to their underlying clients nor for advising them. Any valuations contained herein are indicative only and such valuations may be subject to change without notice. Past performance is not necessarily indicative of future results and the intended recipients of this Publication should not rely on the information contained herein as it is not a guarantee or promise of future results and, where applicable, recipients should seek their own independent financial advice. Certain information contained herein is based on third party sources. RP Martin and/ or affiliates do not make any representations as to the accuracy or completeness of any valuations nor third party sources contained herein. RP Martin and/or connected persons do not accept any liability whatsoever for any direct, indirect or consequential loss arising from any actions undertaken in reliance on or from any use of this Publication. This Publication is provided on the basis that the recipients have such knowledge and experience in financial and business matters to be capable of evaluating the merits and risks of any investment business and that they will undertake appropriate, independent investigation, assessment or analysis regarding any investment. Neither the information nor any opinion herein constitutes, or is to be considered as, an offer to buy or sell investments. This Publication is not intended for private investors within the rules of the FCA and therefore should not be distributed to such investors. RP Martin does not provide investment advice. This Publication is subject to the copyright of RP Martin.</a:t>
            </a:r>
            <a:endParaRPr lang="en-GB" altLang="en-US" sz="1000">
              <a:ea typeface="MS PGothic" panose="020B0600070205080204" pitchFamily="34" charset="-128"/>
            </a:endParaRPr>
          </a:p>
        </p:txBody>
      </p:sp>
      <p:pic>
        <p:nvPicPr>
          <p:cNvPr id="9220" name="Picture 1" descr="cid:image001.png@01D2F17E.86F67DC0">
            <a:extLst>
              <a:ext uri="{FF2B5EF4-FFF2-40B4-BE49-F238E27FC236}">
                <a16:creationId xmlns:a16="http://schemas.microsoft.com/office/drawing/2014/main" id="{4BDDAA75-A37F-496D-A892-C5D66FC4E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178300"/>
            <a:ext cx="33813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descr="cid:image001.png@01D3006B.F76E2D90">
            <a:extLst>
              <a:ext uri="{FF2B5EF4-FFF2-40B4-BE49-F238E27FC236}">
                <a16:creationId xmlns:a16="http://schemas.microsoft.com/office/drawing/2014/main" id="{EFAE5B92-D15C-49D7-B1D6-E458A2197E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178300"/>
            <a:ext cx="33845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a:extLst>
              <a:ext uri="{FF2B5EF4-FFF2-40B4-BE49-F238E27FC236}">
                <a16:creationId xmlns:a16="http://schemas.microsoft.com/office/drawing/2014/main" id="{7A711B1F-6EA0-44BB-BBCE-3C1C2C857848}"/>
              </a:ext>
            </a:extLst>
          </p:cNvPr>
          <p:cNvSpPr txBox="1">
            <a:spLocks noChangeArrowheads="1"/>
          </p:cNvSpPr>
          <p:nvPr/>
        </p:nvSpPr>
        <p:spPr bwMode="auto">
          <a:xfrm>
            <a:off x="8388350" y="5903913"/>
            <a:ext cx="431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17</a:t>
            </a:r>
          </a:p>
        </p:txBody>
      </p:sp>
    </p:spTree>
    <p:extLst>
      <p:ext uri="{BB962C8B-B14F-4D97-AF65-F5344CB8AC3E}">
        <p14:creationId xmlns:p14="http://schemas.microsoft.com/office/powerpoint/2010/main" val="98516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5" y="0"/>
            <a:ext cx="9146069" cy="6858000"/>
          </a:xfrm>
          <a:prstGeom prst="rect">
            <a:avLst/>
          </a:prstGeom>
        </p:spPr>
      </p:pic>
      <p:sp>
        <p:nvSpPr>
          <p:cNvPr id="14" name="TextBox 13"/>
          <p:cNvSpPr txBox="1"/>
          <p:nvPr/>
        </p:nvSpPr>
        <p:spPr>
          <a:xfrm>
            <a:off x="533408" y="420476"/>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Chief among them, real rates today</a:t>
            </a:r>
          </a:p>
        </p:txBody>
      </p:sp>
      <p:sp>
        <p:nvSpPr>
          <p:cNvPr id="10" name="Text Box 7"/>
          <p:cNvSpPr txBox="1">
            <a:spLocks noChangeArrowheads="1"/>
          </p:cNvSpPr>
          <p:nvPr/>
        </p:nvSpPr>
        <p:spPr bwMode="auto">
          <a:xfrm>
            <a:off x="4067944" y="5689145"/>
            <a:ext cx="4176267" cy="184666"/>
          </a:xfrm>
          <a:prstGeom prst="rect">
            <a:avLst/>
          </a:prstGeom>
          <a:noFill/>
          <a:ln w="9525" algn="ctr">
            <a:noFill/>
            <a:miter lim="800000"/>
            <a:headEnd/>
            <a:tailEnd/>
          </a:ln>
          <a:effectLst/>
        </p:spPr>
        <p:txBody>
          <a:bodyPr wrap="square" lIns="0" tIns="0" rIns="0" bIns="0">
            <a:spAutoFit/>
          </a:bodyPr>
          <a:lstStyle/>
          <a:p>
            <a:pPr algn="r">
              <a:tabLst>
                <a:tab pos="0" algn="l"/>
              </a:tabLst>
            </a:pPr>
            <a:r>
              <a:rPr lang="en-GB" sz="1200" dirty="0"/>
              <a:t>Source: Bank of England, ONS, Camdor Global Advisors</a:t>
            </a:r>
          </a:p>
        </p:txBody>
      </p:sp>
      <p:graphicFrame>
        <p:nvGraphicFramePr>
          <p:cNvPr id="11" name="Chart 10">
            <a:extLst>
              <a:ext uri="{FF2B5EF4-FFF2-40B4-BE49-F238E27FC236}">
                <a16:creationId xmlns:a16="http://schemas.microsoft.com/office/drawing/2014/main" id="{94859898-E0EB-4C2B-A743-39C010817420}"/>
              </a:ext>
            </a:extLst>
          </p:cNvPr>
          <p:cNvGraphicFramePr>
            <a:graphicFrameLocks/>
          </p:cNvGraphicFramePr>
          <p:nvPr>
            <p:extLst>
              <p:ext uri="{D42A27DB-BD31-4B8C-83A1-F6EECF244321}">
                <p14:modId xmlns:p14="http://schemas.microsoft.com/office/powerpoint/2010/main" val="2383774603"/>
              </p:ext>
            </p:extLst>
          </p:nvPr>
        </p:nvGraphicFramePr>
        <p:xfrm>
          <a:off x="719670" y="692345"/>
          <a:ext cx="7704659" cy="508913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5098DF7A-2613-450F-9CF6-CB932082FB96}"/>
              </a:ext>
            </a:extLst>
          </p:cNvPr>
          <p:cNvSpPr txBox="1"/>
          <p:nvPr/>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
        <p:nvSpPr>
          <p:cNvPr id="7" name="Content Placeholder 2">
            <a:extLst>
              <a:ext uri="{FF2B5EF4-FFF2-40B4-BE49-F238E27FC236}">
                <a16:creationId xmlns:a16="http://schemas.microsoft.com/office/drawing/2014/main" id="{71ADAC2D-4837-469A-B632-874B68625053}"/>
              </a:ext>
            </a:extLst>
          </p:cNvPr>
          <p:cNvSpPr>
            <a:spLocks noGrp="1"/>
          </p:cNvSpPr>
          <p:nvPr>
            <p:ph idx="1"/>
          </p:nvPr>
        </p:nvSpPr>
        <p:spPr>
          <a:xfrm>
            <a:off x="1691680" y="5857542"/>
            <a:ext cx="6903746" cy="1000458"/>
          </a:xfrm>
        </p:spPr>
        <p:txBody>
          <a:bodyPr>
            <a:normAutofit/>
          </a:bodyPr>
          <a:lstStyle/>
          <a:p>
            <a:pPr marL="0" indent="0">
              <a:spcBef>
                <a:spcPct val="20000"/>
              </a:spcBef>
              <a:buClr>
                <a:srgbClr val="E40000"/>
              </a:buClr>
            </a:pPr>
            <a:r>
              <a:rPr lang="en-GB" sz="1400" i="1" dirty="0"/>
              <a:t>Real rates (yields minus inflation) is the goal that councils need to beat across portfolios and commercial enterprises to generate a return in real terms, i.e. adjusted for inflation and any financing costs.</a:t>
            </a:r>
          </a:p>
          <a:p>
            <a:pPr marL="0" indent="0">
              <a:buNone/>
            </a:pPr>
            <a:endParaRPr lang="en-GB" sz="1100" dirty="0"/>
          </a:p>
        </p:txBody>
      </p:sp>
    </p:spTree>
    <p:extLst>
      <p:ext uri="{BB962C8B-B14F-4D97-AF65-F5344CB8AC3E}">
        <p14:creationId xmlns:p14="http://schemas.microsoft.com/office/powerpoint/2010/main" val="295417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5" y="0"/>
            <a:ext cx="9146069" cy="6858000"/>
          </a:xfrm>
          <a:prstGeom prst="rect">
            <a:avLst/>
          </a:prstGeom>
        </p:spPr>
      </p:pic>
      <p:sp>
        <p:nvSpPr>
          <p:cNvPr id="14" name="TextBox 13"/>
          <p:cNvSpPr txBox="1"/>
          <p:nvPr/>
        </p:nvSpPr>
        <p:spPr>
          <a:xfrm>
            <a:off x="533408" y="420476"/>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The outlook does not look promising either…</a:t>
            </a:r>
          </a:p>
        </p:txBody>
      </p:sp>
      <p:sp>
        <p:nvSpPr>
          <p:cNvPr id="10" name="Text Box 7"/>
          <p:cNvSpPr txBox="1">
            <a:spLocks noChangeArrowheads="1"/>
          </p:cNvSpPr>
          <p:nvPr/>
        </p:nvSpPr>
        <p:spPr bwMode="auto">
          <a:xfrm>
            <a:off x="1940904" y="5085184"/>
            <a:ext cx="5040363" cy="430887"/>
          </a:xfrm>
          <a:prstGeom prst="rect">
            <a:avLst/>
          </a:prstGeom>
          <a:noFill/>
          <a:ln w="9525" algn="ctr">
            <a:noFill/>
            <a:miter lim="800000"/>
            <a:headEnd/>
            <a:tailEnd/>
          </a:ln>
          <a:effectLst/>
        </p:spPr>
        <p:txBody>
          <a:bodyPr wrap="square" lIns="0" tIns="0" rIns="0" bIns="0">
            <a:spAutoFit/>
          </a:bodyPr>
          <a:lstStyle/>
          <a:p>
            <a:pPr algn="r">
              <a:tabLst>
                <a:tab pos="0" algn="l"/>
              </a:tabLst>
            </a:pPr>
            <a:r>
              <a:rPr lang="en-GB" sz="1600" b="1" dirty="0"/>
              <a:t>UK instantaneous implied real forward curve (gilts)</a:t>
            </a:r>
          </a:p>
          <a:p>
            <a:pPr algn="r">
              <a:tabLst>
                <a:tab pos="0" algn="l"/>
              </a:tabLst>
            </a:pPr>
            <a:r>
              <a:rPr lang="en-GB" sz="1200" dirty="0"/>
              <a:t>Source: Bank of England</a:t>
            </a:r>
          </a:p>
        </p:txBody>
      </p:sp>
      <p:pic>
        <p:nvPicPr>
          <p:cNvPr id="2050" name="Picture 2" descr="UK instantaneous implied real forward curve (gilts)">
            <a:extLst>
              <a:ext uri="{FF2B5EF4-FFF2-40B4-BE49-F238E27FC236}">
                <a16:creationId xmlns:a16="http://schemas.microsoft.com/office/drawing/2014/main" id="{1581B363-6183-4005-A47A-738948FBE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148" y="1215415"/>
            <a:ext cx="4666119" cy="37067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7C760D-1176-4E51-8CCB-C35C45EAF921}"/>
              </a:ext>
            </a:extLst>
          </p:cNvPr>
          <p:cNvSpPr txBox="1"/>
          <p:nvPr/>
        </p:nvSpPr>
        <p:spPr>
          <a:xfrm>
            <a:off x="2819400" y="6257836"/>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28810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5" y="0"/>
            <a:ext cx="9146069" cy="6858000"/>
          </a:xfrm>
          <a:prstGeom prst="rect">
            <a:avLst/>
          </a:prstGeom>
        </p:spPr>
      </p:pic>
      <p:sp>
        <p:nvSpPr>
          <p:cNvPr id="14" name="TextBox 13"/>
          <p:cNvSpPr txBox="1"/>
          <p:nvPr/>
        </p:nvSpPr>
        <p:spPr>
          <a:xfrm>
            <a:off x="533408" y="420476"/>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Treasury management is challenging today</a:t>
            </a:r>
            <a:endParaRPr lang="en-GB" sz="4400" i="1" baseline="30000" dirty="0">
              <a:solidFill>
                <a:schemeClr val="tx1">
                  <a:lumMod val="65000"/>
                  <a:lumOff val="35000"/>
                </a:schemeClr>
              </a:solidFill>
              <a:cs typeface="Calibri"/>
            </a:endParaRPr>
          </a:p>
        </p:txBody>
      </p:sp>
      <p:sp>
        <p:nvSpPr>
          <p:cNvPr id="106498" name="Rectangle 2"/>
          <p:cNvSpPr>
            <a:spLocks noChangeArrowheads="1"/>
          </p:cNvSpPr>
          <p:nvPr/>
        </p:nvSpPr>
        <p:spPr bwMode="auto">
          <a:xfrm>
            <a:off x="4" y="4393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p:nvPr/>
        </p:nvSpPr>
        <p:spPr>
          <a:xfrm>
            <a:off x="533405" y="857237"/>
            <a:ext cx="8229601" cy="3317831"/>
          </a:xfrm>
          <a:prstGeom prst="rect">
            <a:avLst/>
          </a:prstGeom>
        </p:spPr>
        <p:txBody>
          <a:bodyPr wrap="square">
            <a:spAutoFit/>
          </a:bodyPr>
          <a:lstStyle/>
          <a:p>
            <a:pPr>
              <a:spcBef>
                <a:spcPct val="20000"/>
              </a:spcBef>
              <a:buClr>
                <a:srgbClr val="E40000"/>
              </a:buClr>
            </a:pPr>
            <a:endParaRPr lang="en-GB" sz="2000" dirty="0"/>
          </a:p>
          <a:p>
            <a:pPr algn="ctr">
              <a:spcBef>
                <a:spcPct val="20000"/>
              </a:spcBef>
              <a:buClr>
                <a:srgbClr val="E40000"/>
              </a:buClr>
            </a:pPr>
            <a:r>
              <a:rPr lang="en-GB" sz="2800" b="1" dirty="0">
                <a:solidFill>
                  <a:srgbClr val="C00000"/>
                </a:solidFill>
              </a:rPr>
              <a:t>Security, Liquidity, Yield</a:t>
            </a:r>
          </a:p>
          <a:p>
            <a:pPr marL="342882" indent="-342882">
              <a:spcBef>
                <a:spcPct val="20000"/>
              </a:spcBef>
              <a:buClr>
                <a:srgbClr val="E40000"/>
              </a:buClr>
              <a:buFont typeface="Arial" pitchFamily="34" charset="0"/>
              <a:buChar char="•"/>
            </a:pPr>
            <a:endParaRPr lang="en-GB" sz="2000" dirty="0"/>
          </a:p>
          <a:p>
            <a:pPr marL="342882" indent="-342882">
              <a:spcBef>
                <a:spcPct val="20000"/>
              </a:spcBef>
              <a:buClr>
                <a:srgbClr val="E40000"/>
              </a:buClr>
              <a:buFont typeface="Arial" pitchFamily="34" charset="0"/>
              <a:buChar char="•"/>
            </a:pPr>
            <a:r>
              <a:rPr lang="en-GB" sz="2000" dirty="0"/>
              <a:t>Security has declined, as leverage has risen and assets have tail risks hiding within (e.g. bail-in risks)</a:t>
            </a:r>
          </a:p>
          <a:p>
            <a:pPr marL="342882" indent="-342882">
              <a:spcBef>
                <a:spcPct val="20000"/>
              </a:spcBef>
              <a:buClr>
                <a:srgbClr val="E40000"/>
              </a:buClr>
              <a:buFont typeface="Arial" pitchFamily="34" charset="0"/>
              <a:buChar char="•"/>
            </a:pPr>
            <a:r>
              <a:rPr lang="en-GB" sz="2000" dirty="0"/>
              <a:t>Liquidity has become more contingent, particularly in crises, as banks shrink their balance sheets and withdraw from periphery to core activities</a:t>
            </a:r>
          </a:p>
          <a:p>
            <a:pPr marL="342882" indent="-342882">
              <a:spcBef>
                <a:spcPct val="20000"/>
              </a:spcBef>
              <a:buClr>
                <a:srgbClr val="E40000"/>
              </a:buClr>
              <a:buFont typeface="Arial" pitchFamily="34" charset="0"/>
              <a:buChar char="•"/>
            </a:pPr>
            <a:r>
              <a:rPr lang="en-GB" sz="2000" dirty="0"/>
              <a:t>Yield has cratered in response to macro pressures and a crush for yield amongst investors, while real yields have become highly negative</a:t>
            </a:r>
          </a:p>
        </p:txBody>
      </p:sp>
      <p:sp>
        <p:nvSpPr>
          <p:cNvPr id="6" name="TextBox 5">
            <a:extLst>
              <a:ext uri="{FF2B5EF4-FFF2-40B4-BE49-F238E27FC236}">
                <a16:creationId xmlns:a16="http://schemas.microsoft.com/office/drawing/2014/main" id="{C36DE355-CEA0-44BF-823F-3223E882E779}"/>
              </a:ext>
            </a:extLst>
          </p:cNvPr>
          <p:cNvSpPr txBox="1"/>
          <p:nvPr/>
        </p:nvSpPr>
        <p:spPr>
          <a:xfrm>
            <a:off x="2819400" y="6285220"/>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273591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0" y="-5041"/>
            <a:ext cx="9146069" cy="6858000"/>
          </a:xfrm>
          <a:prstGeom prst="rect">
            <a:avLst/>
          </a:prstGeom>
        </p:spPr>
      </p:pic>
      <p:sp>
        <p:nvSpPr>
          <p:cNvPr id="14" name="TextBox 13"/>
          <p:cNvSpPr txBox="1"/>
          <p:nvPr/>
        </p:nvSpPr>
        <p:spPr>
          <a:xfrm>
            <a:off x="533408" y="420476"/>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The challenges of traditional treasury assets</a:t>
            </a:r>
            <a:endParaRPr lang="en-GB" sz="4400" i="1" baseline="30000" dirty="0">
              <a:solidFill>
                <a:schemeClr val="tx1">
                  <a:lumMod val="65000"/>
                  <a:lumOff val="35000"/>
                </a:schemeClr>
              </a:solidFill>
              <a:cs typeface="Calibri"/>
            </a:endParaRPr>
          </a:p>
        </p:txBody>
      </p:sp>
      <p:sp>
        <p:nvSpPr>
          <p:cNvPr id="8" name="Content Placeholder 7"/>
          <p:cNvSpPr>
            <a:spLocks noGrp="1"/>
          </p:cNvSpPr>
          <p:nvPr>
            <p:ph idx="1"/>
          </p:nvPr>
        </p:nvSpPr>
        <p:spPr>
          <a:xfrm>
            <a:off x="590872" y="1000110"/>
            <a:ext cx="8229600" cy="4857404"/>
          </a:xfrm>
        </p:spPr>
        <p:txBody>
          <a:bodyPr>
            <a:noAutofit/>
          </a:bodyPr>
          <a:lstStyle/>
          <a:p>
            <a:pPr>
              <a:buFont typeface="Arial" pitchFamily="34" charset="0"/>
              <a:buChar char="•"/>
            </a:pPr>
            <a:r>
              <a:rPr lang="en-GB" sz="1800" dirty="0"/>
              <a:t>Overexposure to banks and bail-in risks</a:t>
            </a:r>
          </a:p>
          <a:p>
            <a:pPr>
              <a:buFont typeface="Arial" pitchFamily="34" charset="0"/>
              <a:buChar char="•"/>
            </a:pPr>
            <a:r>
              <a:rPr lang="en-GB" sz="1800" dirty="0"/>
              <a:t>Credit ratings alone are not a sufficient way of assessing risks, as evidenced by the Icelandic crash</a:t>
            </a:r>
          </a:p>
          <a:p>
            <a:pPr lvl="1">
              <a:buFont typeface="Arial" pitchFamily="34" charset="0"/>
              <a:buChar char="•"/>
            </a:pPr>
            <a:r>
              <a:rPr lang="en-GB" sz="1600" dirty="0"/>
              <a:t>Ratings fell post event</a:t>
            </a:r>
          </a:p>
          <a:p>
            <a:pPr lvl="1">
              <a:buFont typeface="Arial" pitchFamily="34" charset="0"/>
              <a:buChar char="•"/>
            </a:pPr>
            <a:r>
              <a:rPr lang="en-GB" sz="1600" dirty="0"/>
              <a:t>Councils eventually recovered 95% of all their monies…</a:t>
            </a:r>
          </a:p>
          <a:p>
            <a:pPr lvl="1">
              <a:buFont typeface="Arial" pitchFamily="34" charset="0"/>
              <a:buChar char="•"/>
            </a:pPr>
            <a:r>
              <a:rPr lang="en-GB" sz="1600" dirty="0"/>
              <a:t>…but it took three years and enormous opportunity cost</a:t>
            </a:r>
          </a:p>
          <a:p>
            <a:pPr>
              <a:buFont typeface="Arial" pitchFamily="34" charset="0"/>
              <a:buChar char="•"/>
            </a:pPr>
            <a:r>
              <a:rPr lang="en-GB" sz="1800" dirty="0"/>
              <a:t>A lack of diversification</a:t>
            </a:r>
          </a:p>
          <a:p>
            <a:pPr>
              <a:buFont typeface="Arial" pitchFamily="34" charset="0"/>
              <a:buChar char="•"/>
            </a:pPr>
            <a:r>
              <a:rPr lang="en-GB" sz="1800" dirty="0"/>
              <a:t>Most importantly, a lack of yield </a:t>
            </a:r>
          </a:p>
          <a:p>
            <a:pPr>
              <a:buFont typeface="Arial" pitchFamily="34" charset="0"/>
              <a:buChar char="•"/>
            </a:pPr>
            <a:r>
              <a:rPr lang="en-GB" sz="1800" dirty="0"/>
              <a:t>Most local authorities earn -1.5% to -2.0% on their treasury portfolios after adjusting for inflation. </a:t>
            </a:r>
          </a:p>
          <a:p>
            <a:pPr>
              <a:buFont typeface="Arial" pitchFamily="34" charset="0"/>
              <a:buChar char="•"/>
            </a:pPr>
            <a:r>
              <a:rPr lang="en-GB" sz="1800" dirty="0"/>
              <a:t>Even past this, how do you track evolving market dynamics to identify emerging risks? </a:t>
            </a:r>
          </a:p>
          <a:p>
            <a:pPr>
              <a:buFont typeface="Arial" pitchFamily="34" charset="0"/>
              <a:buChar char="•"/>
            </a:pPr>
            <a:endParaRPr lang="en-GB" sz="2000" dirty="0"/>
          </a:p>
          <a:p>
            <a:pPr>
              <a:buFont typeface="Arial" pitchFamily="34" charset="0"/>
              <a:buChar char="•"/>
            </a:pPr>
            <a:endParaRPr lang="en-GB" sz="2000" dirty="0"/>
          </a:p>
          <a:p>
            <a:pPr marL="0" indent="0"/>
            <a:endParaRPr lang="en-GB" sz="2000" dirty="0"/>
          </a:p>
        </p:txBody>
      </p:sp>
      <p:sp>
        <p:nvSpPr>
          <p:cNvPr id="9" name="TextBox 8">
            <a:extLst>
              <a:ext uri="{FF2B5EF4-FFF2-40B4-BE49-F238E27FC236}">
                <a16:creationId xmlns:a16="http://schemas.microsoft.com/office/drawing/2014/main" id="{0A919853-C78F-47A6-916D-1BB825FA2AD3}"/>
              </a:ext>
            </a:extLst>
          </p:cNvPr>
          <p:cNvSpPr txBox="1"/>
          <p:nvPr/>
        </p:nvSpPr>
        <p:spPr>
          <a:xfrm>
            <a:off x="2819400" y="6285220"/>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73699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3.jpg"/>
          <p:cNvPicPr>
            <a:picLocks noChangeAspect="1"/>
          </p:cNvPicPr>
          <p:nvPr/>
        </p:nvPicPr>
        <p:blipFill>
          <a:blip r:embed="rId2"/>
          <a:stretch>
            <a:fillRect/>
          </a:stretch>
        </p:blipFill>
        <p:spPr>
          <a:xfrm>
            <a:off x="0" y="-5041"/>
            <a:ext cx="9146069" cy="6858000"/>
          </a:xfrm>
          <a:prstGeom prst="rect">
            <a:avLst/>
          </a:prstGeom>
        </p:spPr>
      </p:pic>
      <p:sp>
        <p:nvSpPr>
          <p:cNvPr id="14" name="TextBox 13"/>
          <p:cNvSpPr txBox="1"/>
          <p:nvPr/>
        </p:nvSpPr>
        <p:spPr>
          <a:xfrm>
            <a:off x="533408" y="420476"/>
            <a:ext cx="8229601" cy="543739"/>
          </a:xfrm>
          <a:prstGeom prst="rect">
            <a:avLst/>
          </a:prstGeom>
          <a:noFill/>
        </p:spPr>
        <p:txBody>
          <a:bodyPr wrap="square" rtlCol="0">
            <a:spAutoFit/>
          </a:bodyPr>
          <a:lstStyle/>
          <a:p>
            <a:r>
              <a:rPr lang="en-GB" sz="4400" baseline="30000" dirty="0">
                <a:solidFill>
                  <a:schemeClr val="tx1">
                    <a:lumMod val="65000"/>
                    <a:lumOff val="35000"/>
                  </a:schemeClr>
                </a:solidFill>
                <a:cs typeface="Calibri"/>
              </a:rPr>
              <a:t>The balance sheet is changing</a:t>
            </a:r>
            <a:endParaRPr lang="en-GB" sz="4400" i="1" baseline="30000" dirty="0">
              <a:solidFill>
                <a:schemeClr val="tx1">
                  <a:lumMod val="65000"/>
                  <a:lumOff val="35000"/>
                </a:schemeClr>
              </a:solidFill>
              <a:cs typeface="Calibri"/>
            </a:endParaRPr>
          </a:p>
        </p:txBody>
      </p:sp>
      <p:sp>
        <p:nvSpPr>
          <p:cNvPr id="8" name="Content Placeholder 7"/>
          <p:cNvSpPr>
            <a:spLocks noGrp="1"/>
          </p:cNvSpPr>
          <p:nvPr>
            <p:ph idx="1"/>
          </p:nvPr>
        </p:nvSpPr>
        <p:spPr>
          <a:xfrm>
            <a:off x="590872" y="1000110"/>
            <a:ext cx="8229600" cy="4857404"/>
          </a:xfrm>
        </p:spPr>
        <p:txBody>
          <a:bodyPr>
            <a:noAutofit/>
          </a:bodyPr>
          <a:lstStyle/>
          <a:p>
            <a:pPr>
              <a:buFont typeface="Arial" pitchFamily="34" charset="0"/>
              <a:buChar char="•"/>
            </a:pPr>
            <a:r>
              <a:rPr lang="en-GB" sz="1800" dirty="0"/>
              <a:t>The traditional treasury portfolio is fast evolving</a:t>
            </a:r>
          </a:p>
          <a:p>
            <a:pPr>
              <a:buFont typeface="Arial" pitchFamily="34" charset="0"/>
              <a:buChar char="•"/>
            </a:pPr>
            <a:r>
              <a:rPr lang="en-GB" sz="1800" dirty="0"/>
              <a:t>These days, it has become a core of cash and cash-like instruments, coupled with some combination of four satellites:</a:t>
            </a:r>
          </a:p>
          <a:p>
            <a:pPr lvl="1">
              <a:buFont typeface="Arial" pitchFamily="34" charset="0"/>
              <a:buChar char="•"/>
            </a:pPr>
            <a:r>
              <a:rPr lang="en-GB" sz="1600" dirty="0"/>
              <a:t>Commercial property</a:t>
            </a:r>
          </a:p>
          <a:p>
            <a:pPr lvl="1">
              <a:buFont typeface="Arial" pitchFamily="34" charset="0"/>
              <a:buChar char="•"/>
            </a:pPr>
            <a:r>
              <a:rPr lang="en-GB" sz="1600" dirty="0"/>
              <a:t>Commercial ventures, e.g. housing companies, energy etc. </a:t>
            </a:r>
          </a:p>
          <a:p>
            <a:pPr lvl="1">
              <a:buFont typeface="Arial" pitchFamily="34" charset="0"/>
              <a:buChar char="•"/>
            </a:pPr>
            <a:r>
              <a:rPr lang="en-GB" sz="1600" dirty="0"/>
              <a:t>Direct sources of alternative income, e.g. renewable bonds, SME loans etc. </a:t>
            </a:r>
          </a:p>
          <a:p>
            <a:pPr lvl="1">
              <a:buFont typeface="Arial" pitchFamily="34" charset="0"/>
              <a:buChar char="•"/>
            </a:pPr>
            <a:r>
              <a:rPr lang="en-GB" sz="1600" dirty="0"/>
              <a:t>Investment funds of various flavours</a:t>
            </a:r>
          </a:p>
          <a:p>
            <a:pPr>
              <a:buFont typeface="Arial" pitchFamily="34" charset="0"/>
              <a:buChar char="•"/>
            </a:pPr>
            <a:r>
              <a:rPr lang="en-GB" sz="1800" dirty="0"/>
              <a:t>These sometimes are explicitly part of the treasury portfolio but increasingly also sit outside it, particularly for the first two. </a:t>
            </a:r>
          </a:p>
          <a:p>
            <a:pPr>
              <a:buFont typeface="Arial" pitchFamily="34" charset="0"/>
              <a:buChar char="•"/>
            </a:pPr>
            <a:r>
              <a:rPr lang="en-GB" sz="1800" dirty="0"/>
              <a:t>The core is also beginning to evolve as councils lengthen maturities and begin to explore a wider range of credit assets, e.g. covered bonds, corporate bonds, asset-backed bonds etc. </a:t>
            </a:r>
          </a:p>
          <a:p>
            <a:pPr>
              <a:buFont typeface="Arial" pitchFamily="34" charset="0"/>
              <a:buChar char="•"/>
            </a:pPr>
            <a:r>
              <a:rPr lang="en-GB" sz="1800" dirty="0"/>
              <a:t>The reasons are understandable and represent an evolution of today’s balance sheets in response to external pressures</a:t>
            </a:r>
          </a:p>
          <a:p>
            <a:pPr>
              <a:buFont typeface="Arial" pitchFamily="34" charset="0"/>
              <a:buChar char="•"/>
            </a:pPr>
            <a:r>
              <a:rPr lang="en-GB" sz="1800" dirty="0"/>
              <a:t>But these investments have also increased complexity and challenges, as highlighted by the recent code</a:t>
            </a:r>
          </a:p>
        </p:txBody>
      </p:sp>
      <p:sp>
        <p:nvSpPr>
          <p:cNvPr id="5" name="TextBox 4">
            <a:extLst>
              <a:ext uri="{FF2B5EF4-FFF2-40B4-BE49-F238E27FC236}">
                <a16:creationId xmlns:a16="http://schemas.microsoft.com/office/drawing/2014/main" id="{7B71F9C1-3BE5-4256-AF94-B70CFEB15A2D}"/>
              </a:ext>
            </a:extLst>
          </p:cNvPr>
          <p:cNvSpPr txBox="1"/>
          <p:nvPr/>
        </p:nvSpPr>
        <p:spPr>
          <a:xfrm>
            <a:off x="2819400" y="6285220"/>
            <a:ext cx="6324600" cy="600164"/>
          </a:xfrm>
          <a:prstGeom prst="rect">
            <a:avLst/>
          </a:prstGeom>
          <a:noFill/>
        </p:spPr>
        <p:txBody>
          <a:bodyPr wrap="square" rtlCol="0">
            <a:spAutoFit/>
          </a:bodyPr>
          <a:lstStyle/>
          <a:p>
            <a:pPr algn="r"/>
            <a:endParaRPr lang="en-US" sz="1100" dirty="0">
              <a:solidFill>
                <a:srgbClr val="FFFFFF"/>
              </a:solidFill>
            </a:endParaRPr>
          </a:p>
          <a:p>
            <a:pPr algn="r"/>
            <a:endParaRPr lang="en-US" sz="1100" dirty="0">
              <a:solidFill>
                <a:srgbClr val="FFFFFF"/>
              </a:solidFill>
            </a:endParaRPr>
          </a:p>
          <a:p>
            <a:pPr algn="r"/>
            <a:r>
              <a:rPr lang="en-US" sz="1100" dirty="0">
                <a:solidFill>
                  <a:srgbClr val="FFFFFF"/>
                </a:solidFill>
              </a:rPr>
              <a:t> Copyright © 2018 Camdor Global Advisors All rights reserved. </a:t>
            </a:r>
          </a:p>
        </p:txBody>
      </p:sp>
    </p:spTree>
    <p:extLst>
      <p:ext uri="{BB962C8B-B14F-4D97-AF65-F5344CB8AC3E}">
        <p14:creationId xmlns:p14="http://schemas.microsoft.com/office/powerpoint/2010/main" val="365293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7" y="247543"/>
            <a:ext cx="8642352" cy="555412"/>
          </a:xfrm>
        </p:spPr>
        <p:txBody>
          <a:bodyPr/>
          <a:lstStyle/>
          <a:p>
            <a:pPr algn="l"/>
            <a:r>
              <a:rPr lang="en-GB" dirty="0"/>
              <a:t>The innovation gap</a:t>
            </a:r>
          </a:p>
        </p:txBody>
      </p:sp>
      <p:sp>
        <p:nvSpPr>
          <p:cNvPr id="16" name="Arc 15"/>
          <p:cNvSpPr/>
          <p:nvPr/>
        </p:nvSpPr>
        <p:spPr>
          <a:xfrm rot="4928202">
            <a:off x="-795211" y="-2915716"/>
            <a:ext cx="5243147" cy="11027476"/>
          </a:xfrm>
          <a:prstGeom prst="arc">
            <a:avLst>
              <a:gd name="adj1" fmla="val 16361242"/>
              <a:gd name="adj2" fmla="val 325409"/>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0" name="Straight Connector 29"/>
          <p:cNvCxnSpPr/>
          <p:nvPr/>
        </p:nvCxnSpPr>
        <p:spPr>
          <a:xfrm>
            <a:off x="1475656" y="1340767"/>
            <a:ext cx="0" cy="424847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475656" y="5589239"/>
            <a:ext cx="602579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Up-Down Arrow 7"/>
          <p:cNvSpPr/>
          <p:nvPr/>
        </p:nvSpPr>
        <p:spPr>
          <a:xfrm>
            <a:off x="7236296" y="2349868"/>
            <a:ext cx="266603" cy="1727204"/>
          </a:xfrm>
          <a:prstGeom prst="upDownArrow">
            <a:avLst/>
          </a:prstGeom>
          <a:gradFill>
            <a:gsLst>
              <a:gs pos="0">
                <a:schemeClr val="accent2">
                  <a:lumMod val="50000"/>
                </a:schemeClr>
              </a:gs>
              <a:gs pos="39999">
                <a:schemeClr val="accent2">
                  <a:lumMod val="75000"/>
                </a:schemeClr>
              </a:gs>
              <a:gs pos="70000">
                <a:schemeClr val="accent2">
                  <a:lumMod val="60000"/>
                  <a:lumOff val="40000"/>
                </a:schemeClr>
              </a:gs>
              <a:gs pos="100000">
                <a:schemeClr val="accent2">
                  <a:lumMod val="40000"/>
                  <a:lumOff val="60000"/>
                </a:schemeClr>
              </a:gs>
            </a:gsLst>
            <a:lin ang="16200000" scaled="0"/>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7502898" y="2708920"/>
            <a:ext cx="164110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The Innovation Gap</a:t>
            </a:r>
          </a:p>
        </p:txBody>
      </p:sp>
      <p:sp>
        <p:nvSpPr>
          <p:cNvPr id="34" name="TextBox 33"/>
          <p:cNvSpPr txBox="1"/>
          <p:nvPr/>
        </p:nvSpPr>
        <p:spPr>
          <a:xfrm rot="20083749">
            <a:off x="2832949" y="3386429"/>
            <a:ext cx="383750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Growing economic uncertainty, regulatory and asset complexity, volatility, counterparty risks, data etc. </a:t>
            </a:r>
          </a:p>
        </p:txBody>
      </p:sp>
      <p:sp>
        <p:nvSpPr>
          <p:cNvPr id="35" name="TextBox 34"/>
          <p:cNvSpPr txBox="1"/>
          <p:nvPr/>
        </p:nvSpPr>
        <p:spPr>
          <a:xfrm rot="20886842">
            <a:off x="4532997" y="4532345"/>
            <a:ext cx="405401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Ability to distil, model, allocate, manage risks, issue debt, funding solutions etc.</a:t>
            </a:r>
          </a:p>
        </p:txBody>
      </p:sp>
      <p:sp>
        <p:nvSpPr>
          <p:cNvPr id="36" name="Text Box 7"/>
          <p:cNvSpPr txBox="1">
            <a:spLocks noChangeArrowheads="1"/>
          </p:cNvSpPr>
          <p:nvPr/>
        </p:nvSpPr>
        <p:spPr bwMode="auto">
          <a:xfrm>
            <a:off x="2102299" y="5756653"/>
            <a:ext cx="5400600" cy="184666"/>
          </a:xfrm>
          <a:prstGeom prst="rect">
            <a:avLst/>
          </a:prstGeom>
          <a:noFill/>
          <a:ln w="9525" algn="ctr">
            <a:noFill/>
            <a:miter lim="800000"/>
            <a:headEnd/>
            <a:tailEnd/>
          </a:ln>
          <a:effectLst/>
        </p:spPr>
        <p:txBody>
          <a:bodyPr wrap="square" lIns="0" tIns="0" rIns="0" bIns="0">
            <a:spAutoFit/>
          </a:bodyPr>
          <a:lstStyle/>
          <a:p>
            <a:pPr marL="0" marR="0" lvl="0" indent="0" algn="r" defTabSz="457200" rtl="0" eaLnBrk="1" fontAlgn="auto" latinLnBrk="0" hangingPunct="1">
              <a:lnSpc>
                <a:spcPct val="100000"/>
              </a:lnSpc>
              <a:spcBef>
                <a:spcPts val="0"/>
              </a:spcBef>
              <a:spcAft>
                <a:spcPts val="0"/>
              </a:spcAft>
              <a:buClrTx/>
              <a:buSzTx/>
              <a:buFont typeface="Wingdings 2" pitchFamily="18" charset="2"/>
              <a:buNone/>
              <a:tabLst>
                <a:tab pos="0" algn="l"/>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Source: Camdor Global Advisors</a:t>
            </a:r>
          </a:p>
        </p:txBody>
      </p:sp>
      <p:sp>
        <p:nvSpPr>
          <p:cNvPr id="37" name="Arc 36"/>
          <p:cNvSpPr/>
          <p:nvPr/>
        </p:nvSpPr>
        <p:spPr>
          <a:xfrm rot="4928202">
            <a:off x="912802" y="-2282448"/>
            <a:ext cx="2112378" cy="13157183"/>
          </a:xfrm>
          <a:prstGeom prst="arc">
            <a:avLst>
              <a:gd name="adj1" fmla="val 16575056"/>
              <a:gd name="adj2" fmla="val 325409"/>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59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ox(i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33" grpId="0"/>
      <p:bldP spid="34" grpId="0"/>
      <p:bldP spid="35" grpId="0"/>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IPFA PP_MasterTemplate">
  <a:themeElements>
    <a:clrScheme name="Default Design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21877</TotalTime>
  <Words>3344</Words>
  <Application>Microsoft Office PowerPoint</Application>
  <PresentationFormat>On-screen Show (4:3)</PresentationFormat>
  <Paragraphs>399</Paragraphs>
  <Slides>38</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MS PGothic</vt:lpstr>
      <vt:lpstr>Abadi MT Condensed Light</vt:lpstr>
      <vt:lpstr>Arial</vt:lpstr>
      <vt:lpstr>Calibri</vt:lpstr>
      <vt:lpstr>Verdana</vt:lpstr>
      <vt:lpstr>Wingdings</vt:lpstr>
      <vt:lpstr>Wingdings 2</vt:lpstr>
      <vt:lpstr>Office Theme</vt:lpstr>
      <vt:lpstr>CIPFA PP_MasterTemplate</vt:lpstr>
      <vt:lpstr>PowerPoint Presentation</vt:lpstr>
      <vt:lpstr>PowerPoint Presentation</vt:lpstr>
      <vt:lpstr>Local authorities face numerous challenges today</vt:lpstr>
      <vt:lpstr>PowerPoint Presentation</vt:lpstr>
      <vt:lpstr>PowerPoint Presentation</vt:lpstr>
      <vt:lpstr>PowerPoint Presentation</vt:lpstr>
      <vt:lpstr>PowerPoint Presentation</vt:lpstr>
      <vt:lpstr>PowerPoint Presentation</vt:lpstr>
      <vt:lpstr>The innovation gap</vt:lpstr>
      <vt:lpstr>PowerPoint Presentation</vt:lpstr>
      <vt:lpstr>Local authorities need innovation to adapt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updated investment framework</vt:lpstr>
      <vt:lpstr>Treasury Management – A holistic framework</vt:lpstr>
      <vt:lpstr>PowerPoint Presentation</vt:lpstr>
      <vt:lpstr>PowerPoint Presentation</vt:lpstr>
      <vt:lpstr>PowerPoint Presentation</vt:lpstr>
      <vt:lpstr>PowerPoint Presentation</vt:lpstr>
      <vt:lpstr>PowerPoint Presentation</vt:lpstr>
      <vt:lpstr>Prudential Code</vt:lpstr>
      <vt:lpstr>What is a Capital Strategy</vt:lpstr>
      <vt:lpstr>What should a capital strategy include – Prudential Code (1)</vt:lpstr>
      <vt:lpstr>What should a capital strategy include – Prudential Code (2)</vt:lpstr>
      <vt:lpstr>What should a capital strategy include – Prudential Code (3)</vt:lpstr>
      <vt:lpstr>What should a capital strategy include in relation to capital</vt:lpstr>
      <vt:lpstr>What should a capital strategy include in relation to Risk</vt:lpstr>
      <vt:lpstr>What should a capital strategy include in relation to Risk (2)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Preston</dc:creator>
  <cp:lastModifiedBy>Amarendra Swarup</cp:lastModifiedBy>
  <cp:revision>851</cp:revision>
  <dcterms:created xsi:type="dcterms:W3CDTF">2013-10-10T12:19:54Z</dcterms:created>
  <dcterms:modified xsi:type="dcterms:W3CDTF">2018-09-12T04:35:43Z</dcterms:modified>
</cp:coreProperties>
</file>