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6" r:id="rId2"/>
    <p:sldId id="341" r:id="rId3"/>
    <p:sldId id="355" r:id="rId4"/>
    <p:sldId id="354" r:id="rId5"/>
    <p:sldId id="342" r:id="rId6"/>
    <p:sldId id="343" r:id="rId7"/>
    <p:sldId id="352" r:id="rId8"/>
    <p:sldId id="348" r:id="rId9"/>
    <p:sldId id="346" r:id="rId10"/>
    <p:sldId id="332" r:id="rId11"/>
    <p:sldId id="347" r:id="rId12"/>
    <p:sldId id="345" r:id="rId13"/>
    <p:sldId id="353" r:id="rId14"/>
    <p:sldId id="357" r:id="rId15"/>
    <p:sldId id="356" r:id="rId16"/>
    <p:sldId id="339" r:id="rId17"/>
  </p:sldIdLst>
  <p:sldSz cx="9144000" cy="6858000" type="screen4x3"/>
  <p:notesSz cx="6797675" cy="9926638"/>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89"/>
    <a:srgbClr val="5AAE41"/>
    <a:srgbClr val="FBB040"/>
    <a:srgbClr val="F68933"/>
    <a:srgbClr val="00B0E8"/>
    <a:srgbClr val="333333"/>
    <a:srgbClr val="CA3E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20" autoAdjust="0"/>
    <p:restoredTop sz="84137" autoAdjust="0"/>
  </p:normalViewPr>
  <p:slideViewPr>
    <p:cSldViewPr>
      <p:cViewPr varScale="1">
        <p:scale>
          <a:sx n="94" d="100"/>
          <a:sy n="94" d="100"/>
        </p:scale>
        <p:origin x="179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STAFF.LSE.AC.UK\TRAVERS\My%20Documents\Social%20welfare%20spending%20vs%20the%20rest%20-%20long-ter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NHS, Education, welfare</c:v>
                </c:pt>
              </c:strCache>
            </c:strRef>
          </c:tx>
          <c:marker>
            <c:symbol val="none"/>
          </c:marker>
          <c:cat>
            <c:strRef>
              <c:f>Sheet1!$A$2:$A$37</c:f>
              <c:strCache>
                <c:ptCount val="36"/>
                <c:pt idx="0">
                  <c:v>1983-84</c:v>
                </c:pt>
                <c:pt idx="1">
                  <c:v>1984-85</c:v>
                </c:pt>
                <c:pt idx="2">
                  <c:v>1985-86</c:v>
                </c:pt>
                <c:pt idx="3">
                  <c:v>1986-87</c:v>
                </c:pt>
                <c:pt idx="4">
                  <c:v>1987-88</c:v>
                </c:pt>
                <c:pt idx="5">
                  <c:v>1988-89</c:v>
                </c:pt>
                <c:pt idx="6">
                  <c:v>1989-90</c:v>
                </c:pt>
                <c:pt idx="7">
                  <c:v>1990-91</c:v>
                </c:pt>
                <c:pt idx="8">
                  <c:v>1991-92</c:v>
                </c:pt>
                <c:pt idx="9">
                  <c:v>1992-93</c:v>
                </c:pt>
                <c:pt idx="10">
                  <c:v>1993-94</c:v>
                </c:pt>
                <c:pt idx="11">
                  <c:v>1994-95</c:v>
                </c:pt>
                <c:pt idx="12">
                  <c:v>1995-96</c:v>
                </c:pt>
                <c:pt idx="13">
                  <c:v>1996-97</c:v>
                </c:pt>
                <c:pt idx="14">
                  <c:v>1997-98</c:v>
                </c:pt>
                <c:pt idx="15">
                  <c:v>1998-99</c:v>
                </c:pt>
                <c:pt idx="16">
                  <c:v>1999-00</c:v>
                </c:pt>
                <c:pt idx="17">
                  <c:v>2000-01</c:v>
                </c:pt>
                <c:pt idx="18">
                  <c:v>2001-02</c:v>
                </c:pt>
                <c:pt idx="19">
                  <c:v>2002-03</c:v>
                </c:pt>
                <c:pt idx="20">
                  <c:v>2003-04</c:v>
                </c:pt>
                <c:pt idx="21">
                  <c:v>2004-05</c:v>
                </c:pt>
                <c:pt idx="22">
                  <c:v>2006-07</c:v>
                </c:pt>
                <c:pt idx="23">
                  <c:v>2007-08</c:v>
                </c:pt>
                <c:pt idx="24">
                  <c:v>2008-09</c:v>
                </c:pt>
                <c:pt idx="25">
                  <c:v>2009-10</c:v>
                </c:pt>
                <c:pt idx="26">
                  <c:v>2010-11</c:v>
                </c:pt>
                <c:pt idx="27">
                  <c:v>2011-12</c:v>
                </c:pt>
                <c:pt idx="28">
                  <c:v>2012-13</c:v>
                </c:pt>
                <c:pt idx="29">
                  <c:v>2013-14</c:v>
                </c:pt>
                <c:pt idx="30">
                  <c:v>2014-15</c:v>
                </c:pt>
                <c:pt idx="31">
                  <c:v>2015-16</c:v>
                </c:pt>
                <c:pt idx="32">
                  <c:v>2016-17</c:v>
                </c:pt>
                <c:pt idx="33">
                  <c:v>2017-18</c:v>
                </c:pt>
                <c:pt idx="34">
                  <c:v>2018-19</c:v>
                </c:pt>
                <c:pt idx="35">
                  <c:v>2019-20</c:v>
                </c:pt>
              </c:strCache>
            </c:strRef>
          </c:cat>
          <c:val>
            <c:numRef>
              <c:f>Sheet1!$B$2:$B$37</c:f>
              <c:numCache>
                <c:formatCode>General</c:formatCode>
                <c:ptCount val="36"/>
                <c:pt idx="0">
                  <c:v>46</c:v>
                </c:pt>
                <c:pt idx="1">
                  <c:v>46</c:v>
                </c:pt>
                <c:pt idx="2">
                  <c:v>47.1</c:v>
                </c:pt>
                <c:pt idx="3">
                  <c:v>49.2</c:v>
                </c:pt>
                <c:pt idx="4">
                  <c:v>49.4</c:v>
                </c:pt>
                <c:pt idx="5">
                  <c:v>50.3</c:v>
                </c:pt>
                <c:pt idx="6">
                  <c:v>49.2</c:v>
                </c:pt>
                <c:pt idx="7">
                  <c:v>50.6</c:v>
                </c:pt>
                <c:pt idx="8">
                  <c:v>54.7</c:v>
                </c:pt>
                <c:pt idx="9">
                  <c:v>56.1</c:v>
                </c:pt>
                <c:pt idx="10">
                  <c:v>57.7</c:v>
                </c:pt>
                <c:pt idx="11">
                  <c:v>58</c:v>
                </c:pt>
                <c:pt idx="12">
                  <c:v>58.2</c:v>
                </c:pt>
                <c:pt idx="13">
                  <c:v>59.7</c:v>
                </c:pt>
                <c:pt idx="14">
                  <c:v>59.8</c:v>
                </c:pt>
                <c:pt idx="15">
                  <c:v>59.3</c:v>
                </c:pt>
                <c:pt idx="16">
                  <c:v>60.8</c:v>
                </c:pt>
                <c:pt idx="17">
                  <c:v>60.8</c:v>
                </c:pt>
                <c:pt idx="18">
                  <c:v>62.4</c:v>
                </c:pt>
                <c:pt idx="19">
                  <c:v>61.6</c:v>
                </c:pt>
                <c:pt idx="20">
                  <c:v>62.4</c:v>
                </c:pt>
                <c:pt idx="21">
                  <c:v>61.1</c:v>
                </c:pt>
                <c:pt idx="22">
                  <c:v>61.3</c:v>
                </c:pt>
                <c:pt idx="23">
                  <c:v>61.2</c:v>
                </c:pt>
                <c:pt idx="24">
                  <c:v>60.2</c:v>
                </c:pt>
                <c:pt idx="25">
                  <c:v>62.9</c:v>
                </c:pt>
                <c:pt idx="26">
                  <c:v>62.4</c:v>
                </c:pt>
                <c:pt idx="27">
                  <c:v>63.4</c:v>
                </c:pt>
                <c:pt idx="28">
                  <c:v>64.2</c:v>
                </c:pt>
                <c:pt idx="29">
                  <c:v>65.2</c:v>
                </c:pt>
                <c:pt idx="30">
                  <c:v>64.599999999999994</c:v>
                </c:pt>
                <c:pt idx="31">
                  <c:v>66.099999999999994</c:v>
                </c:pt>
                <c:pt idx="32">
                  <c:v>67.599999999999994</c:v>
                </c:pt>
                <c:pt idx="33">
                  <c:v>69.099999999999994</c:v>
                </c:pt>
                <c:pt idx="34">
                  <c:v>70.599999999999994</c:v>
                </c:pt>
                <c:pt idx="35">
                  <c:v>72</c:v>
                </c:pt>
              </c:numCache>
            </c:numRef>
          </c:val>
          <c:smooth val="0"/>
          <c:extLst xmlns:c16r2="http://schemas.microsoft.com/office/drawing/2015/06/chart">
            <c:ext xmlns:c16="http://schemas.microsoft.com/office/drawing/2014/chart" uri="{C3380CC4-5D6E-409C-BE32-E72D297353CC}">
              <c16:uniqueId val="{00000000-3368-4EB6-A8D2-E0DF8F4E0E5A}"/>
            </c:ext>
          </c:extLst>
        </c:ser>
        <c:ser>
          <c:idx val="1"/>
          <c:order val="1"/>
          <c:tx>
            <c:strRef>
              <c:f>Sheet1!$C$1</c:f>
              <c:strCache>
                <c:ptCount val="1"/>
                <c:pt idx="0">
                  <c:v>All other</c:v>
                </c:pt>
              </c:strCache>
            </c:strRef>
          </c:tx>
          <c:marker>
            <c:symbol val="none"/>
          </c:marker>
          <c:cat>
            <c:strRef>
              <c:f>Sheet1!$A$2:$A$37</c:f>
              <c:strCache>
                <c:ptCount val="36"/>
                <c:pt idx="0">
                  <c:v>1983-84</c:v>
                </c:pt>
                <c:pt idx="1">
                  <c:v>1984-85</c:v>
                </c:pt>
                <c:pt idx="2">
                  <c:v>1985-86</c:v>
                </c:pt>
                <c:pt idx="3">
                  <c:v>1986-87</c:v>
                </c:pt>
                <c:pt idx="4">
                  <c:v>1987-88</c:v>
                </c:pt>
                <c:pt idx="5">
                  <c:v>1988-89</c:v>
                </c:pt>
                <c:pt idx="6">
                  <c:v>1989-90</c:v>
                </c:pt>
                <c:pt idx="7">
                  <c:v>1990-91</c:v>
                </c:pt>
                <c:pt idx="8">
                  <c:v>1991-92</c:v>
                </c:pt>
                <c:pt idx="9">
                  <c:v>1992-93</c:v>
                </c:pt>
                <c:pt idx="10">
                  <c:v>1993-94</c:v>
                </c:pt>
                <c:pt idx="11">
                  <c:v>1994-95</c:v>
                </c:pt>
                <c:pt idx="12">
                  <c:v>1995-96</c:v>
                </c:pt>
                <c:pt idx="13">
                  <c:v>1996-97</c:v>
                </c:pt>
                <c:pt idx="14">
                  <c:v>1997-98</c:v>
                </c:pt>
                <c:pt idx="15">
                  <c:v>1998-99</c:v>
                </c:pt>
                <c:pt idx="16">
                  <c:v>1999-00</c:v>
                </c:pt>
                <c:pt idx="17">
                  <c:v>2000-01</c:v>
                </c:pt>
                <c:pt idx="18">
                  <c:v>2001-02</c:v>
                </c:pt>
                <c:pt idx="19">
                  <c:v>2002-03</c:v>
                </c:pt>
                <c:pt idx="20">
                  <c:v>2003-04</c:v>
                </c:pt>
                <c:pt idx="21">
                  <c:v>2004-05</c:v>
                </c:pt>
                <c:pt idx="22">
                  <c:v>2006-07</c:v>
                </c:pt>
                <c:pt idx="23">
                  <c:v>2007-08</c:v>
                </c:pt>
                <c:pt idx="24">
                  <c:v>2008-09</c:v>
                </c:pt>
                <c:pt idx="25">
                  <c:v>2009-10</c:v>
                </c:pt>
                <c:pt idx="26">
                  <c:v>2010-11</c:v>
                </c:pt>
                <c:pt idx="27">
                  <c:v>2011-12</c:v>
                </c:pt>
                <c:pt idx="28">
                  <c:v>2012-13</c:v>
                </c:pt>
                <c:pt idx="29">
                  <c:v>2013-14</c:v>
                </c:pt>
                <c:pt idx="30">
                  <c:v>2014-15</c:v>
                </c:pt>
                <c:pt idx="31">
                  <c:v>2015-16</c:v>
                </c:pt>
                <c:pt idx="32">
                  <c:v>2016-17</c:v>
                </c:pt>
                <c:pt idx="33">
                  <c:v>2017-18</c:v>
                </c:pt>
                <c:pt idx="34">
                  <c:v>2018-19</c:v>
                </c:pt>
                <c:pt idx="35">
                  <c:v>2019-20</c:v>
                </c:pt>
              </c:strCache>
            </c:strRef>
          </c:cat>
          <c:val>
            <c:numRef>
              <c:f>Sheet1!$C$2:$C$37</c:f>
              <c:numCache>
                <c:formatCode>General</c:formatCode>
                <c:ptCount val="36"/>
                <c:pt idx="0">
                  <c:v>54</c:v>
                </c:pt>
                <c:pt idx="1">
                  <c:v>54</c:v>
                </c:pt>
                <c:pt idx="2">
                  <c:v>52.9</c:v>
                </c:pt>
                <c:pt idx="3">
                  <c:v>50.8</c:v>
                </c:pt>
                <c:pt idx="4">
                  <c:v>50.6</c:v>
                </c:pt>
                <c:pt idx="5">
                  <c:v>49.7</c:v>
                </c:pt>
                <c:pt idx="6">
                  <c:v>50.8</c:v>
                </c:pt>
                <c:pt idx="7">
                  <c:v>49.4</c:v>
                </c:pt>
                <c:pt idx="8">
                  <c:v>45.3</c:v>
                </c:pt>
                <c:pt idx="9">
                  <c:v>43.9</c:v>
                </c:pt>
                <c:pt idx="10">
                  <c:v>42.3</c:v>
                </c:pt>
                <c:pt idx="11">
                  <c:v>42</c:v>
                </c:pt>
                <c:pt idx="12">
                  <c:v>41.8</c:v>
                </c:pt>
                <c:pt idx="13">
                  <c:v>40.299999999999997</c:v>
                </c:pt>
                <c:pt idx="14">
                  <c:v>40.200000000000003</c:v>
                </c:pt>
                <c:pt idx="15">
                  <c:v>40.700000000000003</c:v>
                </c:pt>
                <c:pt idx="16">
                  <c:v>39.200000000000003</c:v>
                </c:pt>
                <c:pt idx="17">
                  <c:v>39.200000000000003</c:v>
                </c:pt>
                <c:pt idx="18">
                  <c:v>37.6</c:v>
                </c:pt>
                <c:pt idx="19">
                  <c:v>38.4</c:v>
                </c:pt>
                <c:pt idx="20">
                  <c:v>37.6</c:v>
                </c:pt>
                <c:pt idx="21">
                  <c:v>38.9</c:v>
                </c:pt>
                <c:pt idx="22">
                  <c:v>38.700000000000003</c:v>
                </c:pt>
                <c:pt idx="23">
                  <c:v>38.799999999999997</c:v>
                </c:pt>
                <c:pt idx="24">
                  <c:v>39.799999999999997</c:v>
                </c:pt>
                <c:pt idx="25">
                  <c:v>37.1</c:v>
                </c:pt>
                <c:pt idx="26">
                  <c:v>37.6</c:v>
                </c:pt>
                <c:pt idx="27">
                  <c:v>36.6</c:v>
                </c:pt>
                <c:pt idx="28">
                  <c:v>35.799999999999997</c:v>
                </c:pt>
                <c:pt idx="29">
                  <c:v>34.799999999999997</c:v>
                </c:pt>
                <c:pt idx="30">
                  <c:v>35.4</c:v>
                </c:pt>
                <c:pt idx="31">
                  <c:v>33.9</c:v>
                </c:pt>
                <c:pt idx="32">
                  <c:v>32.4</c:v>
                </c:pt>
                <c:pt idx="33">
                  <c:v>30.9</c:v>
                </c:pt>
                <c:pt idx="34">
                  <c:v>29.4</c:v>
                </c:pt>
                <c:pt idx="35">
                  <c:v>28</c:v>
                </c:pt>
              </c:numCache>
            </c:numRef>
          </c:val>
          <c:smooth val="0"/>
          <c:extLst xmlns:c16r2="http://schemas.microsoft.com/office/drawing/2015/06/chart">
            <c:ext xmlns:c16="http://schemas.microsoft.com/office/drawing/2014/chart" uri="{C3380CC4-5D6E-409C-BE32-E72D297353CC}">
              <c16:uniqueId val="{00000001-3368-4EB6-A8D2-E0DF8F4E0E5A}"/>
            </c:ext>
          </c:extLst>
        </c:ser>
        <c:dLbls>
          <c:showLegendKey val="0"/>
          <c:showVal val="0"/>
          <c:showCatName val="0"/>
          <c:showSerName val="0"/>
          <c:showPercent val="0"/>
          <c:showBubbleSize val="0"/>
        </c:dLbls>
        <c:smooth val="0"/>
        <c:axId val="538376008"/>
        <c:axId val="538375616"/>
      </c:lineChart>
      <c:catAx>
        <c:axId val="538376008"/>
        <c:scaling>
          <c:orientation val="minMax"/>
        </c:scaling>
        <c:delete val="0"/>
        <c:axPos val="b"/>
        <c:numFmt formatCode="General" sourceLinked="0"/>
        <c:majorTickMark val="out"/>
        <c:minorTickMark val="none"/>
        <c:tickLblPos val="nextTo"/>
        <c:crossAx val="538375616"/>
        <c:crosses val="autoZero"/>
        <c:auto val="1"/>
        <c:lblAlgn val="ctr"/>
        <c:lblOffset val="100"/>
        <c:noMultiLvlLbl val="0"/>
      </c:catAx>
      <c:valAx>
        <c:axId val="538375616"/>
        <c:scaling>
          <c:orientation val="minMax"/>
        </c:scaling>
        <c:delete val="0"/>
        <c:axPos val="l"/>
        <c:majorGridlines/>
        <c:numFmt formatCode="General" sourceLinked="1"/>
        <c:majorTickMark val="out"/>
        <c:minorTickMark val="none"/>
        <c:tickLblPos val="nextTo"/>
        <c:crossAx val="538376008"/>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04471D2-EA02-4470-861A-7BB20E20D3AD}" type="datetimeFigureOut">
              <a:rPr lang="en-GB" smtClean="0"/>
              <a:t>12/09/2018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1C19426-3B9F-489D-8C74-36AF2EA17E03}" type="slidenum">
              <a:rPr lang="en-GB" smtClean="0"/>
              <a:t>‹#›</a:t>
            </a:fld>
            <a:endParaRPr lang="en-GB"/>
          </a:p>
        </p:txBody>
      </p:sp>
    </p:spTree>
    <p:extLst>
      <p:ext uri="{BB962C8B-B14F-4D97-AF65-F5344CB8AC3E}">
        <p14:creationId xmlns:p14="http://schemas.microsoft.com/office/powerpoint/2010/main" val="759461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294640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en-GB" altLang="en-US" dirty="0"/>
          </a:p>
        </p:txBody>
      </p:sp>
      <p:sp>
        <p:nvSpPr>
          <p:cNvPr id="27651" name="Rectangle 3"/>
          <p:cNvSpPr>
            <a:spLocks noGrp="1" noChangeArrowheads="1"/>
          </p:cNvSpPr>
          <p:nvPr>
            <p:ph type="dt" idx="1"/>
          </p:nvPr>
        </p:nvSpPr>
        <p:spPr bwMode="auto">
          <a:xfrm>
            <a:off x="3849688" y="1"/>
            <a:ext cx="294640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55D72518-F62D-45E2-BD9C-C682346063D4}" type="datetimeFigureOut">
              <a:rPr lang="en-GB" altLang="en-US"/>
              <a:pPr/>
              <a:t>12/09/2018</a:t>
            </a:fld>
            <a:endParaRPr lang="en-GB" altLang="en-US" dirty="0"/>
          </a:p>
        </p:txBody>
      </p:sp>
      <p:sp>
        <p:nvSpPr>
          <p:cNvPr id="276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79450" y="4715951"/>
            <a:ext cx="5438775"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7654" name="Rectangle 6"/>
          <p:cNvSpPr>
            <a:spLocks noGrp="1" noChangeArrowheads="1"/>
          </p:cNvSpPr>
          <p:nvPr>
            <p:ph type="ftr" sz="quarter" idx="4"/>
          </p:nvPr>
        </p:nvSpPr>
        <p:spPr bwMode="auto">
          <a:xfrm>
            <a:off x="0" y="9428711"/>
            <a:ext cx="294640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vl1pPr>
          </a:lstStyle>
          <a:p>
            <a:endParaRPr lang="en-GB" altLang="en-US" dirty="0"/>
          </a:p>
        </p:txBody>
      </p:sp>
      <p:sp>
        <p:nvSpPr>
          <p:cNvPr id="27655" name="Rectangle 7"/>
          <p:cNvSpPr>
            <a:spLocks noGrp="1" noChangeArrowheads="1"/>
          </p:cNvSpPr>
          <p:nvPr>
            <p:ph type="sldNum" sz="quarter" idx="5"/>
          </p:nvPr>
        </p:nvSpPr>
        <p:spPr bwMode="auto">
          <a:xfrm>
            <a:off x="3849688" y="9428711"/>
            <a:ext cx="294640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12A6E845-68E7-4D99-9758-31BCC10E40CE}" type="slidenum">
              <a:rPr lang="en-GB" altLang="en-US"/>
              <a:pPr/>
              <a:t>‹#›</a:t>
            </a:fld>
            <a:endParaRPr lang="en-GB" altLang="en-US" dirty="0"/>
          </a:p>
        </p:txBody>
      </p:sp>
    </p:spTree>
    <p:extLst>
      <p:ext uri="{BB962C8B-B14F-4D97-AF65-F5344CB8AC3E}">
        <p14:creationId xmlns:p14="http://schemas.microsoft.com/office/powerpoint/2010/main" val="9769399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12A6E845-68E7-4D99-9758-31BCC10E40CE}" type="slidenum">
              <a:rPr lang="en-GB" altLang="en-US" smtClean="0"/>
              <a:pPr/>
              <a:t>1</a:t>
            </a:fld>
            <a:endParaRPr lang="en-GB" altLang="en-US" dirty="0"/>
          </a:p>
        </p:txBody>
      </p:sp>
    </p:spTree>
    <p:extLst>
      <p:ext uri="{BB962C8B-B14F-4D97-AF65-F5344CB8AC3E}">
        <p14:creationId xmlns:p14="http://schemas.microsoft.com/office/powerpoint/2010/main" val="218649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CAB24DEF-B25C-4139-ADFB-C1905A7BF59A}"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8074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CAB24DEF-B25C-4139-ADFB-C1905A7BF59A}"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13423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CAB24DEF-B25C-4139-ADFB-C1905A7BF59A}"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017002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Update from</a:t>
            </a:r>
            <a:r>
              <a:rPr lang="en-US" sz="1200" kern="1200" baseline="0" dirty="0" smtClean="0">
                <a:solidFill>
                  <a:schemeClr val="tx1"/>
                </a:solidFill>
                <a:effectLst/>
                <a:latin typeface="Calibri" pitchFamily="34" charset="0"/>
                <a:ea typeface="+mn-ea"/>
                <a:cs typeface="+mn-cs"/>
              </a:rPr>
              <a:t> Cliff:</a:t>
            </a:r>
          </a:p>
          <a:p>
            <a:endParaRPr lang="en-US" sz="1200" kern="1200" baseline="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Current plan is to deepen our footprint as a place for </a:t>
            </a:r>
            <a:r>
              <a:rPr lang="en-US" sz="1200" kern="1200" dirty="0" err="1" smtClean="0">
                <a:solidFill>
                  <a:schemeClr val="tx1"/>
                </a:solidFill>
                <a:effectLst/>
                <a:latin typeface="Calibri" pitchFamily="34" charset="0"/>
                <a:ea typeface="+mn-ea"/>
                <a:cs typeface="+mn-cs"/>
              </a:rPr>
              <a:t>councillors</a:t>
            </a:r>
            <a:r>
              <a:rPr lang="en-US" sz="1200" kern="1200" dirty="0" smtClean="0">
                <a:solidFill>
                  <a:schemeClr val="tx1"/>
                </a:solidFill>
                <a:effectLst/>
                <a:latin typeface="Calibri" pitchFamily="34" charset="0"/>
                <a:ea typeface="+mn-ea"/>
                <a:cs typeface="+mn-cs"/>
              </a:rPr>
              <a:t> to come to for updates, advice and direct support. The </a:t>
            </a:r>
            <a:r>
              <a:rPr lang="en-US" sz="1200" kern="1200" dirty="0" err="1" smtClean="0">
                <a:solidFill>
                  <a:schemeClr val="tx1"/>
                </a:solidFill>
                <a:effectLst/>
                <a:latin typeface="Calibri" pitchFamily="34" charset="0"/>
                <a:ea typeface="+mn-ea"/>
                <a:cs typeface="+mn-cs"/>
              </a:rPr>
              <a:t>councillor</a:t>
            </a:r>
            <a:r>
              <a:rPr lang="en-US" sz="1200" kern="1200" dirty="0" smtClean="0">
                <a:solidFill>
                  <a:schemeClr val="tx1"/>
                </a:solidFill>
                <a:effectLst/>
                <a:latin typeface="Calibri" pitchFamily="34" charset="0"/>
                <a:ea typeface="+mn-ea"/>
                <a:cs typeface="+mn-cs"/>
              </a:rPr>
              <a:t> conference later this week (I am hoping) will be followed by further conferences (frequency and location) over the next 12 month, working in partnership with </a:t>
            </a:r>
            <a:r>
              <a:rPr lang="en-US" sz="1200" kern="1200" dirty="0" err="1" smtClean="0">
                <a:solidFill>
                  <a:schemeClr val="tx1"/>
                </a:solidFill>
                <a:effectLst/>
                <a:latin typeface="Calibri" pitchFamily="34" charset="0"/>
                <a:ea typeface="+mn-ea"/>
                <a:cs typeface="+mn-cs"/>
              </a:rPr>
              <a:t>CfPS</a:t>
            </a:r>
            <a:r>
              <a:rPr lang="en-US" sz="1200" kern="1200" dirty="0" smtClean="0">
                <a:solidFill>
                  <a:schemeClr val="tx1"/>
                </a:solidFill>
                <a:effectLst/>
                <a:latin typeface="Calibri" pitchFamily="34" charset="0"/>
                <a:ea typeface="+mn-ea"/>
                <a:cs typeface="+mn-cs"/>
              </a:rPr>
              <a:t>.</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I am planning (hoping) to build sufficient interest and footfall in our events to then launch a dedicated network for </a:t>
            </a:r>
            <a:r>
              <a:rPr lang="en-US" sz="1200" kern="1200" dirty="0" err="1" smtClean="0">
                <a:solidFill>
                  <a:schemeClr val="tx1"/>
                </a:solidFill>
                <a:effectLst/>
                <a:latin typeface="Calibri" pitchFamily="34" charset="0"/>
                <a:ea typeface="+mn-ea"/>
                <a:cs typeface="+mn-cs"/>
              </a:rPr>
              <a:t>councillors</a:t>
            </a:r>
            <a:r>
              <a:rPr lang="en-US" sz="1200" kern="1200" dirty="0" smtClean="0">
                <a:solidFill>
                  <a:schemeClr val="tx1"/>
                </a:solidFill>
                <a:effectLst/>
                <a:latin typeface="Calibri" pitchFamily="34" charset="0"/>
                <a:ea typeface="+mn-ea"/>
                <a:cs typeface="+mn-cs"/>
              </a:rPr>
              <a:t> (again, in partnership with </a:t>
            </a:r>
            <a:r>
              <a:rPr lang="en-US" sz="1200" kern="1200" dirty="0" err="1" smtClean="0">
                <a:solidFill>
                  <a:schemeClr val="tx1"/>
                </a:solidFill>
                <a:effectLst/>
                <a:latin typeface="Calibri" pitchFamily="34" charset="0"/>
                <a:ea typeface="+mn-ea"/>
                <a:cs typeface="+mn-cs"/>
              </a:rPr>
              <a:t>CfPS</a:t>
            </a:r>
            <a:r>
              <a:rPr lang="en-US" sz="1200" kern="1200" dirty="0" smtClean="0">
                <a:solidFill>
                  <a:schemeClr val="tx1"/>
                </a:solidFill>
                <a:effectLst/>
                <a:latin typeface="Calibri" pitchFamily="34" charset="0"/>
                <a:ea typeface="+mn-ea"/>
                <a:cs typeface="+mn-cs"/>
              </a:rPr>
              <a:t>) and will be working something suitable into my BP.</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Not intending to launch the new network in April 2019 (too much still to do to give it the best chance to succeed). More likely later that year or in time for a launch April 2020.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I’ll share more on likely timeline and planned development with you in the coming weeks, if you would like?</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 </a:t>
            </a:r>
            <a:endParaRPr lang="en-GB"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Cheers.</a:t>
            </a:r>
            <a:endParaRPr lang="en-GB" sz="1200" kern="1200" dirty="0" smtClean="0">
              <a:solidFill>
                <a:schemeClr val="tx1"/>
              </a:solidFill>
              <a:effectLst/>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CAB24DEF-B25C-4139-ADFB-C1905A7BF59A}"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00496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24DEF-B25C-4139-ADFB-C1905A7BF59A}" type="slidenum">
              <a:rPr lang="en-GB" smtClean="0"/>
              <a:pPr/>
              <a:t>16</a:t>
            </a:fld>
            <a:endParaRPr lang="en-GB" dirty="0"/>
          </a:p>
        </p:txBody>
      </p:sp>
    </p:spTree>
    <p:extLst>
      <p:ext uri="{BB962C8B-B14F-4D97-AF65-F5344CB8AC3E}">
        <p14:creationId xmlns:p14="http://schemas.microsoft.com/office/powerpoint/2010/main" val="171808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CAB24DEF-B25C-4139-ADFB-C1905A7BF59A}"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41481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CAB24DEF-B25C-4139-ADFB-C1905A7BF59A}"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329635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CAB24DEF-B25C-4139-ADFB-C1905A7BF59A}"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400848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CAB24DEF-B25C-4139-ADFB-C1905A7BF59A}"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112952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CAB24DEF-B25C-4139-ADFB-C1905A7BF59A}"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45172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CAB24DEF-B25C-4139-ADFB-C1905A7BF59A}"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207753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7D87A9-C659-074C-9E62-3881C8092708}" type="slidenum">
              <a:rPr lang="en-GB" smtClean="0"/>
              <a:pPr/>
              <a:t>10</a:t>
            </a:fld>
            <a:endParaRPr lang="en-GB" dirty="0"/>
          </a:p>
        </p:txBody>
      </p:sp>
    </p:spTree>
    <p:extLst>
      <p:ext uri="{BB962C8B-B14F-4D97-AF65-F5344CB8AC3E}">
        <p14:creationId xmlns:p14="http://schemas.microsoft.com/office/powerpoint/2010/main" val="145175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fld id="{CAB24DEF-B25C-4139-ADFB-C1905A7BF59A}"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395034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52D89"/>
        </a:solidFill>
        <a:effectLst/>
      </p:bgPr>
    </p:bg>
    <p:spTree>
      <p:nvGrpSpPr>
        <p:cNvPr id="1" name=""/>
        <p:cNvGrpSpPr/>
        <p:nvPr/>
      </p:nvGrpSpPr>
      <p:grpSpPr>
        <a:xfrm>
          <a:off x="0" y="0"/>
          <a:ext cx="0" cy="0"/>
          <a:chOff x="0" y="0"/>
          <a:chExt cx="0" cy="0"/>
        </a:xfrm>
      </p:grpSpPr>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F68933"/>
                </a:solidFill>
              </a:defRPr>
            </a:lvl1pPr>
          </a:lstStyle>
          <a:p>
            <a:r>
              <a:rPr lang="en-US" smtClean="0"/>
              <a:t>Click to edit Master title style</a:t>
            </a:r>
            <a:endParaRPr lang="en-GB"/>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69061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35088" y="1277938"/>
            <a:ext cx="6637337" cy="42640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solidFill>
                <a:srgbClr val="333333"/>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solidFill>
                <a:srgbClr val="333333"/>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026A078-2846-3C40-9BC7-0D6A3934F578}" type="slidenum">
              <a:rPr lang="en-GB">
                <a:solidFill>
                  <a:srgbClr val="333333"/>
                </a:solidFill>
              </a:rPr>
              <a:pPr/>
              <a:t>‹#›</a:t>
            </a:fld>
            <a:endParaRPr lang="en-GB" dirty="0">
              <a:solidFill>
                <a:srgbClr val="333333"/>
              </a:solidFill>
            </a:endParaRPr>
          </a:p>
        </p:txBody>
      </p:sp>
    </p:spTree>
    <p:extLst>
      <p:ext uri="{BB962C8B-B14F-4D97-AF65-F5344CB8AC3E}">
        <p14:creationId xmlns:p14="http://schemas.microsoft.com/office/powerpoint/2010/main" val="102685901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EF16584-87E8-4C4B-B966-F057310F4518}" type="datetimeFigureOut">
              <a:rPr lang="en-GB" smtClean="0"/>
              <a:t>12/09/2018</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577A8E1-4F11-4D2F-95DA-23A48D42FD86}" type="slidenum">
              <a:rPr lang="en-GB" smtClean="0"/>
              <a:t>‹#›</a:t>
            </a:fld>
            <a:endParaRPr lang="en-GB"/>
          </a:p>
        </p:txBody>
      </p:sp>
    </p:spTree>
    <p:extLst>
      <p:ext uri="{BB962C8B-B14F-4D97-AF65-F5344CB8AC3E}">
        <p14:creationId xmlns:p14="http://schemas.microsoft.com/office/powerpoint/2010/main" val="148242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652D89"/>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8022" y="239906"/>
            <a:ext cx="9152021" cy="6637457"/>
          </a:xfrm>
          <a:prstGeom prst="rect">
            <a:avLst/>
          </a:prstGeom>
          <a:solidFill>
            <a:srgbClr val="CA3E9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652D89"/>
                </a:solidFill>
              </a:defRPr>
            </a:lvl1pPr>
          </a:lstStyle>
          <a:p>
            <a:r>
              <a:rPr lang="en-US" dirty="0" smtClean="0"/>
              <a:t>Click to edit Master title style</a:t>
            </a:r>
            <a:endParaRPr lang="en-GB" dirty="0"/>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209448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652D89"/>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8022" y="231884"/>
            <a:ext cx="9152021" cy="6626115"/>
          </a:xfrm>
          <a:prstGeom prst="rect">
            <a:avLst/>
          </a:prstGeom>
          <a:solidFill>
            <a:srgbClr val="00B0E8"/>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652D89"/>
                </a:solidFill>
              </a:defRPr>
            </a:lvl1pPr>
          </a:lstStyle>
          <a:p>
            <a:r>
              <a:rPr lang="en-US" dirty="0" smtClean="0"/>
              <a:t>Click to edit Master title style</a:t>
            </a:r>
            <a:endParaRPr lang="en-GB" dirty="0"/>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190392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rgbClr val="652D89"/>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8022" y="236585"/>
            <a:ext cx="9152021" cy="6621415"/>
          </a:xfrm>
          <a:prstGeom prst="rect">
            <a:avLst/>
          </a:prstGeom>
          <a:solidFill>
            <a:srgbClr val="5AAE4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652D89"/>
                </a:solidFill>
              </a:defRPr>
            </a:lvl1pPr>
          </a:lstStyle>
          <a:p>
            <a:r>
              <a:rPr lang="en-US" dirty="0" smtClean="0"/>
              <a:t>Click to edit Master title style</a:t>
            </a:r>
            <a:endParaRPr lang="en-GB" dirty="0"/>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103138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652D89"/>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8022" y="231885"/>
            <a:ext cx="9152022" cy="6618094"/>
          </a:xfrm>
          <a:prstGeom prst="rect">
            <a:avLst/>
          </a:prstGeom>
          <a:solidFill>
            <a:srgbClr val="FBB04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4" name="Picture 11" descr="Corporate T Lock_Horiz_WO"/>
          <p:cNvPicPr>
            <a:picLocks noChangeAspect="1" noChangeArrowheads="1"/>
          </p:cNvPicPr>
          <p:nvPr/>
        </p:nvPicPr>
        <p:blipFill>
          <a:blip r:embed="rId2" cstate="print">
            <a:extLst>
              <a:ext uri="{28A0092B-C50C-407E-A947-70E740481C1C}">
                <a14:useLocalDpi xmlns:a14="http://schemas.microsoft.com/office/drawing/2010/main" val="0"/>
              </a:ext>
            </a:extLst>
          </a:blip>
          <a:srcRect r="2834"/>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ctrTitle"/>
          </p:nvPr>
        </p:nvSpPr>
        <p:spPr>
          <a:xfrm>
            <a:off x="395288" y="2565400"/>
            <a:ext cx="7772400" cy="749300"/>
          </a:xfrm>
          <a:prstGeom prst="rect">
            <a:avLst/>
          </a:prstGeom>
        </p:spPr>
        <p:txBody>
          <a:bodyPr/>
          <a:lstStyle>
            <a:lvl1pPr>
              <a:defRPr sz="3600" b="0">
                <a:solidFill>
                  <a:srgbClr val="652D89"/>
                </a:solidFill>
              </a:defRPr>
            </a:lvl1pPr>
          </a:lstStyle>
          <a:p>
            <a:r>
              <a:rPr lang="en-US" dirty="0" smtClean="0"/>
              <a:t>Click to edit Master title style</a:t>
            </a:r>
            <a:endParaRPr lang="en-GB" dirty="0"/>
          </a:p>
        </p:txBody>
      </p:sp>
      <p:sp>
        <p:nvSpPr>
          <p:cNvPr id="15363" name="Rectangle 3"/>
          <p:cNvSpPr>
            <a:spLocks noGrp="1" noChangeArrowheads="1"/>
          </p:cNvSpPr>
          <p:nvPr>
            <p:ph type="subTitle" idx="1"/>
          </p:nvPr>
        </p:nvSpPr>
        <p:spPr>
          <a:xfrm>
            <a:off x="451460" y="3387725"/>
            <a:ext cx="3976524" cy="905371"/>
          </a:xfrm>
          <a:prstGeom prst="rect">
            <a:avLst/>
          </a:prstGeom>
        </p:spPr>
        <p:txBody>
          <a:bodyPr/>
          <a:lstStyle>
            <a:lvl1pPr marL="0" indent="0">
              <a:buFont typeface="Wingdings" pitchFamily="2" charset="2"/>
              <a:buNone/>
              <a:defRPr sz="1800">
                <a:solidFill>
                  <a:schemeClr val="bg1"/>
                </a:solidFill>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386885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191" y="1124744"/>
            <a:ext cx="8600281" cy="855662"/>
          </a:xfrm>
          <a:prstGeom prst="rect">
            <a:avLst/>
          </a:prstGeom>
        </p:spPr>
        <p:txBody>
          <a:bodyPr/>
          <a:lstStyle/>
          <a:p>
            <a:r>
              <a:rPr lang="en-US" smtClean="0"/>
              <a:t>Click to edit Master title style</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p>
        </p:txBody>
      </p:sp>
      <p:sp>
        <p:nvSpPr>
          <p:cNvPr id="7" name="Content Placeholder 2"/>
          <p:cNvSpPr>
            <a:spLocks noGrp="1"/>
          </p:cNvSpPr>
          <p:nvPr>
            <p:ph sz="half" idx="1"/>
          </p:nvPr>
        </p:nvSpPr>
        <p:spPr>
          <a:xfrm>
            <a:off x="251520" y="2205038"/>
            <a:ext cx="8568952" cy="3888258"/>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5144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0191" y="1124744"/>
            <a:ext cx="8600281" cy="855662"/>
          </a:xfrm>
          <a:prstGeom prst="rect">
            <a:avLst/>
          </a:prstGeom>
        </p:spPr>
        <p:txBody>
          <a:bodyPr/>
          <a:lstStyle/>
          <a:p>
            <a:r>
              <a:rPr lang="en-US" smtClean="0"/>
              <a:t>Click to edit Master title style</a:t>
            </a:r>
            <a:endParaRPr lang="en-GB"/>
          </a:p>
        </p:txBody>
      </p:sp>
      <p:sp>
        <p:nvSpPr>
          <p:cNvPr id="9" name="Content Placeholder 2"/>
          <p:cNvSpPr>
            <a:spLocks noGrp="1"/>
          </p:cNvSpPr>
          <p:nvPr>
            <p:ph sz="half" idx="1"/>
          </p:nvPr>
        </p:nvSpPr>
        <p:spPr>
          <a:xfrm>
            <a:off x="251520" y="2205038"/>
            <a:ext cx="4176464" cy="3888258"/>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0"/>
          </p:nvPr>
        </p:nvSpPr>
        <p:spPr>
          <a:xfrm>
            <a:off x="4644008" y="2204864"/>
            <a:ext cx="4176464" cy="3888258"/>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8881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bwMode="auto">
          <a:xfrm>
            <a:off x="-468560" y="-171400"/>
            <a:ext cx="9721080" cy="100811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7" name="Content Placeholder 2"/>
          <p:cNvSpPr>
            <a:spLocks noGrp="1"/>
          </p:cNvSpPr>
          <p:nvPr>
            <p:ph sz="half" idx="1"/>
          </p:nvPr>
        </p:nvSpPr>
        <p:spPr>
          <a:xfrm>
            <a:off x="251520" y="476672"/>
            <a:ext cx="8568952" cy="604867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8889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AA02F96-EA60-D747-8542-50393B79B332}" type="slidenum">
              <a:rPr lang="en-GB"/>
              <a:pPr/>
              <a:t>‹#›</a:t>
            </a:fld>
            <a:endParaRPr lang="en-GB" dirty="0"/>
          </a:p>
        </p:txBody>
      </p:sp>
    </p:spTree>
    <p:extLst>
      <p:ext uri="{BB962C8B-B14F-4D97-AF65-F5344CB8AC3E}">
        <p14:creationId xmlns:p14="http://schemas.microsoft.com/office/powerpoint/2010/main" val="183301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6084888" y="549275"/>
            <a:ext cx="2879725" cy="274638"/>
          </a:xfrm>
          <a:prstGeom prst="rect">
            <a:avLst/>
          </a:prstGeom>
          <a:noFill/>
          <a:ln w="9525">
            <a:noFill/>
            <a:miter lim="800000"/>
            <a:headEnd/>
            <a:tailEnd/>
          </a:ln>
          <a:effectLst/>
        </p:spPr>
        <p:txBody>
          <a:bodyPr>
            <a:spAutoFit/>
          </a:bodyPr>
          <a:lstStyle/>
          <a:p>
            <a:pPr algn="r">
              <a:spcBef>
                <a:spcPct val="50000"/>
              </a:spcBef>
              <a:defRPr/>
            </a:pPr>
            <a:r>
              <a:rPr lang="en-GB" sz="1200" dirty="0" smtClean="0">
                <a:solidFill>
                  <a:srgbClr val="CA3E96"/>
                </a:solidFill>
                <a:latin typeface="Verdana" pitchFamily="34" charset="0"/>
              </a:rPr>
              <a:t>cipfa.org</a:t>
            </a:r>
            <a:endParaRPr lang="en-GB" sz="1200" dirty="0">
              <a:solidFill>
                <a:srgbClr val="CA3E96"/>
              </a:solidFill>
              <a:latin typeface="Verdana" pitchFamily="34" charset="0"/>
            </a:endParaRPr>
          </a:p>
        </p:txBody>
      </p:sp>
      <p:pic>
        <p:nvPicPr>
          <p:cNvPr id="1036" name="Picture 12" descr="Corporate T Lock_Horiz trans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27384"/>
            <a:ext cx="9144000" cy="8112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9" r:id="rId4"/>
    <p:sldLayoutId id="2147483698" r:id="rId5"/>
    <p:sldLayoutId id="2147483685" r:id="rId6"/>
    <p:sldLayoutId id="2147483687" r:id="rId7"/>
    <p:sldLayoutId id="2147483700" r:id="rId8"/>
    <p:sldLayoutId id="2147483715" r:id="rId9"/>
    <p:sldLayoutId id="2147483716" r:id="rId10"/>
    <p:sldLayoutId id="2147483717" r:id="rId11"/>
  </p:sldLayoutIdLst>
  <p:txStyles>
    <p:titleStyle>
      <a:lvl1pPr algn="l" rtl="0" eaLnBrk="1" fontAlgn="base" hangingPunct="1">
        <a:spcBef>
          <a:spcPct val="0"/>
        </a:spcBef>
        <a:spcAft>
          <a:spcPct val="0"/>
        </a:spcAft>
        <a:defRPr sz="2800">
          <a:solidFill>
            <a:srgbClr val="652D89"/>
          </a:solidFill>
          <a:latin typeface="+mj-lt"/>
          <a:ea typeface="+mj-ea"/>
          <a:cs typeface="+mj-cs"/>
        </a:defRPr>
      </a:lvl1pPr>
      <a:lvl2pPr algn="l" rtl="0" eaLnBrk="1" fontAlgn="base" hangingPunct="1">
        <a:spcBef>
          <a:spcPct val="0"/>
        </a:spcBef>
        <a:spcAft>
          <a:spcPct val="0"/>
        </a:spcAft>
        <a:defRPr sz="2800">
          <a:solidFill>
            <a:srgbClr val="652D89"/>
          </a:solidFill>
          <a:latin typeface="Verdana" pitchFamily="34" charset="0"/>
        </a:defRPr>
      </a:lvl2pPr>
      <a:lvl3pPr algn="l" rtl="0" eaLnBrk="1" fontAlgn="base" hangingPunct="1">
        <a:spcBef>
          <a:spcPct val="0"/>
        </a:spcBef>
        <a:spcAft>
          <a:spcPct val="0"/>
        </a:spcAft>
        <a:defRPr sz="2800">
          <a:solidFill>
            <a:srgbClr val="652D89"/>
          </a:solidFill>
          <a:latin typeface="Verdana" pitchFamily="34" charset="0"/>
        </a:defRPr>
      </a:lvl3pPr>
      <a:lvl4pPr algn="l" rtl="0" eaLnBrk="1" fontAlgn="base" hangingPunct="1">
        <a:spcBef>
          <a:spcPct val="0"/>
        </a:spcBef>
        <a:spcAft>
          <a:spcPct val="0"/>
        </a:spcAft>
        <a:defRPr sz="2800">
          <a:solidFill>
            <a:srgbClr val="652D89"/>
          </a:solidFill>
          <a:latin typeface="Verdana" pitchFamily="34" charset="0"/>
        </a:defRPr>
      </a:lvl4pPr>
      <a:lvl5pPr algn="l" rtl="0" eaLnBrk="1" fontAlgn="base" hangingPunct="1">
        <a:spcBef>
          <a:spcPct val="0"/>
        </a:spcBef>
        <a:spcAft>
          <a:spcPct val="0"/>
        </a:spcAft>
        <a:defRPr sz="2800">
          <a:solidFill>
            <a:srgbClr val="652D89"/>
          </a:solidFill>
          <a:latin typeface="Verdana" pitchFamily="34" charset="0"/>
        </a:defRPr>
      </a:lvl5pPr>
      <a:lvl6pPr marL="457200" algn="l" rtl="0" eaLnBrk="1" fontAlgn="base" hangingPunct="1">
        <a:spcBef>
          <a:spcPct val="0"/>
        </a:spcBef>
        <a:spcAft>
          <a:spcPct val="0"/>
        </a:spcAft>
        <a:defRPr sz="2800">
          <a:solidFill>
            <a:srgbClr val="652D89"/>
          </a:solidFill>
          <a:latin typeface="Verdana" pitchFamily="34" charset="0"/>
        </a:defRPr>
      </a:lvl6pPr>
      <a:lvl7pPr marL="914400" algn="l" rtl="0" eaLnBrk="1" fontAlgn="base" hangingPunct="1">
        <a:spcBef>
          <a:spcPct val="0"/>
        </a:spcBef>
        <a:spcAft>
          <a:spcPct val="0"/>
        </a:spcAft>
        <a:defRPr sz="2800">
          <a:solidFill>
            <a:srgbClr val="652D89"/>
          </a:solidFill>
          <a:latin typeface="Verdana" pitchFamily="34" charset="0"/>
        </a:defRPr>
      </a:lvl7pPr>
      <a:lvl8pPr marL="1371600" algn="l" rtl="0" eaLnBrk="1" fontAlgn="base" hangingPunct="1">
        <a:spcBef>
          <a:spcPct val="0"/>
        </a:spcBef>
        <a:spcAft>
          <a:spcPct val="0"/>
        </a:spcAft>
        <a:defRPr sz="2800">
          <a:solidFill>
            <a:srgbClr val="652D89"/>
          </a:solidFill>
          <a:latin typeface="Verdana" pitchFamily="34" charset="0"/>
        </a:defRPr>
      </a:lvl8pPr>
      <a:lvl9pPr marL="1828800" algn="l" rtl="0" eaLnBrk="1" fontAlgn="base" hangingPunct="1">
        <a:spcBef>
          <a:spcPct val="0"/>
        </a:spcBef>
        <a:spcAft>
          <a:spcPct val="0"/>
        </a:spcAft>
        <a:defRPr sz="2800">
          <a:solidFill>
            <a:srgbClr val="652D89"/>
          </a:solidFill>
          <a:latin typeface="Verdana" pitchFamily="34" charset="0"/>
        </a:defRPr>
      </a:lvl9pPr>
    </p:titleStyle>
    <p:bodyStyle>
      <a:lvl1pPr marL="342900" indent="-342900" algn="l" rtl="0" eaLnBrk="1" fontAlgn="base" hangingPunct="1">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1600">
          <a:solidFill>
            <a:srgbClr val="333333"/>
          </a:solidFill>
          <a:latin typeface="+mn-lt"/>
        </a:defRPr>
      </a:lvl2pPr>
      <a:lvl3pPr marL="1143000" indent="-228600" algn="l" rtl="0" eaLnBrk="1" fontAlgn="base" hangingPunct="1">
        <a:spcBef>
          <a:spcPct val="20000"/>
        </a:spcBef>
        <a:spcAft>
          <a:spcPct val="0"/>
        </a:spcAft>
        <a:buFont typeface="Wingdings" pitchFamily="2" charset="2"/>
        <a:buChar char="§"/>
        <a:defRPr sz="1400">
          <a:solidFill>
            <a:srgbClr val="333333"/>
          </a:solidFill>
          <a:latin typeface="+mn-lt"/>
        </a:defRPr>
      </a:lvl3pPr>
      <a:lvl4pPr marL="1600200" indent="-228600" algn="l" rtl="0" eaLnBrk="1" fontAlgn="base" hangingPunct="1">
        <a:spcBef>
          <a:spcPct val="20000"/>
        </a:spcBef>
        <a:spcAft>
          <a:spcPct val="0"/>
        </a:spcAft>
        <a:buFont typeface="Wingdings" pitchFamily="2" charset="2"/>
        <a:buChar char="§"/>
        <a:defRPr sz="1400">
          <a:solidFill>
            <a:srgbClr val="333333"/>
          </a:solidFill>
          <a:latin typeface="+mn-lt"/>
        </a:defRPr>
      </a:lvl4pPr>
      <a:lvl5pPr marL="2057400" indent="-228600" algn="l" rtl="0" eaLnBrk="1" fontAlgn="base" hangingPunct="1">
        <a:spcBef>
          <a:spcPct val="20000"/>
        </a:spcBef>
        <a:spcAft>
          <a:spcPct val="0"/>
        </a:spcAft>
        <a:buFont typeface="Wingdings" pitchFamily="2" charset="2"/>
        <a:buChar char="§"/>
        <a:defRPr sz="1400">
          <a:solidFill>
            <a:srgbClr val="333333"/>
          </a:solidFill>
          <a:latin typeface="+mn-lt"/>
        </a:defRPr>
      </a:lvl5pPr>
      <a:lvl6pPr marL="2514600" indent="-228600" algn="l" rtl="0" eaLnBrk="1" fontAlgn="base" hangingPunct="1">
        <a:spcBef>
          <a:spcPct val="20000"/>
        </a:spcBef>
        <a:spcAft>
          <a:spcPct val="0"/>
        </a:spcAft>
        <a:buFont typeface="Wingdings" pitchFamily="2" charset="2"/>
        <a:buChar char="§"/>
        <a:defRPr sz="1400">
          <a:solidFill>
            <a:srgbClr val="333333"/>
          </a:solidFill>
          <a:latin typeface="+mn-lt"/>
        </a:defRPr>
      </a:lvl6pPr>
      <a:lvl7pPr marL="2971800" indent="-228600" algn="l" rtl="0" eaLnBrk="1" fontAlgn="base" hangingPunct="1">
        <a:spcBef>
          <a:spcPct val="20000"/>
        </a:spcBef>
        <a:spcAft>
          <a:spcPct val="0"/>
        </a:spcAft>
        <a:buFont typeface="Wingdings" pitchFamily="2" charset="2"/>
        <a:buChar char="§"/>
        <a:defRPr sz="1400">
          <a:solidFill>
            <a:srgbClr val="333333"/>
          </a:solidFill>
          <a:latin typeface="+mn-lt"/>
        </a:defRPr>
      </a:lvl7pPr>
      <a:lvl8pPr marL="3429000" indent="-228600" algn="l" rtl="0" eaLnBrk="1" fontAlgn="base" hangingPunct="1">
        <a:spcBef>
          <a:spcPct val="20000"/>
        </a:spcBef>
        <a:spcAft>
          <a:spcPct val="0"/>
        </a:spcAft>
        <a:buFont typeface="Wingdings" pitchFamily="2" charset="2"/>
        <a:buChar char="§"/>
        <a:defRPr sz="1400">
          <a:solidFill>
            <a:srgbClr val="333333"/>
          </a:solidFill>
          <a:latin typeface="+mn-lt"/>
        </a:defRPr>
      </a:lvl8pPr>
      <a:lvl9pPr marL="3886200" indent="-228600" algn="l" rtl="0" eaLnBrk="1" fontAlgn="base" hangingPunct="1">
        <a:spcBef>
          <a:spcPct val="20000"/>
        </a:spcBef>
        <a:spcAft>
          <a:spcPct val="0"/>
        </a:spcAft>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223" y="923146"/>
            <a:ext cx="5092289" cy="5934854"/>
          </a:xfrm>
          <a:prstGeom prst="rect">
            <a:avLst/>
          </a:prstGeom>
        </p:spPr>
      </p:pic>
      <p:sp>
        <p:nvSpPr>
          <p:cNvPr id="268291" name="Rectangle 3"/>
          <p:cNvSpPr>
            <a:spLocks noGrp="1" noChangeArrowheads="1"/>
          </p:cNvSpPr>
          <p:nvPr>
            <p:ph type="title"/>
          </p:nvPr>
        </p:nvSpPr>
        <p:spPr>
          <a:xfrm>
            <a:off x="271859" y="1846263"/>
            <a:ext cx="8600281" cy="855662"/>
          </a:xfrm>
        </p:spPr>
        <p:txBody>
          <a:bodyPr/>
          <a:lstStyle/>
          <a:p>
            <a:r>
              <a:rPr lang="en-GB" sz="3400" b="1" dirty="0"/>
              <a:t>CIPFA/</a:t>
            </a:r>
            <a:r>
              <a:rPr lang="en-GB" sz="3400" b="1" dirty="0" err="1"/>
              <a:t>CfPS</a:t>
            </a:r>
            <a:r>
              <a:rPr lang="en-GB" sz="3400" b="1" dirty="0"/>
              <a:t> Councillors </a:t>
            </a:r>
            <a:r>
              <a:rPr lang="en-GB" sz="3400" b="1" dirty="0" smtClean="0"/>
              <a:t>Conference</a:t>
            </a:r>
            <a:br>
              <a:rPr lang="en-GB" sz="3400" b="1" dirty="0" smtClean="0"/>
            </a:br>
            <a:r>
              <a:rPr lang="en-GB" sz="3400" b="1" dirty="0"/>
              <a:t/>
            </a:r>
            <a:br>
              <a:rPr lang="en-GB" sz="3400" b="1" dirty="0"/>
            </a:br>
            <a:r>
              <a:rPr lang="en-GB" b="1" dirty="0"/>
              <a:t>Mike O’Donnell</a:t>
            </a:r>
            <a:br>
              <a:rPr lang="en-GB" b="1" dirty="0"/>
            </a:br>
            <a:r>
              <a:rPr lang="en-GB" sz="2000" b="1" dirty="0"/>
              <a:t>Associate Director of Local </a:t>
            </a:r>
            <a:r>
              <a:rPr lang="en-GB" sz="2000" b="1" dirty="0" smtClean="0"/>
              <a:t>Government</a:t>
            </a:r>
            <a:br>
              <a:rPr lang="en-GB" sz="2000" b="1" dirty="0" smtClean="0"/>
            </a:br>
            <a:r>
              <a:rPr lang="en-GB" sz="2000" b="1" dirty="0" smtClean="0"/>
              <a:t>CIPFA</a:t>
            </a:r>
            <a:endParaRPr lang="en-US" sz="1400" dirty="0"/>
          </a:p>
        </p:txBody>
      </p:sp>
      <p:sp>
        <p:nvSpPr>
          <p:cNvPr id="268293" name="Rectangle 5"/>
          <p:cNvSpPr>
            <a:spLocks noChangeArrowheads="1"/>
          </p:cNvSpPr>
          <p:nvPr/>
        </p:nvSpPr>
        <p:spPr bwMode="auto">
          <a:xfrm>
            <a:off x="5076825" y="3644900"/>
            <a:ext cx="28082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spcBef>
                <a:spcPct val="20000"/>
              </a:spcBef>
              <a:buFont typeface="Wingdings" pitchFamily="2" charset="2"/>
              <a:buNone/>
            </a:pPr>
            <a:endParaRPr lang="en-GB" sz="1400" b="1" dirty="0">
              <a:solidFill>
                <a:srgbClr val="CC6600"/>
              </a:solidFill>
            </a:endParaRPr>
          </a:p>
          <a:p>
            <a:pPr algn="r" eaLnBrk="0" hangingPunct="0">
              <a:spcBef>
                <a:spcPct val="20000"/>
              </a:spcBef>
              <a:buFont typeface="Wingdings" pitchFamily="2" charset="2"/>
              <a:buNone/>
            </a:pPr>
            <a:endParaRPr lang="en-US" b="1" dirty="0">
              <a:solidFill>
                <a:schemeClr val="bg1"/>
              </a:solidFill>
            </a:endParaRPr>
          </a:p>
        </p:txBody>
      </p:sp>
      <p:pic>
        <p:nvPicPr>
          <p:cNvPr id="268295" name="Picture 7" descr="Corporate T Lock_Horiz trans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81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14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78" y="1530037"/>
            <a:ext cx="8759905" cy="5106152"/>
          </a:xfrm>
          <a:prstGeom prst="rect">
            <a:avLst/>
          </a:prstGeom>
        </p:spPr>
      </p:pic>
      <p:sp>
        <p:nvSpPr>
          <p:cNvPr id="11" name="TextBox 10"/>
          <p:cNvSpPr txBox="1"/>
          <p:nvPr/>
        </p:nvSpPr>
        <p:spPr>
          <a:xfrm>
            <a:off x="179718" y="937734"/>
            <a:ext cx="8676456" cy="461665"/>
          </a:xfrm>
          <a:prstGeom prst="rect">
            <a:avLst/>
          </a:prstGeom>
          <a:noFill/>
        </p:spPr>
        <p:txBody>
          <a:bodyPr wrap="square" rtlCol="0">
            <a:spAutoFit/>
          </a:bodyPr>
          <a:lstStyle/>
          <a:p>
            <a:r>
              <a:rPr lang="en-GB" sz="2400" b="1" smtClean="0">
                <a:solidFill>
                  <a:srgbClr val="7030A0"/>
                </a:solidFill>
                <a:latin typeface="+mn-lt"/>
              </a:rPr>
              <a:t>Tip </a:t>
            </a:r>
            <a:r>
              <a:rPr lang="en-GB" sz="2400" b="1" dirty="0" smtClean="0">
                <a:solidFill>
                  <a:srgbClr val="7030A0"/>
                </a:solidFill>
                <a:latin typeface="+mn-lt"/>
              </a:rPr>
              <a:t>of iceberg?</a:t>
            </a:r>
            <a:endParaRPr lang="en-GB" sz="2400" b="1" dirty="0">
              <a:solidFill>
                <a:srgbClr val="7030A0"/>
              </a:solidFill>
              <a:latin typeface="+mn-lt"/>
            </a:endParaRPr>
          </a:p>
        </p:txBody>
      </p:sp>
      <p:pic>
        <p:nvPicPr>
          <p:cNvPr id="2" name="Picture 1"/>
          <p:cNvPicPr>
            <a:picLocks noChangeAspect="1"/>
          </p:cNvPicPr>
          <p:nvPr/>
        </p:nvPicPr>
        <p:blipFill rotWithShape="1">
          <a:blip r:embed="rId4"/>
          <a:srcRect t="15350" r="33463" b="5900"/>
          <a:stretch/>
        </p:blipFill>
        <p:spPr>
          <a:xfrm rot="20550801">
            <a:off x="446172" y="3017881"/>
            <a:ext cx="4046719" cy="3592062"/>
          </a:xfrm>
          <a:prstGeom prst="rect">
            <a:avLst/>
          </a:prstGeom>
        </p:spPr>
      </p:pic>
      <p:pic>
        <p:nvPicPr>
          <p:cNvPr id="3" name="Picture 2"/>
          <p:cNvPicPr>
            <a:picLocks noChangeAspect="1"/>
          </p:cNvPicPr>
          <p:nvPr/>
        </p:nvPicPr>
        <p:blipFill rotWithShape="1">
          <a:blip r:embed="rId5"/>
          <a:srcRect l="-1" t="50001" r="40550" b="5900"/>
          <a:stretch/>
        </p:blipFill>
        <p:spPr>
          <a:xfrm rot="714104">
            <a:off x="3711174" y="2031229"/>
            <a:ext cx="5008221" cy="2786291"/>
          </a:xfrm>
          <a:prstGeom prst="rect">
            <a:avLst/>
          </a:prstGeom>
        </p:spPr>
      </p:pic>
    </p:spTree>
    <p:extLst>
      <p:ext uri="{BB962C8B-B14F-4D97-AF65-F5344CB8AC3E}">
        <p14:creationId xmlns:p14="http://schemas.microsoft.com/office/powerpoint/2010/main" val="4000819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899592" y="899046"/>
            <a:ext cx="6296025" cy="855662"/>
          </a:xfrm>
          <a:prstGeom prst="rect">
            <a:avLst/>
          </a:prstGeom>
        </p:spPr>
        <p:txBody>
          <a:bodyPr/>
          <a:lstStyle/>
          <a:p>
            <a:pPr algn="l">
              <a:defRPr/>
            </a:pPr>
            <a:r>
              <a:rPr lang="en-GB" altLang="en-US" sz="2600" dirty="0" smtClean="0">
                <a:solidFill>
                  <a:srgbClr val="7030A0"/>
                </a:solidFill>
                <a:latin typeface="Verdana" pitchFamily="34" charset="0"/>
                <a:ea typeface="Verdana" pitchFamily="34" charset="0"/>
                <a:cs typeface="Verdana" pitchFamily="34" charset="0"/>
              </a:rPr>
              <a:t>The financial stress warning signs – learning form CIPFA’s resilience reviews</a:t>
            </a:r>
            <a:endParaRPr lang="en-US" altLang="en-US" sz="2600"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611560" y="2253999"/>
            <a:ext cx="7848872" cy="3795492"/>
          </a:xfrm>
          <a:prstGeom prst="rect">
            <a:avLst/>
          </a:prstGeom>
        </p:spPr>
        <p:txBody>
          <a:bodyPr/>
          <a:lstStyle/>
          <a:p>
            <a:pPr>
              <a:lnSpc>
                <a:spcPts val="2400"/>
              </a:lnSpc>
              <a:spcBef>
                <a:spcPts val="600"/>
              </a:spcBef>
              <a:spcAft>
                <a:spcPts val="600"/>
              </a:spcAft>
              <a:buClr>
                <a:srgbClr val="DA0058"/>
              </a:buClr>
              <a:buFont typeface="Wingdings 2" pitchFamily="18" charset="2"/>
              <a:buChar char=""/>
              <a:defRPr/>
            </a:pPr>
            <a:r>
              <a:rPr lang="en-GB" sz="1400" dirty="0"/>
              <a:t>R</a:t>
            </a:r>
            <a:r>
              <a:rPr lang="en-GB" sz="1400" dirty="0" smtClean="0"/>
              <a:t>unning </a:t>
            </a:r>
            <a:r>
              <a:rPr lang="en-GB" sz="1400" dirty="0"/>
              <a:t>down reserves – </a:t>
            </a:r>
            <a:r>
              <a:rPr lang="en-GB" sz="1400" dirty="0" smtClean="0"/>
              <a:t>increasing rates of decline. </a:t>
            </a:r>
          </a:p>
          <a:p>
            <a:pPr>
              <a:lnSpc>
                <a:spcPts val="2400"/>
              </a:lnSpc>
              <a:spcBef>
                <a:spcPts val="600"/>
              </a:spcBef>
              <a:spcAft>
                <a:spcPts val="600"/>
              </a:spcAft>
              <a:buClr>
                <a:srgbClr val="DA0058"/>
              </a:buClr>
              <a:buFont typeface="Wingdings 2" pitchFamily="18" charset="2"/>
              <a:buChar char=""/>
              <a:defRPr/>
            </a:pPr>
            <a:r>
              <a:rPr lang="en-GB" sz="1400" dirty="0" smtClean="0"/>
              <a:t>Shortening of medium-term </a:t>
            </a:r>
            <a:r>
              <a:rPr lang="en-GB" sz="1400" dirty="0"/>
              <a:t>financial planning horizons – perhaps from three or four years to two or even one</a:t>
            </a:r>
            <a:r>
              <a:rPr lang="en-GB" sz="1400" dirty="0" smtClean="0"/>
              <a:t>.</a:t>
            </a:r>
          </a:p>
          <a:p>
            <a:pPr>
              <a:lnSpc>
                <a:spcPts val="2400"/>
              </a:lnSpc>
              <a:spcBef>
                <a:spcPts val="600"/>
              </a:spcBef>
              <a:spcAft>
                <a:spcPts val="600"/>
              </a:spcAft>
              <a:buClr>
                <a:srgbClr val="DA0058"/>
              </a:buClr>
              <a:buFont typeface="Wingdings 2" pitchFamily="18" charset="2"/>
              <a:buChar char=""/>
              <a:defRPr/>
            </a:pPr>
            <a:r>
              <a:rPr lang="en-GB" sz="1400" dirty="0" smtClean="0"/>
              <a:t> </a:t>
            </a:r>
            <a:r>
              <a:rPr lang="en-GB" sz="1400" dirty="0"/>
              <a:t>G</a:t>
            </a:r>
            <a:r>
              <a:rPr lang="en-GB" sz="1400" dirty="0" smtClean="0"/>
              <a:t>reater </a:t>
            </a:r>
            <a:r>
              <a:rPr lang="en-GB" sz="1400" dirty="0"/>
              <a:t>‘still to be found’ gaps in saving plans </a:t>
            </a:r>
            <a:r>
              <a:rPr lang="en-GB" sz="1400" dirty="0" smtClean="0"/>
              <a:t>– in the early days of austerity, a council might have agreed a four-year financial strategy. Now, authorities have only specified how savings will be achieved for the next </a:t>
            </a:r>
            <a:r>
              <a:rPr lang="en-GB" sz="1400" dirty="0"/>
              <a:t>financial </a:t>
            </a:r>
            <a:r>
              <a:rPr lang="en-GB" sz="1400" dirty="0" smtClean="0"/>
              <a:t>year.</a:t>
            </a:r>
          </a:p>
          <a:p>
            <a:pPr>
              <a:lnSpc>
                <a:spcPts val="2400"/>
              </a:lnSpc>
              <a:spcBef>
                <a:spcPts val="600"/>
              </a:spcBef>
              <a:spcAft>
                <a:spcPts val="600"/>
              </a:spcAft>
              <a:buClr>
                <a:srgbClr val="DA0058"/>
              </a:buClr>
              <a:buFont typeface="Wingdings 2" pitchFamily="18" charset="2"/>
              <a:buChar char=""/>
              <a:defRPr/>
            </a:pPr>
            <a:r>
              <a:rPr lang="en-GB" sz="1400" dirty="0">
                <a:latin typeface="Verdana" panose="020B0604030504040204" pitchFamily="34" charset="0"/>
                <a:ea typeface="Verdana" panose="020B0604030504040204" pitchFamily="34" charset="0"/>
                <a:cs typeface="Verdana" panose="020B0604030504040204" pitchFamily="34" charset="0"/>
              </a:rPr>
              <a:t>A growing tendency for departments to have unplanned overspends and/or </a:t>
            </a:r>
            <a:r>
              <a:rPr lang="en-GB" sz="1400" dirty="0" smtClean="0">
                <a:latin typeface="Verdana" panose="020B0604030504040204" pitchFamily="34" charset="0"/>
                <a:ea typeface="Verdana" panose="020B0604030504040204" pitchFamily="34" charset="0"/>
                <a:cs typeface="Verdana" panose="020B0604030504040204" pitchFamily="34" charset="0"/>
              </a:rPr>
              <a:t>carrying forward </a:t>
            </a:r>
            <a:r>
              <a:rPr lang="en-GB" sz="1400" dirty="0">
                <a:latin typeface="Verdana" panose="020B0604030504040204" pitchFamily="34" charset="0"/>
                <a:ea typeface="Verdana" panose="020B0604030504040204" pitchFamily="34" charset="0"/>
                <a:cs typeface="Verdana" panose="020B0604030504040204" pitchFamily="34" charset="0"/>
              </a:rPr>
              <a:t>undelivered </a:t>
            </a:r>
            <a:r>
              <a:rPr lang="en-GB" sz="1400" dirty="0" smtClean="0">
                <a:latin typeface="Verdana" panose="020B0604030504040204" pitchFamily="34" charset="0"/>
                <a:ea typeface="Verdana" panose="020B0604030504040204" pitchFamily="34" charset="0"/>
                <a:cs typeface="Verdana" panose="020B0604030504040204" pitchFamily="34" charset="0"/>
              </a:rPr>
              <a:t>savings </a:t>
            </a:r>
            <a:r>
              <a:rPr lang="en-GB" sz="1400" dirty="0">
                <a:latin typeface="Verdana" panose="020B0604030504040204" pitchFamily="34" charset="0"/>
                <a:ea typeface="Verdana" panose="020B0604030504040204" pitchFamily="34" charset="0"/>
                <a:cs typeface="Verdana" panose="020B0604030504040204" pitchFamily="34" charset="0"/>
              </a:rPr>
              <a:t>into the </a:t>
            </a:r>
            <a:r>
              <a:rPr lang="en-GB" sz="1400" dirty="0" smtClean="0">
                <a:latin typeface="Verdana" panose="020B0604030504040204" pitchFamily="34" charset="0"/>
                <a:ea typeface="Verdana" panose="020B0604030504040204" pitchFamily="34" charset="0"/>
                <a:cs typeface="Verdana" panose="020B0604030504040204" pitchFamily="34" charset="0"/>
              </a:rPr>
              <a:t>following year.</a:t>
            </a:r>
          </a:p>
        </p:txBody>
      </p:sp>
      <p:pic>
        <p:nvPicPr>
          <p:cNvPr id="6" name="Picture 5"/>
          <p:cNvPicPr>
            <a:picLocks noChangeAspect="1"/>
          </p:cNvPicPr>
          <p:nvPr/>
        </p:nvPicPr>
        <p:blipFill>
          <a:blip r:embed="rId3"/>
          <a:stretch>
            <a:fillRect/>
          </a:stretch>
        </p:blipFill>
        <p:spPr>
          <a:xfrm>
            <a:off x="2411760" y="5373216"/>
            <a:ext cx="5743575" cy="1352550"/>
          </a:xfrm>
          <a:prstGeom prst="rect">
            <a:avLst/>
          </a:prstGeom>
        </p:spPr>
      </p:pic>
    </p:spTree>
    <p:extLst>
      <p:ext uri="{BB962C8B-B14F-4D97-AF65-F5344CB8AC3E}">
        <p14:creationId xmlns:p14="http://schemas.microsoft.com/office/powerpoint/2010/main" val="393272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965150" y="1010265"/>
            <a:ext cx="6296025" cy="855662"/>
          </a:xfrm>
          <a:prstGeom prst="rect">
            <a:avLst/>
          </a:prstGeom>
        </p:spPr>
        <p:txBody>
          <a:bodyPr/>
          <a:lstStyle/>
          <a:p>
            <a:pPr algn="l">
              <a:defRPr/>
            </a:pPr>
            <a:r>
              <a:rPr lang="en-GB" altLang="en-US" sz="2600" dirty="0" smtClean="0">
                <a:solidFill>
                  <a:srgbClr val="7030A0"/>
                </a:solidFill>
                <a:latin typeface="Verdana" pitchFamily="34" charset="0"/>
                <a:ea typeface="Verdana" pitchFamily="34" charset="0"/>
                <a:cs typeface="Verdana" pitchFamily="34" charset="0"/>
              </a:rPr>
              <a:t>Four pillars of resilience</a:t>
            </a:r>
            <a:endParaRPr lang="en-US" altLang="en-US" sz="2600"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965150" y="1865927"/>
            <a:ext cx="7495186" cy="3795492"/>
          </a:xfrm>
          <a:prstGeom prst="rect">
            <a:avLst/>
          </a:prstGeom>
        </p:spPr>
        <p:txBody>
          <a:bodyPr/>
          <a:lstStyle/>
          <a:p>
            <a:pPr>
              <a:lnSpc>
                <a:spcPts val="2400"/>
              </a:lnSpc>
              <a:spcBef>
                <a:spcPts val="600"/>
              </a:spcBef>
              <a:spcAft>
                <a:spcPts val="600"/>
              </a:spcAft>
              <a:buClr>
                <a:srgbClr val="DA0058"/>
              </a:buClr>
              <a:buFont typeface="+mj-lt"/>
              <a:buAutoNum type="arabicPeriod"/>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Getting routine financial management right – ensure basic financial management systems are working effectively.</a:t>
            </a:r>
          </a:p>
          <a:p>
            <a:pPr>
              <a:lnSpc>
                <a:spcPts val="2400"/>
              </a:lnSpc>
              <a:spcBef>
                <a:spcPts val="600"/>
              </a:spcBef>
              <a:spcAft>
                <a:spcPts val="600"/>
              </a:spcAft>
              <a:buClr>
                <a:srgbClr val="DA0058"/>
              </a:buClr>
              <a:buFont typeface="+mj-lt"/>
              <a:buAutoNum type="arabicPeriod"/>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Benchmarking – making good use of benchmarking data.</a:t>
            </a:r>
          </a:p>
          <a:p>
            <a:pPr>
              <a:lnSpc>
                <a:spcPts val="2400"/>
              </a:lnSpc>
              <a:spcBef>
                <a:spcPts val="600"/>
              </a:spcBef>
              <a:spcAft>
                <a:spcPts val="600"/>
              </a:spcAft>
              <a:buClr>
                <a:srgbClr val="DA0058"/>
              </a:buClr>
              <a:buFont typeface="+mj-lt"/>
              <a:buAutoNum type="arabicPeriod"/>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Clear plans for delivering savings – each authority needs a single, consolidated, living document that tracks its savings plans.</a:t>
            </a:r>
          </a:p>
          <a:p>
            <a:pPr>
              <a:lnSpc>
                <a:spcPts val="2400"/>
              </a:lnSpc>
              <a:spcBef>
                <a:spcPts val="600"/>
              </a:spcBef>
              <a:spcAft>
                <a:spcPts val="600"/>
              </a:spcAft>
              <a:buClr>
                <a:srgbClr val="DA0058"/>
              </a:buClr>
              <a:buFont typeface="+mj-lt"/>
              <a:buAutoNum type="arabicPeriod"/>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Reserves - to </a:t>
            </a:r>
            <a:r>
              <a:rPr lang="en-GB" sz="16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manage </a:t>
            </a: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 </a:t>
            </a:r>
            <a:r>
              <a:rPr lang="en-GB" sz="16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clear </a:t>
            </a: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and</a:t>
            </a:r>
            <a:r>
              <a:rPr lang="en-GB" sz="12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transparent savings programme </a:t>
            </a:r>
            <a:r>
              <a:rPr lang="en-GB" sz="16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over the medium term </a:t>
            </a: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not to avoid </a:t>
            </a:r>
            <a:r>
              <a:rPr lang="en-GB" sz="16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another cut in service </a:t>
            </a: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level</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rotWithShape="1">
          <a:blip r:embed="rId3"/>
          <a:srcRect l="32675" t="9401" r="33463" b="3800"/>
          <a:stretch/>
        </p:blipFill>
        <p:spPr>
          <a:xfrm>
            <a:off x="7452320" y="4594446"/>
            <a:ext cx="1479995" cy="2133946"/>
          </a:xfrm>
          <a:prstGeom prst="rect">
            <a:avLst/>
          </a:prstGeom>
        </p:spPr>
      </p:pic>
    </p:spTree>
    <p:extLst>
      <p:ext uri="{BB962C8B-B14F-4D97-AF65-F5344CB8AC3E}">
        <p14:creationId xmlns:p14="http://schemas.microsoft.com/office/powerpoint/2010/main" val="2000868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965150" y="1010265"/>
            <a:ext cx="6296025" cy="855662"/>
          </a:xfrm>
          <a:prstGeom prst="rect">
            <a:avLst/>
          </a:prstGeom>
        </p:spPr>
        <p:txBody>
          <a:bodyPr/>
          <a:lstStyle/>
          <a:p>
            <a:pPr>
              <a:defRPr/>
            </a:pPr>
            <a:r>
              <a:rPr lang="en-GB" sz="2400" dirty="0" smtClean="0"/>
              <a:t>CIPFA’s response to funding crisis</a:t>
            </a:r>
            <a:endParaRPr lang="en-US" altLang="en-US" sz="2600"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755576" y="2132856"/>
            <a:ext cx="7783314" cy="4011345"/>
          </a:xfrm>
          <a:prstGeom prst="rect">
            <a:avLst/>
          </a:prstGeom>
        </p:spPr>
        <p:txBody>
          <a:bodyPr/>
          <a:lstStyle/>
          <a:p>
            <a:pPr>
              <a:lnSpc>
                <a:spcPts val="2400"/>
              </a:lnSpc>
              <a:spcBef>
                <a:spcPts val="600"/>
              </a:spcBef>
              <a:spcAft>
                <a:spcPts val="600"/>
              </a:spcAft>
              <a:buClr>
                <a:srgbClr val="DA0058"/>
              </a:buClr>
              <a:buFont typeface="Wingdings 2" pitchFamily="18" charset="2"/>
              <a:buChar char=""/>
              <a:defRPr/>
            </a:pPr>
            <a:r>
              <a:rPr lang="en-GB" sz="1800" dirty="0"/>
              <a:t>A financial resilience </a:t>
            </a:r>
            <a:r>
              <a:rPr lang="en-GB" sz="1800" dirty="0" smtClean="0"/>
              <a:t>index.</a:t>
            </a:r>
            <a:endParaRPr lang="en-GB" sz="1800" dirty="0"/>
          </a:p>
          <a:p>
            <a:pPr>
              <a:lnSpc>
                <a:spcPts val="2400"/>
              </a:lnSpc>
              <a:spcBef>
                <a:spcPts val="600"/>
              </a:spcBef>
              <a:spcAft>
                <a:spcPts val="600"/>
              </a:spcAft>
              <a:buClr>
                <a:srgbClr val="DA0058"/>
              </a:buClr>
              <a:buFont typeface="Wingdings 2" pitchFamily="18" charset="2"/>
              <a:buChar char=""/>
              <a:defRPr/>
            </a:pPr>
            <a:r>
              <a:rPr lang="en-GB" sz="1800" dirty="0"/>
              <a:t>Professional codification of budget setting and financial </a:t>
            </a:r>
            <a:r>
              <a:rPr lang="en-GB" sz="1800" dirty="0" smtClean="0"/>
              <a:t>management.</a:t>
            </a:r>
            <a:endParaRPr lang="en-GB" sz="1800" dirty="0"/>
          </a:p>
          <a:p>
            <a:pPr>
              <a:lnSpc>
                <a:spcPts val="2400"/>
              </a:lnSpc>
              <a:spcBef>
                <a:spcPts val="600"/>
              </a:spcBef>
              <a:spcAft>
                <a:spcPts val="600"/>
              </a:spcAft>
              <a:buClr>
                <a:srgbClr val="DA0058"/>
              </a:buClr>
              <a:buFont typeface="Wingdings 2" pitchFamily="18" charset="2"/>
              <a:buChar char=""/>
              <a:defRPr/>
            </a:pPr>
            <a:r>
              <a:rPr lang="en-GB" sz="1800" dirty="0"/>
              <a:t>Funding Advisory </a:t>
            </a:r>
            <a:r>
              <a:rPr lang="en-GB" sz="1800" dirty="0" smtClean="0"/>
              <a:t>Service </a:t>
            </a:r>
            <a:r>
              <a:rPr lang="en-GB" sz="1800" dirty="0"/>
              <a:t>(FAS</a:t>
            </a:r>
            <a:r>
              <a:rPr lang="en-GB" sz="1800" dirty="0" smtClean="0"/>
              <a:t>).</a:t>
            </a:r>
            <a:endParaRPr lang="en-GB" sz="1800" dirty="0"/>
          </a:p>
          <a:p>
            <a:pPr>
              <a:lnSpc>
                <a:spcPts val="2400"/>
              </a:lnSpc>
              <a:spcBef>
                <a:spcPts val="600"/>
              </a:spcBef>
              <a:spcAft>
                <a:spcPts val="600"/>
              </a:spcAft>
              <a:buClr>
                <a:srgbClr val="DA0058"/>
              </a:buClr>
              <a:buFont typeface="Wingdings 2" pitchFamily="18" charset="2"/>
              <a:buChar char=""/>
              <a:defRPr/>
            </a:pPr>
            <a:r>
              <a:rPr lang="en-GB" sz="1800" dirty="0"/>
              <a:t>Code of </a:t>
            </a:r>
            <a:r>
              <a:rPr lang="en-GB" sz="1800" dirty="0" smtClean="0"/>
              <a:t>ethics.</a:t>
            </a:r>
            <a:endParaRPr lang="en-GB" sz="1800" dirty="0"/>
          </a:p>
          <a:p>
            <a:pPr>
              <a:lnSpc>
                <a:spcPts val="2400"/>
              </a:lnSpc>
              <a:spcBef>
                <a:spcPts val="600"/>
              </a:spcBef>
              <a:spcAft>
                <a:spcPts val="600"/>
              </a:spcAft>
              <a:buClr>
                <a:srgbClr val="DA0058"/>
              </a:buClr>
              <a:buFont typeface="Wingdings 2" pitchFamily="18" charset="2"/>
              <a:buChar char=""/>
              <a:defRPr/>
            </a:pPr>
            <a:endParaRPr lang="en-GB" sz="1400" dirty="0"/>
          </a:p>
          <a:p>
            <a:pPr>
              <a:lnSpc>
                <a:spcPts val="2400"/>
              </a:lnSpc>
              <a:spcBef>
                <a:spcPts val="600"/>
              </a:spcBef>
              <a:spcAft>
                <a:spcPts val="600"/>
              </a:spcAft>
              <a:buClr>
                <a:srgbClr val="DA0058"/>
              </a:buClr>
              <a:buFont typeface="Wingdings 2" pitchFamily="18" charset="2"/>
              <a:buChar cha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970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965150" y="1010265"/>
            <a:ext cx="6296025" cy="855662"/>
          </a:xfrm>
          <a:prstGeom prst="rect">
            <a:avLst/>
          </a:prstGeom>
        </p:spPr>
        <p:txBody>
          <a:bodyPr/>
          <a:lstStyle/>
          <a:p>
            <a:pPr>
              <a:defRPr/>
            </a:pPr>
            <a:r>
              <a:rPr lang="en-GB" sz="2400" dirty="0"/>
              <a:t>Importance of the role of councillors</a:t>
            </a:r>
            <a:endParaRPr lang="en-US" altLang="en-US" sz="2600"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755576" y="2132856"/>
            <a:ext cx="7783314" cy="4011345"/>
          </a:xfrm>
          <a:prstGeom prst="rect">
            <a:avLst/>
          </a:prstGeom>
        </p:spPr>
        <p:txBody>
          <a:bodyPr/>
          <a:lstStyle/>
          <a:p>
            <a:pPr>
              <a:lnSpc>
                <a:spcPts val="2400"/>
              </a:lnSpc>
              <a:spcBef>
                <a:spcPts val="600"/>
              </a:spcBef>
              <a:spcAft>
                <a:spcPts val="600"/>
              </a:spcAft>
              <a:buClr>
                <a:srgbClr val="DA0058"/>
              </a:buClr>
              <a:buFont typeface="Wingdings 2" pitchFamily="18" charset="2"/>
              <a:buChar char=""/>
              <a:defRPr/>
            </a:pPr>
            <a:r>
              <a:rPr lang="en-GB" sz="1800" dirty="0"/>
              <a:t>Strength of leadership  </a:t>
            </a:r>
          </a:p>
          <a:p>
            <a:pPr>
              <a:lnSpc>
                <a:spcPts val="2400"/>
              </a:lnSpc>
              <a:spcBef>
                <a:spcPts val="600"/>
              </a:spcBef>
              <a:spcAft>
                <a:spcPts val="600"/>
              </a:spcAft>
              <a:buClr>
                <a:srgbClr val="DA0058"/>
              </a:buClr>
              <a:buFont typeface="Wingdings 2" pitchFamily="18" charset="2"/>
              <a:buChar char=""/>
              <a:defRPr/>
            </a:pPr>
            <a:r>
              <a:rPr lang="en-GB" sz="1800" dirty="0"/>
              <a:t>Oversight and scrutiny </a:t>
            </a:r>
          </a:p>
          <a:p>
            <a:pPr>
              <a:lnSpc>
                <a:spcPts val="2400"/>
              </a:lnSpc>
              <a:spcBef>
                <a:spcPts val="600"/>
              </a:spcBef>
              <a:spcAft>
                <a:spcPts val="600"/>
              </a:spcAft>
              <a:buClr>
                <a:srgbClr val="DA0058"/>
              </a:buClr>
              <a:buFont typeface="Wingdings 2" pitchFamily="18" charset="2"/>
              <a:buChar char=""/>
              <a:defRPr/>
            </a:pPr>
            <a:r>
              <a:rPr lang="en-GB" sz="1800" dirty="0"/>
              <a:t>Accountability </a:t>
            </a:r>
          </a:p>
          <a:p>
            <a:pPr>
              <a:lnSpc>
                <a:spcPts val="2400"/>
              </a:lnSpc>
              <a:spcBef>
                <a:spcPts val="600"/>
              </a:spcBef>
              <a:spcAft>
                <a:spcPts val="600"/>
              </a:spcAft>
              <a:buClr>
                <a:srgbClr val="DA0058"/>
              </a:buClr>
              <a:buFont typeface="Wingdings 2" pitchFamily="18" charset="2"/>
              <a:buChar char=""/>
              <a:defRPr/>
            </a:pPr>
            <a:endParaRPr lang="en-GB" sz="1400" dirty="0"/>
          </a:p>
          <a:p>
            <a:pPr>
              <a:lnSpc>
                <a:spcPts val="2400"/>
              </a:lnSpc>
              <a:spcBef>
                <a:spcPts val="600"/>
              </a:spcBef>
              <a:spcAft>
                <a:spcPts val="600"/>
              </a:spcAft>
              <a:buClr>
                <a:srgbClr val="DA0058"/>
              </a:buClr>
              <a:buFont typeface="Wingdings 2" pitchFamily="18" charset="2"/>
              <a:buChar cha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847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965150" y="1010265"/>
            <a:ext cx="6296025" cy="855662"/>
          </a:xfrm>
          <a:prstGeom prst="rect">
            <a:avLst/>
          </a:prstGeom>
        </p:spPr>
        <p:txBody>
          <a:bodyPr/>
          <a:lstStyle/>
          <a:p>
            <a:pPr>
              <a:defRPr/>
            </a:pPr>
            <a:r>
              <a:rPr lang="en-GB" altLang="en-US" sz="2400" dirty="0" smtClean="0"/>
              <a:t>How CIPFA is supporting councillors</a:t>
            </a:r>
            <a:endParaRPr lang="en-US" altLang="en-US" sz="2600"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755576" y="2132856"/>
            <a:ext cx="7783314" cy="4011345"/>
          </a:xfrm>
          <a:prstGeom prst="rect">
            <a:avLst/>
          </a:prstGeom>
        </p:spPr>
        <p:txBody>
          <a:bodyPr/>
          <a:lstStyle/>
          <a:p>
            <a:pPr>
              <a:lnSpc>
                <a:spcPts val="2400"/>
              </a:lnSpc>
              <a:spcBef>
                <a:spcPts val="600"/>
              </a:spcBef>
              <a:spcAft>
                <a:spcPts val="600"/>
              </a:spcAft>
              <a:buClr>
                <a:srgbClr val="DA0058"/>
              </a:buClr>
              <a:buFont typeface="Wingdings 2" pitchFamily="18" charset="2"/>
              <a:buChar char=""/>
              <a:defRPr/>
            </a:pPr>
            <a:r>
              <a:rPr lang="en-GB" sz="1800" dirty="0" smtClean="0"/>
              <a:t>CIPFA, in partnership with </a:t>
            </a:r>
            <a:r>
              <a:rPr lang="en-GB" sz="1800" dirty="0" err="1" smtClean="0"/>
              <a:t>CfPS</a:t>
            </a:r>
            <a:r>
              <a:rPr lang="en-GB" sz="1800" dirty="0" smtClean="0"/>
              <a:t>, will host further conferences for councillors.</a:t>
            </a:r>
            <a:endParaRPr lang="en-GB" sz="1800" dirty="0"/>
          </a:p>
          <a:p>
            <a:pPr>
              <a:lnSpc>
                <a:spcPts val="2400"/>
              </a:lnSpc>
              <a:spcBef>
                <a:spcPts val="600"/>
              </a:spcBef>
              <a:spcAft>
                <a:spcPts val="600"/>
              </a:spcAft>
              <a:buClr>
                <a:srgbClr val="DA0058"/>
              </a:buClr>
              <a:buFont typeface="Wingdings 2" pitchFamily="18" charset="2"/>
              <a:buChar char=""/>
              <a:defRPr/>
            </a:pPr>
            <a:r>
              <a:rPr lang="en-GB" sz="1800" dirty="0" smtClean="0"/>
              <a:t>CIPFA and </a:t>
            </a:r>
            <a:r>
              <a:rPr lang="en-GB" sz="1800" dirty="0" err="1" smtClean="0"/>
              <a:t>CfPS</a:t>
            </a:r>
            <a:r>
              <a:rPr lang="en-GB" sz="1800" dirty="0" smtClean="0"/>
              <a:t> are considering creating a dedicated network for councillors.</a:t>
            </a:r>
            <a:endParaRPr lang="en-GB" sz="1800" dirty="0"/>
          </a:p>
          <a:p>
            <a:pPr marL="0" indent="0">
              <a:lnSpc>
                <a:spcPts val="2400"/>
              </a:lnSpc>
              <a:spcBef>
                <a:spcPts val="600"/>
              </a:spcBef>
              <a:spcAft>
                <a:spcPts val="600"/>
              </a:spcAft>
              <a:buClr>
                <a:srgbClr val="DA0058"/>
              </a:buClr>
              <a:buNone/>
              <a:defRPr/>
            </a:pPr>
            <a:endParaRPr lang="en-GB" sz="1800" dirty="0"/>
          </a:p>
          <a:p>
            <a:pPr>
              <a:lnSpc>
                <a:spcPts val="2400"/>
              </a:lnSpc>
              <a:spcBef>
                <a:spcPts val="600"/>
              </a:spcBef>
              <a:spcAft>
                <a:spcPts val="600"/>
              </a:spcAft>
              <a:buClr>
                <a:srgbClr val="DA0058"/>
              </a:buClr>
              <a:buFont typeface="Wingdings 2" pitchFamily="18" charset="2"/>
              <a:buChar char=""/>
              <a:defRPr/>
            </a:pPr>
            <a:endParaRPr lang="en-GB" sz="1400" dirty="0"/>
          </a:p>
          <a:p>
            <a:pPr>
              <a:lnSpc>
                <a:spcPts val="2400"/>
              </a:lnSpc>
              <a:spcBef>
                <a:spcPts val="600"/>
              </a:spcBef>
              <a:spcAft>
                <a:spcPts val="600"/>
              </a:spcAft>
              <a:buClr>
                <a:srgbClr val="DA0058"/>
              </a:buClr>
              <a:buFont typeface="Wingdings 2" pitchFamily="18" charset="2"/>
              <a:buChar char=""/>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6352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p:cNvSpPr>
          <p:nvPr/>
        </p:nvSpPr>
        <p:spPr bwMode="auto">
          <a:xfrm>
            <a:off x="-369277" y="2716823"/>
            <a:ext cx="9144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GB" sz="2600" dirty="0" smtClean="0">
                <a:solidFill>
                  <a:schemeClr val="hlink"/>
                </a:solidFill>
                <a:latin typeface="Verdana" charset="0"/>
                <a:ea typeface="ＭＳ Ｐゴシック" charset="0"/>
              </a:rPr>
              <a:t>THANK YOU </a:t>
            </a:r>
            <a:endParaRPr lang="en-US" sz="2600" dirty="0">
              <a:solidFill>
                <a:schemeClr val="hlink"/>
              </a:solidFill>
              <a:latin typeface="Verdana" charset="0"/>
              <a:ea typeface="ＭＳ Ｐゴシック" charset="0"/>
            </a:endParaRPr>
          </a:p>
        </p:txBody>
      </p:sp>
      <p:grpSp>
        <p:nvGrpSpPr>
          <p:cNvPr id="5" name="Group 4"/>
          <p:cNvGrpSpPr/>
          <p:nvPr/>
        </p:nvGrpSpPr>
        <p:grpSpPr>
          <a:xfrm>
            <a:off x="1852712" y="5196253"/>
            <a:ext cx="3124637" cy="978350"/>
            <a:chOff x="216533" y="5574323"/>
            <a:chExt cx="3124637" cy="978350"/>
          </a:xfrm>
        </p:grpSpPr>
        <p:sp>
          <p:nvSpPr>
            <p:cNvPr id="4" name="Rectangle 5"/>
            <p:cNvSpPr>
              <a:spLocks noChangeArrowheads="1"/>
            </p:cNvSpPr>
            <p:nvPr/>
          </p:nvSpPr>
          <p:spPr bwMode="auto">
            <a:xfrm>
              <a:off x="216533" y="5574323"/>
              <a:ext cx="2693722" cy="9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 typeface="Wingdings" pitchFamily="2" charset="2"/>
                <a:buNone/>
              </a:pPr>
              <a:r>
                <a:rPr lang="en-GB" altLang="en-US" sz="1600" dirty="0" smtClean="0">
                  <a:latin typeface="Verdana" charset="0"/>
                  <a:ea typeface="ＭＳ Ｐゴシック" charset="0"/>
                </a:rPr>
                <a:t>Mike O’Donnell</a:t>
              </a:r>
            </a:p>
            <a:p>
              <a:pPr eaLnBrk="1" hangingPunct="1">
                <a:spcBef>
                  <a:spcPct val="0"/>
                </a:spcBef>
                <a:buNone/>
              </a:pPr>
              <a:r>
                <a:rPr lang="en-GB" altLang="en-US" sz="1600" dirty="0">
                  <a:latin typeface="Verdana" charset="0"/>
                  <a:ea typeface="ＭＳ Ｐゴシック" charset="0"/>
                </a:rPr>
                <a:t>Associate Director of Local Government</a:t>
              </a:r>
              <a:endParaRPr lang="en-GB" altLang="en-US" sz="1600" dirty="0" smtClean="0">
                <a:latin typeface="Verdana" charset="0"/>
                <a:ea typeface="ＭＳ Ｐゴシック" charset="0"/>
              </a:endParaRPr>
            </a:p>
            <a:p>
              <a:pPr eaLnBrk="1" fontAlgn="base" hangingPunct="1">
                <a:spcBef>
                  <a:spcPct val="0"/>
                </a:spcBef>
                <a:spcAft>
                  <a:spcPct val="0"/>
                </a:spcAft>
                <a:buFont typeface="Wingdings" pitchFamily="2" charset="2"/>
                <a:buNone/>
              </a:pPr>
              <a:endParaRPr lang="en-GB" altLang="en-US" sz="1600" dirty="0">
                <a:latin typeface="Verdana" charset="0"/>
                <a:ea typeface="ＭＳ Ｐゴシック" charset="0"/>
              </a:endParaRPr>
            </a:p>
            <a:p>
              <a:pPr eaLnBrk="1" fontAlgn="base" hangingPunct="1">
                <a:spcBef>
                  <a:spcPct val="0"/>
                </a:spcBef>
                <a:spcAft>
                  <a:spcPct val="0"/>
                </a:spcAft>
                <a:buFont typeface="Wingdings" pitchFamily="2" charset="2"/>
                <a:buNone/>
              </a:pPr>
              <a:endParaRPr lang="en-GB" altLang="en-US" sz="1600" dirty="0">
                <a:latin typeface="Verdana" charset="0"/>
                <a:ea typeface="ＭＳ Ｐゴシック" charset="0"/>
              </a:endParaRPr>
            </a:p>
          </p:txBody>
        </p:sp>
        <p:sp>
          <p:nvSpPr>
            <p:cNvPr id="3" name="TextBox 2"/>
            <p:cNvSpPr txBox="1"/>
            <p:nvPr/>
          </p:nvSpPr>
          <p:spPr>
            <a:xfrm>
              <a:off x="3156439" y="5574323"/>
              <a:ext cx="184731" cy="369332"/>
            </a:xfrm>
            <a:prstGeom prst="rect">
              <a:avLst/>
            </a:prstGeom>
            <a:noFill/>
          </p:spPr>
          <p:txBody>
            <a:bodyPr wrap="none" rtlCol="0">
              <a:spAutoFit/>
            </a:bodyPr>
            <a:lstStyle/>
            <a:p>
              <a:endParaRPr lang="en-GB" dirty="0"/>
            </a:p>
          </p:txBody>
        </p:sp>
      </p:grpSp>
    </p:spTree>
    <p:extLst>
      <p:ext uri="{BB962C8B-B14F-4D97-AF65-F5344CB8AC3E}">
        <p14:creationId xmlns:p14="http://schemas.microsoft.com/office/powerpoint/2010/main" val="17825012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965150" y="1010265"/>
            <a:ext cx="6296025" cy="855662"/>
          </a:xfrm>
          <a:prstGeom prst="rect">
            <a:avLst/>
          </a:prstGeom>
        </p:spPr>
        <p:txBody>
          <a:bodyPr/>
          <a:lstStyle/>
          <a:p>
            <a:pPr algn="l">
              <a:defRPr/>
            </a:pPr>
            <a:r>
              <a:rPr lang="en-GB" altLang="en-US" sz="2600" dirty="0" smtClean="0">
                <a:solidFill>
                  <a:srgbClr val="7030A0"/>
                </a:solidFill>
                <a:latin typeface="Verdana" pitchFamily="34" charset="0"/>
                <a:ea typeface="Verdana" pitchFamily="34" charset="0"/>
                <a:cs typeface="Verdana" pitchFamily="34" charset="0"/>
              </a:rPr>
              <a:t>The state of public finances</a:t>
            </a:r>
            <a:endParaRPr lang="en-US" altLang="en-US" sz="2600"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539552" y="1700808"/>
            <a:ext cx="7855322" cy="4659417"/>
          </a:xfrm>
          <a:prstGeom prst="rect">
            <a:avLst/>
          </a:prstGeom>
        </p:spPr>
        <p:txBody>
          <a:bodyPr/>
          <a:lstStyle/>
          <a:p>
            <a:pPr>
              <a:lnSpc>
                <a:spcPts val="2400"/>
              </a:lnSpc>
              <a:spcBef>
                <a:spcPts val="600"/>
              </a:spcBef>
              <a:spcAft>
                <a:spcPts val="600"/>
              </a:spcAft>
              <a:buClr>
                <a:srgbClr val="DA0058"/>
              </a:buClr>
              <a:buFont typeface="Wingdings 2" pitchFamily="18" charset="2"/>
              <a:buChar char=""/>
              <a:defRPr/>
            </a:pPr>
            <a:r>
              <a:rPr lang="en-GB" sz="16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Spending on public services and benefits payments – which make up around 85% of government spending – has fallen by about 1% since </a:t>
            </a: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2010.</a:t>
            </a:r>
          </a:p>
          <a:p>
            <a:pPr>
              <a:lnSpc>
                <a:spcPts val="2400"/>
              </a:lnSpc>
              <a:spcBef>
                <a:spcPts val="600"/>
              </a:spcBef>
              <a:spcAft>
                <a:spcPts val="600"/>
              </a:spcAft>
              <a:buClr>
                <a:srgbClr val="DA0058"/>
              </a:buClr>
              <a:buFont typeface="Wingdings 2" pitchFamily="18" charset="2"/>
              <a:buChar char=""/>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Some services more than others which </a:t>
            </a:r>
            <a:r>
              <a:rPr lang="en-GB" sz="16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have seen large spending cuts </a:t>
            </a: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for example prisons down </a:t>
            </a:r>
            <a:r>
              <a:rPr lang="en-GB" sz="16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22% since </a:t>
            </a: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2009/10, local government nearly 50%. </a:t>
            </a:r>
            <a:r>
              <a:rPr lang="en-GB" sz="16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Meanwhile </a:t>
            </a: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social </a:t>
            </a:r>
            <a:r>
              <a:rPr lang="en-GB" sz="16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care now accounts for 54.4% of local authorities’ total service spend, up from 45.3% in 2010-11.</a:t>
            </a:r>
            <a:endPar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buClr>
                <a:srgbClr val="DA0058"/>
              </a:buClr>
              <a:buFont typeface="Wingdings 2" pitchFamily="18" charset="2"/>
              <a:buChar char=""/>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CIPFA and the Institute for Government’s (IFG) Performance Tracker shows public services have become “more efficient” since the introduction of austerity measures – that is, services are managing to deliver services at a lower cost than they did eight years ago.</a:t>
            </a:r>
          </a:p>
          <a:p>
            <a:pPr>
              <a:lnSpc>
                <a:spcPts val="2400"/>
              </a:lnSpc>
              <a:spcBef>
                <a:spcPts val="600"/>
              </a:spcBef>
              <a:spcAft>
                <a:spcPts val="600"/>
              </a:spcAft>
              <a:buClr>
                <a:srgbClr val="DA0058"/>
              </a:buClr>
              <a:buFont typeface="Wingdings 2" pitchFamily="18" charset="2"/>
              <a:buChar char=""/>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However the Performance Tracker also shows that </a:t>
            </a:r>
            <a:r>
              <a:rPr lang="en-GB"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adult social care cannot continue to operate at their current level of efficiency, and that local authorities risk a serious deterioration of quality</a:t>
            </a:r>
            <a:r>
              <a:rPr lang="en-GB" sz="16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
            </a:r>
          </a:p>
          <a:p>
            <a:pPr marL="0" indent="0">
              <a:lnSpc>
                <a:spcPts val="2400"/>
              </a:lnSpc>
              <a:spcBef>
                <a:spcPts val="600"/>
              </a:spcBef>
              <a:spcAft>
                <a:spcPts val="600"/>
              </a:spcAft>
              <a:buClr>
                <a:srgbClr val="DA0058"/>
              </a:buClr>
              <a:buNone/>
              <a:defRPr/>
            </a:pPr>
            <a:endPar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buClr>
                <a:srgbClr val="DA0058"/>
              </a:buClr>
              <a:buFont typeface="Wingdings 2" pitchFamily="18" charset="2"/>
              <a:buChar char=""/>
              <a:defRPr/>
            </a:pPr>
            <a:endPar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GB" sz="1400" dirty="0">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569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5061" y="1120622"/>
            <a:ext cx="7886700" cy="1325563"/>
          </a:xfrm>
        </p:spPr>
        <p:txBody>
          <a:bodyPr>
            <a:normAutofit/>
          </a:bodyPr>
          <a:lstStyle/>
          <a:p>
            <a:pPr algn="ctr"/>
            <a:r>
              <a:rPr lang="en-GB" sz="3000" dirty="0">
                <a:solidFill>
                  <a:srgbClr val="7030A0"/>
                </a:solidFill>
              </a:rPr>
              <a:t>A longer-term issue: ‘social spending’ spending vs the rest</a:t>
            </a:r>
            <a:r>
              <a:rPr lang="en-GB" dirty="0">
                <a:solidFill>
                  <a:srgbClr val="7030A0"/>
                </a:solidFill>
              </a:rPr>
              <a:t/>
            </a:r>
            <a:br>
              <a:rPr lang="en-GB" dirty="0">
                <a:solidFill>
                  <a:srgbClr val="7030A0"/>
                </a:solidFill>
              </a:rPr>
            </a:br>
            <a:r>
              <a:rPr lang="en-GB" sz="2025" dirty="0">
                <a:solidFill>
                  <a:srgbClr val="7030A0"/>
                </a:solidFill>
              </a:rPr>
              <a:t>- 1983-84 to 2018-19</a:t>
            </a:r>
            <a:endParaRPr lang="en-GB" dirty="0">
              <a:solidFill>
                <a:srgbClr val="7030A0"/>
              </a:solidFill>
            </a:endParaRPr>
          </a:p>
        </p:txBody>
      </p:sp>
      <p:sp>
        <p:nvSpPr>
          <p:cNvPr id="3" name="TextBox 2"/>
          <p:cNvSpPr txBox="1"/>
          <p:nvPr/>
        </p:nvSpPr>
        <p:spPr>
          <a:xfrm>
            <a:off x="1979712" y="6343989"/>
            <a:ext cx="4602542" cy="507831"/>
          </a:xfrm>
          <a:prstGeom prst="rect">
            <a:avLst/>
          </a:prstGeom>
          <a:noFill/>
        </p:spPr>
        <p:txBody>
          <a:bodyPr wrap="none" rtlCol="0">
            <a:spAutoFit/>
          </a:bodyPr>
          <a:lstStyle/>
          <a:p>
            <a:r>
              <a:rPr lang="en-GB" sz="900" dirty="0"/>
              <a:t>Derived from </a:t>
            </a:r>
            <a:r>
              <a:rPr lang="en-GB" sz="900" i="1" dirty="0"/>
              <a:t>Public Expenditure Statistical Analyses 2015</a:t>
            </a:r>
            <a:r>
              <a:rPr lang="en-GB" sz="900" dirty="0"/>
              <a:t>, H M Treasury, Table 4.2</a:t>
            </a:r>
          </a:p>
          <a:p>
            <a:r>
              <a:rPr lang="en-GB" sz="900" dirty="0"/>
              <a:t>Percentages derived from services’ expenditure as proportion of all public expenditure </a:t>
            </a:r>
          </a:p>
          <a:p>
            <a:endParaRPr lang="en-GB" sz="900" dirty="0"/>
          </a:p>
        </p:txBody>
      </p:sp>
      <p:graphicFrame>
        <p:nvGraphicFramePr>
          <p:cNvPr id="8" name="Chart 7"/>
          <p:cNvGraphicFramePr>
            <a:graphicFrameLocks/>
          </p:cNvGraphicFramePr>
          <p:nvPr>
            <p:extLst>
              <p:ext uri="{D42A27DB-BD31-4B8C-83A1-F6EECF244321}">
                <p14:modId xmlns:p14="http://schemas.microsoft.com/office/powerpoint/2010/main" val="1027603813"/>
              </p:ext>
            </p:extLst>
          </p:nvPr>
        </p:nvGraphicFramePr>
        <p:xfrm>
          <a:off x="1331640" y="2636912"/>
          <a:ext cx="6624736" cy="3557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297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7716"/>
            <a:ext cx="7886700" cy="1325563"/>
          </a:xfrm>
        </p:spPr>
        <p:txBody>
          <a:bodyPr/>
          <a:lstStyle/>
          <a:p>
            <a:pPr algn="ctr"/>
            <a:r>
              <a:rPr lang="en-GB" dirty="0">
                <a:solidFill>
                  <a:srgbClr val="7030A0"/>
                </a:solidFill>
              </a:rPr>
              <a:t>Local government expenditure as % of GDP</a:t>
            </a:r>
            <a:br>
              <a:rPr lang="en-GB" dirty="0">
                <a:solidFill>
                  <a:srgbClr val="7030A0"/>
                </a:solidFill>
              </a:rPr>
            </a:br>
            <a:r>
              <a:rPr lang="en-GB" sz="1800" dirty="0">
                <a:solidFill>
                  <a:srgbClr val="7030A0"/>
                </a:solidFill>
              </a:rPr>
              <a:t>- 7+ years of reductions as % of GDP </a:t>
            </a:r>
          </a:p>
        </p:txBody>
      </p:sp>
      <p:pic>
        <p:nvPicPr>
          <p:cNvPr id="3" name="Picture 2"/>
          <p:cNvPicPr>
            <a:picLocks noChangeAspect="1"/>
          </p:cNvPicPr>
          <p:nvPr/>
        </p:nvPicPr>
        <p:blipFill>
          <a:blip r:embed="rId2"/>
          <a:stretch>
            <a:fillRect/>
          </a:stretch>
        </p:blipFill>
        <p:spPr>
          <a:xfrm>
            <a:off x="1680792" y="2542981"/>
            <a:ext cx="5782416" cy="3015117"/>
          </a:xfrm>
          <a:prstGeom prst="rect">
            <a:avLst/>
          </a:prstGeom>
        </p:spPr>
      </p:pic>
      <p:sp>
        <p:nvSpPr>
          <p:cNvPr id="5" name="TextBox 4"/>
          <p:cNvSpPr txBox="1"/>
          <p:nvPr/>
        </p:nvSpPr>
        <p:spPr>
          <a:xfrm>
            <a:off x="6651530" y="5408468"/>
            <a:ext cx="1544013" cy="369332"/>
          </a:xfrm>
          <a:prstGeom prst="rect">
            <a:avLst/>
          </a:prstGeom>
          <a:noFill/>
        </p:spPr>
        <p:txBody>
          <a:bodyPr wrap="none" rtlCol="0">
            <a:spAutoFit/>
          </a:bodyPr>
          <a:lstStyle/>
          <a:p>
            <a:r>
              <a:rPr lang="en-GB" dirty="0"/>
              <a:t>Source: OBR</a:t>
            </a:r>
          </a:p>
        </p:txBody>
      </p:sp>
    </p:spTree>
    <p:extLst>
      <p:ext uri="{BB962C8B-B14F-4D97-AF65-F5344CB8AC3E}">
        <p14:creationId xmlns:p14="http://schemas.microsoft.com/office/powerpoint/2010/main" val="348193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965150" y="1010265"/>
            <a:ext cx="6296025" cy="855662"/>
          </a:xfrm>
          <a:prstGeom prst="rect">
            <a:avLst/>
          </a:prstGeom>
        </p:spPr>
        <p:txBody>
          <a:bodyPr/>
          <a:lstStyle/>
          <a:p>
            <a:pPr algn="l">
              <a:defRPr/>
            </a:pPr>
            <a:r>
              <a:rPr lang="en-GB" altLang="en-US" sz="2600" dirty="0" smtClean="0">
                <a:solidFill>
                  <a:srgbClr val="7030A0"/>
                </a:solidFill>
                <a:latin typeface="Verdana" pitchFamily="34" charset="0"/>
                <a:ea typeface="Verdana" pitchFamily="34" charset="0"/>
                <a:cs typeface="Verdana" pitchFamily="34" charset="0"/>
              </a:rPr>
              <a:t>Local government</a:t>
            </a:r>
            <a:endParaRPr lang="en-US" altLang="en-US" sz="2600" dirty="0">
              <a:solidFill>
                <a:srgbClr val="7030A0"/>
              </a:solidFill>
              <a:latin typeface="Verdana" pitchFamily="34" charset="0"/>
              <a:ea typeface="Verdana" pitchFamily="34" charset="0"/>
              <a:cs typeface="Verdana" pitchFamily="34" charset="0"/>
            </a:endParaRPr>
          </a:p>
        </p:txBody>
      </p:sp>
      <p:pic>
        <p:nvPicPr>
          <p:cNvPr id="7" name="Content Placeholder 6"/>
          <p:cNvPicPr>
            <a:picLocks noGrp="1" noChangeAspect="1"/>
          </p:cNvPicPr>
          <p:nvPr>
            <p:ph idx="1"/>
          </p:nvPr>
        </p:nvPicPr>
        <p:blipFill>
          <a:blip r:embed="rId3"/>
          <a:stretch>
            <a:fillRect/>
          </a:stretch>
        </p:blipFill>
        <p:spPr>
          <a:xfrm>
            <a:off x="827584" y="1634676"/>
            <a:ext cx="7181851" cy="4855186"/>
          </a:xfrm>
          <a:prstGeom prst="rect">
            <a:avLst/>
          </a:prstGeom>
        </p:spPr>
      </p:pic>
      <p:sp>
        <p:nvSpPr>
          <p:cNvPr id="10" name="TextBox 9"/>
          <p:cNvSpPr txBox="1"/>
          <p:nvPr/>
        </p:nvSpPr>
        <p:spPr>
          <a:xfrm>
            <a:off x="692727" y="6489862"/>
            <a:ext cx="4502728" cy="307777"/>
          </a:xfrm>
          <a:prstGeom prst="rect">
            <a:avLst/>
          </a:prstGeom>
          <a:noFill/>
        </p:spPr>
        <p:txBody>
          <a:bodyPr wrap="square" rtlCol="0">
            <a:spAutoFit/>
          </a:bodyPr>
          <a:lstStyle/>
          <a:p>
            <a:r>
              <a:rPr lang="en-GB" sz="1400" dirty="0" smtClean="0"/>
              <a:t>Source: LGA 2017</a:t>
            </a:r>
            <a:endParaRPr lang="en-GB" sz="1400" dirty="0"/>
          </a:p>
        </p:txBody>
      </p:sp>
    </p:spTree>
    <p:extLst>
      <p:ext uri="{BB962C8B-B14F-4D97-AF65-F5344CB8AC3E}">
        <p14:creationId xmlns:p14="http://schemas.microsoft.com/office/powerpoint/2010/main" val="92760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971600" y="1146890"/>
            <a:ext cx="6296025" cy="855662"/>
          </a:xfrm>
          <a:prstGeom prst="rect">
            <a:avLst/>
          </a:prstGeom>
        </p:spPr>
        <p:txBody>
          <a:bodyPr/>
          <a:lstStyle/>
          <a:p>
            <a:pPr algn="l">
              <a:defRPr/>
            </a:pPr>
            <a:r>
              <a:rPr lang="en-GB" altLang="en-US" sz="2600" dirty="0" smtClean="0">
                <a:solidFill>
                  <a:srgbClr val="7030A0"/>
                </a:solidFill>
                <a:latin typeface="Verdana" pitchFamily="34" charset="0"/>
                <a:ea typeface="Verdana" pitchFamily="34" charset="0"/>
                <a:cs typeface="Verdana" pitchFamily="34" charset="0"/>
              </a:rPr>
              <a:t>Local government funding squeeze</a:t>
            </a:r>
            <a:endParaRPr lang="en-US" altLang="en-US" sz="2600"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516035" y="1574721"/>
            <a:ext cx="7495186" cy="3795492"/>
          </a:xfrm>
          <a:prstGeom prst="rect">
            <a:avLst/>
          </a:prstGeom>
        </p:spPr>
        <p:txBody>
          <a:bodyPr/>
          <a:lstStyle/>
          <a:p>
            <a:pPr>
              <a:lnSpc>
                <a:spcPts val="2400"/>
              </a:lnSpc>
              <a:spcBef>
                <a:spcPts val="600"/>
              </a:spcBef>
              <a:spcAft>
                <a:spcPts val="600"/>
              </a:spcAft>
              <a:buClr>
                <a:srgbClr val="DA0058"/>
              </a:buClr>
              <a:buFont typeface="Wingdings 2" pitchFamily="18" charset="2"/>
              <a:buChar char=""/>
              <a:defRPr/>
            </a:pPr>
            <a:endPar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buClr>
                <a:srgbClr val="DA0058"/>
              </a:buClr>
              <a:buFont typeface="Wingdings 2" pitchFamily="18" charset="2"/>
              <a:buChar char=""/>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Sustained real-term falls in government funding – 56.3% reduction by 2019/20. </a:t>
            </a:r>
          </a:p>
          <a:p>
            <a:pPr>
              <a:lnSpc>
                <a:spcPts val="2400"/>
              </a:lnSpc>
              <a:spcBef>
                <a:spcPts val="600"/>
              </a:spcBef>
              <a:spcAft>
                <a:spcPts val="600"/>
              </a:spcAft>
              <a:buClr>
                <a:srgbClr val="DA0058"/>
              </a:buClr>
              <a:buFont typeface="Wingdings 2" pitchFamily="18" charset="2"/>
              <a:buChar char=""/>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Spending on local services - waste </a:t>
            </a:r>
            <a:r>
              <a:rPr lang="en-GB" sz="16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collection, road maintenance, food safety, trading standards, libraries – has fallen sharply in the last seven </a:t>
            </a: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years. Squeezed inexorably by growing demands for social care.</a:t>
            </a:r>
          </a:p>
          <a:p>
            <a:pPr>
              <a:lnSpc>
                <a:spcPts val="2400"/>
              </a:lnSpc>
              <a:spcBef>
                <a:spcPts val="600"/>
              </a:spcBef>
              <a:spcAft>
                <a:spcPts val="600"/>
              </a:spcAft>
              <a:buClr>
                <a:srgbClr val="DA0058"/>
              </a:buClr>
              <a:buFont typeface="Wingdings 2" pitchFamily="18" charset="2"/>
              <a:buChar char=""/>
              <a:defRPr/>
            </a:pPr>
            <a:endPar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GB" sz="1400" dirty="0">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145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965150" y="1010265"/>
            <a:ext cx="6296025" cy="855662"/>
          </a:xfrm>
          <a:prstGeom prst="rect">
            <a:avLst/>
          </a:prstGeom>
        </p:spPr>
        <p:txBody>
          <a:bodyPr/>
          <a:lstStyle/>
          <a:p>
            <a:pPr algn="l">
              <a:defRPr/>
            </a:pPr>
            <a:r>
              <a:rPr lang="en-GB" altLang="en-US" sz="2600" dirty="0" smtClean="0">
                <a:solidFill>
                  <a:srgbClr val="7030A0"/>
                </a:solidFill>
                <a:latin typeface="Verdana" pitchFamily="34" charset="0"/>
                <a:ea typeface="Verdana" pitchFamily="34" charset="0"/>
                <a:cs typeface="Verdana" pitchFamily="34" charset="0"/>
              </a:rPr>
              <a:t>Social care</a:t>
            </a:r>
            <a:endParaRPr lang="en-US" altLang="en-US" sz="2600"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965150" y="1865927"/>
            <a:ext cx="7495186" cy="3795492"/>
          </a:xfrm>
          <a:prstGeom prst="rect">
            <a:avLst/>
          </a:prstGeom>
        </p:spPr>
        <p:txBody>
          <a:bodyPr/>
          <a:lstStyle/>
          <a:p>
            <a:pPr>
              <a:lnSpc>
                <a:spcPts val="2400"/>
              </a:lnSpc>
              <a:spcBef>
                <a:spcPts val="600"/>
              </a:spcBef>
              <a:spcAft>
                <a:spcPts val="600"/>
              </a:spcAft>
              <a:buClr>
                <a:srgbClr val="DA0058"/>
              </a:buClr>
              <a:buFont typeface="Wingdings 2" pitchFamily="18" charset="2"/>
              <a:buChar char=""/>
              <a:defRPr/>
            </a:pP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Spending </a:t>
            </a: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has fallen by 5% since 2009.</a:t>
            </a:r>
          </a:p>
          <a:p>
            <a:pPr>
              <a:lnSpc>
                <a:spcPts val="2400"/>
              </a:lnSpc>
              <a:spcBef>
                <a:spcPts val="600"/>
              </a:spcBef>
              <a:spcAft>
                <a:spcPts val="600"/>
              </a:spcAft>
              <a:buClr>
                <a:srgbClr val="DA0058"/>
              </a:buClr>
              <a:buFont typeface="Wingdings 2" pitchFamily="18" charset="2"/>
              <a:buChar char=""/>
              <a:defRPr/>
            </a:pP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a:t>
            </a: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lthough </a:t>
            </a: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day-to-day spending on adult social care fell by nearly 10% in real terms between 2009/10 and 2014/15, levels since then have </a:t>
            </a: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grown.</a:t>
            </a:r>
          </a:p>
          <a:p>
            <a:pPr>
              <a:lnSpc>
                <a:spcPts val="2400"/>
              </a:lnSpc>
              <a:spcBef>
                <a:spcPts val="600"/>
              </a:spcBef>
              <a:spcAft>
                <a:spcPts val="600"/>
              </a:spcAft>
              <a:buClr>
                <a:srgbClr val="DA0058"/>
              </a:buClr>
              <a:buFont typeface="Wingdings 2" pitchFamily="18" charset="2"/>
              <a:buChar char=""/>
              <a:defRPr/>
            </a:pP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The </a:t>
            </a: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recent increase in funding has been supported by the 2015/16 Better Care Fund </a:t>
            </a: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and </a:t>
            </a: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the commitment in the 2017 March Budget of an additional £2bn in </a:t>
            </a: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funding.</a:t>
            </a: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However</a:t>
            </a: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financial pressures </a:t>
            </a: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persist.</a:t>
            </a:r>
            <a:endPar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buClr>
                <a:srgbClr val="DA0058"/>
              </a:buClr>
              <a:buFont typeface="Wingdings 2" pitchFamily="18" charset="2"/>
              <a:buChar char=""/>
              <a:defRPr/>
            </a:pP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The Government has </a:t>
            </a: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again promised </a:t>
            </a: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to release a Green Paper that </a:t>
            </a: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will address (again) social </a:t>
            </a: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care </a:t>
            </a: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funding reform.</a:t>
            </a:r>
            <a:endPar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buClr>
                <a:srgbClr val="DA0058"/>
              </a:buClr>
              <a:buFont typeface="Wingdings 2" pitchFamily="18" charset="2"/>
              <a:buChar char=""/>
              <a:defRPr/>
            </a:pPr>
            <a:endPar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999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323528" y="980728"/>
            <a:ext cx="8496944" cy="864096"/>
          </a:xfrm>
          <a:prstGeom prst="rect">
            <a:avLst/>
          </a:prstGeom>
        </p:spPr>
        <p:txBody>
          <a:bodyPr/>
          <a:lstStyle/>
          <a:p>
            <a:pPr algn="l">
              <a:defRPr/>
            </a:pPr>
            <a:r>
              <a:rPr lang="en-GB" altLang="en-US" sz="2600" dirty="0" smtClean="0">
                <a:solidFill>
                  <a:srgbClr val="7030A0"/>
                </a:solidFill>
                <a:latin typeface="Verdana" pitchFamily="34" charset="0"/>
                <a:ea typeface="Verdana" pitchFamily="34" charset="0"/>
                <a:cs typeface="Verdana" pitchFamily="34" charset="0"/>
              </a:rPr>
              <a:t>The common problems for local government to overcome</a:t>
            </a:r>
            <a:endParaRPr lang="en-US" altLang="en-US" sz="2600"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683568" y="1988840"/>
            <a:ext cx="7495186" cy="3795492"/>
          </a:xfrm>
          <a:prstGeom prst="rect">
            <a:avLst/>
          </a:prstGeom>
        </p:spPr>
        <p:txBody>
          <a:bodyPr/>
          <a:lstStyle/>
          <a:p>
            <a:pPr>
              <a:lnSpc>
                <a:spcPts val="2400"/>
              </a:lnSpc>
              <a:spcBef>
                <a:spcPts val="600"/>
              </a:spcBef>
              <a:spcAft>
                <a:spcPts val="600"/>
              </a:spcAft>
              <a:buClr>
                <a:srgbClr val="DA0058"/>
              </a:buClr>
              <a:buFont typeface="Wingdings 2" pitchFamily="18" charset="2"/>
              <a:buChar char=""/>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The prospect of austerity in public spending stretching into the middle of the next decade, coupled with economic uncertainty that Brexit brings.</a:t>
            </a:r>
          </a:p>
          <a:p>
            <a:pPr>
              <a:lnSpc>
                <a:spcPts val="2400"/>
              </a:lnSpc>
              <a:spcBef>
                <a:spcPts val="600"/>
              </a:spcBef>
              <a:spcAft>
                <a:spcPts val="600"/>
              </a:spcAft>
              <a:buClr>
                <a:srgbClr val="DA0058"/>
              </a:buClr>
              <a:buFont typeface="Wingdings 2" pitchFamily="18" charset="2"/>
              <a:buChar char=""/>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Stark contrasts in different councils’ inherent ability to take advantage of financial sustainability. Geographical and historical determinants dictate likelihood of achieving a sustainable financial position post BRR and Fair funding.</a:t>
            </a:r>
          </a:p>
          <a:p>
            <a:pPr>
              <a:lnSpc>
                <a:spcPts val="2400"/>
              </a:lnSpc>
              <a:spcBef>
                <a:spcPts val="600"/>
              </a:spcBef>
              <a:spcAft>
                <a:spcPts val="600"/>
              </a:spcAft>
              <a:buClr>
                <a:srgbClr val="DA0058"/>
              </a:buClr>
              <a:buFont typeface="Wingdings 2" pitchFamily="18" charset="2"/>
              <a:buChar char=""/>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Risks associated with regeneration projects and often unfettered ‘commercialism’ have been growing.</a:t>
            </a:r>
          </a:p>
          <a:p>
            <a:pPr>
              <a:lnSpc>
                <a:spcPts val="2400"/>
              </a:lnSpc>
              <a:spcBef>
                <a:spcPts val="600"/>
              </a:spcBef>
              <a:spcAft>
                <a:spcPts val="600"/>
              </a:spcAft>
              <a:buClr>
                <a:srgbClr val="DA0058"/>
              </a:buClr>
              <a:buFont typeface="Wingdings 2" pitchFamily="18" charset="2"/>
              <a:buChar char=""/>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Growing service demand. </a:t>
            </a:r>
          </a:p>
          <a:p>
            <a:pPr>
              <a:lnSpc>
                <a:spcPts val="2400"/>
              </a:lnSpc>
              <a:spcBef>
                <a:spcPts val="600"/>
              </a:spcBef>
              <a:spcAft>
                <a:spcPts val="600"/>
              </a:spcAft>
              <a:buClr>
                <a:srgbClr val="DA0058"/>
              </a:buClr>
              <a:buFont typeface="Wingdings 2" pitchFamily="18" charset="2"/>
              <a:buChar char=""/>
              <a:defRPr/>
            </a:pPr>
            <a:r>
              <a:rPr lang="en-GB" sz="16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Impact of above varies markedly across the country and across communities.</a:t>
            </a:r>
          </a:p>
          <a:p>
            <a:pPr>
              <a:lnSpc>
                <a:spcPts val="2400"/>
              </a:lnSpc>
              <a:spcBef>
                <a:spcPts val="600"/>
              </a:spcBef>
              <a:spcAft>
                <a:spcPts val="600"/>
              </a:spcAft>
              <a:buClr>
                <a:srgbClr val="DA0058"/>
              </a:buClr>
              <a:buFont typeface="Wingdings 2" pitchFamily="18" charset="2"/>
              <a:buChar char=""/>
              <a:defRPr/>
            </a:pPr>
            <a:endParaRPr lang="en-GB" sz="16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buClr>
                <a:srgbClr val="DA0058"/>
              </a:buClr>
              <a:buFont typeface="Wingdings 2" pitchFamily="18" charset="2"/>
              <a:buChar char=""/>
              <a:defRPr/>
            </a:pPr>
            <a:endParaRPr lang="en-GB" sz="16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GB" sz="1400" dirty="0">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2099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1115615" y="1145083"/>
            <a:ext cx="6296025" cy="855662"/>
          </a:xfrm>
          <a:prstGeom prst="rect">
            <a:avLst/>
          </a:prstGeom>
        </p:spPr>
        <p:txBody>
          <a:bodyPr/>
          <a:lstStyle/>
          <a:p>
            <a:pPr algn="l">
              <a:defRPr/>
            </a:pPr>
            <a:r>
              <a:rPr lang="en-GB" altLang="en-US" sz="2600" dirty="0" smtClean="0">
                <a:solidFill>
                  <a:srgbClr val="7030A0"/>
                </a:solidFill>
                <a:latin typeface="Verdana" pitchFamily="34" charset="0"/>
                <a:ea typeface="Verdana" pitchFamily="34" charset="0"/>
                <a:cs typeface="Verdana" pitchFamily="34" charset="0"/>
              </a:rPr>
              <a:t>The future of local government funding</a:t>
            </a:r>
            <a:endParaRPr lang="en-US" altLang="en-US" sz="2600" dirty="0">
              <a:solidFill>
                <a:srgbClr val="7030A0"/>
              </a:solidFill>
              <a:latin typeface="Verdana" pitchFamily="34" charset="0"/>
              <a:ea typeface="Verdana" pitchFamily="34" charset="0"/>
              <a:cs typeface="Verdana" pitchFamily="34" charset="0"/>
            </a:endParaRPr>
          </a:p>
        </p:txBody>
      </p:sp>
      <p:sp>
        <p:nvSpPr>
          <p:cNvPr id="3075" name="Rectangle 6"/>
          <p:cNvSpPr>
            <a:spLocks noGrp="1" noChangeArrowheads="1"/>
          </p:cNvSpPr>
          <p:nvPr>
            <p:ph idx="1"/>
          </p:nvPr>
        </p:nvSpPr>
        <p:spPr>
          <a:xfrm>
            <a:off x="516035" y="2060659"/>
            <a:ext cx="7495186" cy="3795492"/>
          </a:xfrm>
          <a:prstGeom prst="rect">
            <a:avLst/>
          </a:prstGeom>
        </p:spPr>
        <p:txBody>
          <a:bodyPr/>
          <a:lstStyle/>
          <a:p>
            <a:pPr>
              <a:lnSpc>
                <a:spcPts val="2400"/>
              </a:lnSpc>
              <a:spcBef>
                <a:spcPts val="600"/>
              </a:spcBef>
              <a:spcAft>
                <a:spcPts val="600"/>
              </a:spcAft>
              <a:buClr>
                <a:srgbClr val="DA0058"/>
              </a:buClr>
              <a:buFont typeface="Wingdings 2" pitchFamily="18" charset="2"/>
              <a:buChar char=""/>
              <a:defRPr/>
            </a:pP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Government’s Fair Funding Review and Business Rates Retention – will they bring about </a:t>
            </a:r>
            <a:r>
              <a:rPr lang="en-GB" sz="14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sustainable reform</a:t>
            </a:r>
            <a:r>
              <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t>
            </a:r>
          </a:p>
          <a:p>
            <a:pPr>
              <a:lnSpc>
                <a:spcPts val="2400"/>
              </a:lnSpc>
              <a:spcBef>
                <a:spcPts val="600"/>
              </a:spcBef>
              <a:spcAft>
                <a:spcPts val="600"/>
              </a:spcAft>
              <a:buClr>
                <a:srgbClr val="DA0058"/>
              </a:buClr>
              <a:buFont typeface="Wingdings 2" pitchFamily="18" charset="2"/>
              <a:buChar char=""/>
              <a:defRPr/>
            </a:pPr>
            <a:r>
              <a:rPr lang="en-GB"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Northamptonshire </a:t>
            </a:r>
            <a:r>
              <a:rPr lang="en-GB" sz="1400" dirty="0">
                <a:solidFill>
                  <a:schemeClr val="tx1"/>
                </a:solidFill>
                <a:latin typeface="Verdana" panose="020B0604030504040204" pitchFamily="34" charset="0"/>
                <a:ea typeface="Verdana" panose="020B0604030504040204" pitchFamily="34" charset="0"/>
                <a:cs typeface="Verdana" panose="020B0604030504040204" pitchFamily="34" charset="0"/>
              </a:rPr>
              <a:t>County Council crisis has put local government funding pressures under the spotlight. </a:t>
            </a:r>
          </a:p>
          <a:p>
            <a:pPr>
              <a:lnSpc>
                <a:spcPts val="2400"/>
              </a:lnSpc>
              <a:spcBef>
                <a:spcPts val="600"/>
              </a:spcBef>
              <a:spcAft>
                <a:spcPts val="600"/>
              </a:spcAft>
              <a:buClr>
                <a:srgbClr val="DA0058"/>
              </a:buClr>
              <a:buFont typeface="Wingdings 2" pitchFamily="18" charset="2"/>
              <a:buChar char=""/>
              <a:defRPr/>
            </a:pPr>
            <a:endParaRPr lang="en-GB" sz="14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GB" sz="1400" dirty="0">
              <a:latin typeface="Verdana" panose="020B0604030504040204" pitchFamily="34" charset="0"/>
              <a:ea typeface="Verdana" panose="020B0604030504040204" pitchFamily="34" charset="0"/>
              <a:cs typeface="Verdana" panose="020B0604030504040204" pitchFamily="34" charset="0"/>
            </a:endParaRPr>
          </a:p>
          <a:p>
            <a:pPr>
              <a:lnSpc>
                <a:spcPts val="2400"/>
              </a:lnSpc>
              <a:spcBef>
                <a:spcPts val="600"/>
              </a:spcBef>
              <a:spcAft>
                <a:spcPts val="60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stretch>
            <a:fillRect/>
          </a:stretch>
        </p:blipFill>
        <p:spPr>
          <a:xfrm>
            <a:off x="251520" y="5646764"/>
            <a:ext cx="5800725" cy="695325"/>
          </a:xfrm>
          <a:prstGeom prst="rect">
            <a:avLst/>
          </a:prstGeom>
        </p:spPr>
      </p:pic>
      <p:pic>
        <p:nvPicPr>
          <p:cNvPr id="3" name="Picture 2"/>
          <p:cNvPicPr>
            <a:picLocks noChangeAspect="1"/>
          </p:cNvPicPr>
          <p:nvPr/>
        </p:nvPicPr>
        <p:blipFill>
          <a:blip r:embed="rId4"/>
          <a:stretch>
            <a:fillRect/>
          </a:stretch>
        </p:blipFill>
        <p:spPr>
          <a:xfrm>
            <a:off x="1403648" y="4263669"/>
            <a:ext cx="1381125" cy="895350"/>
          </a:xfrm>
          <a:prstGeom prst="rect">
            <a:avLst/>
          </a:prstGeom>
        </p:spPr>
      </p:pic>
      <p:pic>
        <p:nvPicPr>
          <p:cNvPr id="4" name="Picture 3"/>
          <p:cNvPicPr>
            <a:picLocks noChangeAspect="1"/>
          </p:cNvPicPr>
          <p:nvPr/>
        </p:nvPicPr>
        <p:blipFill>
          <a:blip r:embed="rId5"/>
          <a:stretch>
            <a:fillRect/>
          </a:stretch>
        </p:blipFill>
        <p:spPr>
          <a:xfrm>
            <a:off x="4826842" y="5159019"/>
            <a:ext cx="4034285" cy="375282"/>
          </a:xfrm>
          <a:prstGeom prst="rect">
            <a:avLst/>
          </a:prstGeom>
        </p:spPr>
      </p:pic>
      <p:pic>
        <p:nvPicPr>
          <p:cNvPr id="5" name="Picture 4"/>
          <p:cNvPicPr>
            <a:picLocks noChangeAspect="1"/>
          </p:cNvPicPr>
          <p:nvPr/>
        </p:nvPicPr>
        <p:blipFill>
          <a:blip r:embed="rId6"/>
          <a:stretch>
            <a:fillRect/>
          </a:stretch>
        </p:blipFill>
        <p:spPr>
          <a:xfrm>
            <a:off x="5580112" y="3958405"/>
            <a:ext cx="2747988" cy="1031637"/>
          </a:xfrm>
          <a:prstGeom prst="rect">
            <a:avLst/>
          </a:prstGeom>
        </p:spPr>
      </p:pic>
    </p:spTree>
    <p:extLst>
      <p:ext uri="{BB962C8B-B14F-4D97-AF65-F5344CB8AC3E}">
        <p14:creationId xmlns:p14="http://schemas.microsoft.com/office/powerpoint/2010/main" val="125462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IPFA PP_MasterTemplate">
  <a:themeElements>
    <a:clrScheme name="Default Design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F68933"/>
        </a:accent1>
        <a:accent2>
          <a:srgbClr val="00B0E8"/>
        </a:accent2>
        <a:accent3>
          <a:srgbClr val="FFFFFF"/>
        </a:accent3>
        <a:accent4>
          <a:srgbClr val="2A2A2A"/>
        </a:accent4>
        <a:accent5>
          <a:srgbClr val="FAC4AD"/>
        </a:accent5>
        <a:accent6>
          <a:srgbClr val="009FD2"/>
        </a:accent6>
        <a:hlink>
          <a:srgbClr val="652D89"/>
        </a:hlink>
        <a:folHlink>
          <a:srgbClr val="5AAE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CIPFA PP_MasterTemplate</Template>
  <TotalTime>1919</TotalTime>
  <Words>836</Words>
  <Application>Microsoft Office PowerPoint</Application>
  <PresentationFormat>On-screen Show (4:3)</PresentationFormat>
  <Paragraphs>89</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Verdana</vt:lpstr>
      <vt:lpstr>Wingdings</vt:lpstr>
      <vt:lpstr>Wingdings 2</vt:lpstr>
      <vt:lpstr>CIPFA PP_MasterTemplate</vt:lpstr>
      <vt:lpstr>CIPFA/CfPS Councillors Conference  Mike O’Donnell Associate Director of Local Government CIPFA</vt:lpstr>
      <vt:lpstr>The state of public finances</vt:lpstr>
      <vt:lpstr>A longer-term issue: ‘social spending’ spending vs the rest - 1983-84 to 2018-19</vt:lpstr>
      <vt:lpstr>Local government expenditure as % of GDP - 7+ years of reductions as % of GDP </vt:lpstr>
      <vt:lpstr>Local government</vt:lpstr>
      <vt:lpstr>Local government funding squeeze</vt:lpstr>
      <vt:lpstr>Social care</vt:lpstr>
      <vt:lpstr>The common problems for local government to overcome</vt:lpstr>
      <vt:lpstr>The future of local government funding</vt:lpstr>
      <vt:lpstr>PowerPoint Presentation</vt:lpstr>
      <vt:lpstr>The financial stress warning signs – learning form CIPFA’s resilience reviews</vt:lpstr>
      <vt:lpstr>Four pillars of resilience</vt:lpstr>
      <vt:lpstr>CIPFA’s response to funding crisis</vt:lpstr>
      <vt:lpstr>Importance of the role of councillors</vt:lpstr>
      <vt:lpstr>How CIPFA is supporting councillors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 &amp; dont’s</dc:title>
  <dc:creator>Spencer, Mia</dc:creator>
  <cp:lastModifiedBy>Dayo, Karen</cp:lastModifiedBy>
  <cp:revision>95</cp:revision>
  <cp:lastPrinted>2018-09-06T15:22:19Z</cp:lastPrinted>
  <dcterms:created xsi:type="dcterms:W3CDTF">2014-12-09T14:59:24Z</dcterms:created>
  <dcterms:modified xsi:type="dcterms:W3CDTF">2018-09-12T09:09:54Z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