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14"/>
  </p:notesMasterIdLst>
  <p:sldIdLst>
    <p:sldId id="289" r:id="rId3"/>
    <p:sldId id="293" r:id="rId4"/>
    <p:sldId id="294" r:id="rId5"/>
    <p:sldId id="295" r:id="rId6"/>
    <p:sldId id="297" r:id="rId7"/>
    <p:sldId id="298" r:id="rId8"/>
    <p:sldId id="305" r:id="rId9"/>
    <p:sldId id="300" r:id="rId10"/>
    <p:sldId id="306" r:id="rId11"/>
    <p:sldId id="301" r:id="rId12"/>
    <p:sldId id="307" r:id="rId13"/>
  </p:sldIdLst>
  <p:sldSz cx="9144000" cy="6858000" type="screen4x3"/>
  <p:notesSz cx="6797675" cy="987425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3E96"/>
    <a:srgbClr val="652D89"/>
    <a:srgbClr val="5AAE41"/>
    <a:srgbClr val="FBB040"/>
    <a:srgbClr val="F68933"/>
    <a:srgbClr val="00B0E8"/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0" autoAdjust="0"/>
    <p:restoredTop sz="96305" autoAdjust="0"/>
  </p:normalViewPr>
  <p:slideViewPr>
    <p:cSldViewPr>
      <p:cViewPr>
        <p:scale>
          <a:sx n="90" d="100"/>
          <a:sy n="90" d="100"/>
        </p:scale>
        <p:origin x="1320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   Different Professions - do you generally trust them to tell the truth or not?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cat>
            <c:strRef>
              <c:f>Sheet1!$B$5:$B$20</c:f>
              <c:strCache>
                <c:ptCount val="16"/>
                <c:pt idx="0">
                  <c:v>Politicians generally</c:v>
                </c:pt>
                <c:pt idx="1">
                  <c:v>Government Ministers</c:v>
                </c:pt>
                <c:pt idx="2">
                  <c:v>Estate agents</c:v>
                </c:pt>
                <c:pt idx="3">
                  <c:v>Business leaders</c:v>
                </c:pt>
                <c:pt idx="4">
                  <c:v>Bankers</c:v>
                </c:pt>
                <c:pt idx="5">
                  <c:v>Local councillors</c:v>
                </c:pt>
                <c:pt idx="6">
                  <c:v>Trade Union officials</c:v>
                </c:pt>
                <c:pt idx="7">
                  <c:v>Lawyers</c:v>
                </c:pt>
                <c:pt idx="8">
                  <c:v>Civil servants</c:v>
                </c:pt>
                <c:pt idx="9">
                  <c:v>The ordinary man / woman</c:v>
                </c:pt>
                <c:pt idx="10">
                  <c:v>Television news readers</c:v>
                </c:pt>
                <c:pt idx="11">
                  <c:v>The Police</c:v>
                </c:pt>
                <c:pt idx="12">
                  <c:v>Scientists</c:v>
                </c:pt>
                <c:pt idx="13">
                  <c:v>Teachers</c:v>
                </c:pt>
                <c:pt idx="14">
                  <c:v>Doctors</c:v>
                </c:pt>
                <c:pt idx="15">
                  <c:v>Nurses</c:v>
                </c:pt>
              </c:strCache>
            </c:strRef>
          </c:cat>
          <c:val>
            <c:numRef>
              <c:f>Sheet1!$C$5:$C$20</c:f>
              <c:numCache>
                <c:formatCode>General</c:formatCode>
                <c:ptCount val="16"/>
                <c:pt idx="0">
                  <c:v>17</c:v>
                </c:pt>
                <c:pt idx="1">
                  <c:v>19</c:v>
                </c:pt>
                <c:pt idx="2">
                  <c:v>27</c:v>
                </c:pt>
                <c:pt idx="3">
                  <c:v>36</c:v>
                </c:pt>
                <c:pt idx="4">
                  <c:v>38</c:v>
                </c:pt>
                <c:pt idx="5">
                  <c:v>41</c:v>
                </c:pt>
                <c:pt idx="6">
                  <c:v>45</c:v>
                </c:pt>
                <c:pt idx="7">
                  <c:v>54</c:v>
                </c:pt>
                <c:pt idx="8">
                  <c:v>59</c:v>
                </c:pt>
                <c:pt idx="9">
                  <c:v>64</c:v>
                </c:pt>
                <c:pt idx="10">
                  <c:v>67</c:v>
                </c:pt>
                <c:pt idx="11">
                  <c:v>74</c:v>
                </c:pt>
                <c:pt idx="12">
                  <c:v>83</c:v>
                </c:pt>
                <c:pt idx="13">
                  <c:v>87</c:v>
                </c:pt>
                <c:pt idx="14">
                  <c:v>91</c:v>
                </c:pt>
                <c:pt idx="15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76739024"/>
        <c:axId val="537997248"/>
      </c:barChart>
      <c:catAx>
        <c:axId val="27673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997248"/>
        <c:crosses val="autoZero"/>
        <c:auto val="1"/>
        <c:lblAlgn val="ctr"/>
        <c:lblOffset val="100"/>
        <c:noMultiLvlLbl val="0"/>
      </c:catAx>
      <c:valAx>
        <c:axId val="537997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%</a:t>
                </a:r>
                <a:r>
                  <a:rPr lang="en-GB" baseline="0" dirty="0"/>
                  <a:t> trust to tell the truth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73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GB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5D72518-F62D-45E2-BD9C-C682346063D4}" type="datetimeFigureOut">
              <a:rPr lang="en-GB" altLang="en-US"/>
              <a:pPr/>
              <a:t>06/09/2018</a:t>
            </a:fld>
            <a:endParaRPr lang="en-GB" alt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GB" alt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2A6E845-68E7-4D99-9758-31BCC10E40C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6939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2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82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11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96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3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5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4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34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5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9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6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51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7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4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8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4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9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37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>
                <a:solidFill>
                  <a:srgbClr val="000000"/>
                </a:solidFill>
              </a:rPr>
              <a:pPr/>
              <a:t>10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1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F689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61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1884"/>
            <a:ext cx="9152021" cy="6626115"/>
          </a:xfrm>
          <a:prstGeom prst="rect">
            <a:avLst/>
          </a:prstGeom>
          <a:solidFill>
            <a:srgbClr val="00B0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333333"/>
              </a:solidFill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29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6585"/>
            <a:ext cx="9152021" cy="6621415"/>
          </a:xfrm>
          <a:prstGeom prst="rect">
            <a:avLst/>
          </a:prstGeom>
          <a:solidFill>
            <a:srgbClr val="5AAE4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333333"/>
              </a:solidFill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479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1885"/>
            <a:ext cx="9152022" cy="6618094"/>
          </a:xfrm>
          <a:prstGeom prst="rect">
            <a:avLst/>
          </a:prstGeom>
          <a:solidFill>
            <a:srgbClr val="FBB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333333"/>
              </a:solidFill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235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91" y="1124744"/>
            <a:ext cx="8600281" cy="8556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205038"/>
            <a:ext cx="8568952" cy="38882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629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91" y="1124744"/>
            <a:ext cx="8600281" cy="8556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205038"/>
            <a:ext cx="4176464" cy="38882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644008" y="2204864"/>
            <a:ext cx="4176464" cy="38882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320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333333"/>
                </a:solidFill>
              </a:rPr>
              <a:t>CIPFA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9F038-3879-4FAE-901A-A6A529F58AF7}" type="slidenum">
              <a:rPr lang="en-GB">
                <a:solidFill>
                  <a:srgbClr val="333333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72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9906"/>
            <a:ext cx="9152021" cy="6637457"/>
          </a:xfrm>
          <a:prstGeom prst="rect">
            <a:avLst/>
          </a:prstGeom>
          <a:solidFill>
            <a:srgbClr val="CA3E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48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1884"/>
            <a:ext cx="9152021" cy="6626115"/>
          </a:xfrm>
          <a:prstGeom prst="rect">
            <a:avLst/>
          </a:prstGeom>
          <a:solidFill>
            <a:srgbClr val="00B0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92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6585"/>
            <a:ext cx="9152021" cy="6621415"/>
          </a:xfrm>
          <a:prstGeom prst="rect">
            <a:avLst/>
          </a:prstGeom>
          <a:solidFill>
            <a:srgbClr val="5AAE4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38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1885"/>
            <a:ext cx="9152022" cy="6618094"/>
          </a:xfrm>
          <a:prstGeom prst="rect">
            <a:avLst/>
          </a:prstGeom>
          <a:solidFill>
            <a:srgbClr val="FBB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85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91" y="1124744"/>
            <a:ext cx="8600281" cy="8556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205038"/>
            <a:ext cx="8568952" cy="38882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44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91" y="1124744"/>
            <a:ext cx="8600281" cy="8556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205038"/>
            <a:ext cx="4176464" cy="38882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644008" y="2204864"/>
            <a:ext cx="4176464" cy="38882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F689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64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9906"/>
            <a:ext cx="9152021" cy="6637457"/>
          </a:xfrm>
          <a:prstGeom prst="rect">
            <a:avLst/>
          </a:prstGeom>
          <a:solidFill>
            <a:srgbClr val="CA3E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333333"/>
              </a:solidFill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08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084888" y="549275"/>
            <a:ext cx="2879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200" dirty="0" smtClean="0">
                <a:solidFill>
                  <a:srgbClr val="CA3E96"/>
                </a:solidFill>
                <a:latin typeface="Verdana" pitchFamily="34" charset="0"/>
              </a:rPr>
              <a:t>cipfa.org</a:t>
            </a:r>
            <a:endParaRPr lang="en-GB" sz="1200" dirty="0">
              <a:solidFill>
                <a:srgbClr val="CA3E96"/>
              </a:solidFill>
              <a:latin typeface="Verdana" pitchFamily="34" charset="0"/>
            </a:endParaRPr>
          </a:p>
        </p:txBody>
      </p:sp>
      <p:pic>
        <p:nvPicPr>
          <p:cNvPr id="1036" name="Picture 12" descr="Corporate T Lock_Horiz transp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9" r:id="rId4"/>
    <p:sldLayoutId id="2147483698" r:id="rId5"/>
    <p:sldLayoutId id="2147483685" r:id="rId6"/>
    <p:sldLayoutId id="2147483687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084888" y="549275"/>
            <a:ext cx="2879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200" dirty="0" smtClean="0">
                <a:solidFill>
                  <a:srgbClr val="CA3E96"/>
                </a:solidFill>
                <a:latin typeface="Verdana" pitchFamily="34" charset="0"/>
              </a:rPr>
              <a:t>cipfa.org</a:t>
            </a:r>
            <a:endParaRPr lang="en-GB" sz="1200" dirty="0">
              <a:solidFill>
                <a:srgbClr val="CA3E96"/>
              </a:solidFill>
              <a:latin typeface="Verdana" pitchFamily="34" charset="0"/>
            </a:endParaRPr>
          </a:p>
        </p:txBody>
      </p:sp>
      <p:pic>
        <p:nvPicPr>
          <p:cNvPr id="1036" name="Picture 12" descr="Corporate T Lock_Horiz trans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8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diana.melville@cipfa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Maintaining public trust </a:t>
            </a:r>
            <a:r>
              <a:rPr lang="en-GB" dirty="0"/>
              <a:t>and </a:t>
            </a:r>
            <a:r>
              <a:rPr lang="en-GB" dirty="0" smtClean="0"/>
              <a:t>confidence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4365104"/>
            <a:ext cx="3976524" cy="905371"/>
          </a:xfrm>
        </p:spPr>
        <p:txBody>
          <a:bodyPr/>
          <a:lstStyle/>
          <a:p>
            <a:r>
              <a:rPr lang="en-GB" dirty="0" smtClean="0"/>
              <a:t>Diana Melville FCPFA</a:t>
            </a:r>
          </a:p>
          <a:p>
            <a:r>
              <a:rPr lang="en-GB" dirty="0" smtClean="0"/>
              <a:t>Governance Advisor CIPFA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1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 to support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205038"/>
            <a:ext cx="4824536" cy="424829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i="1" dirty="0" smtClean="0"/>
              <a:t>Delivering Good Governance in Local Government: Framework </a:t>
            </a:r>
            <a:r>
              <a:rPr lang="en-GB" sz="1800" dirty="0" smtClean="0"/>
              <a:t>(CIPFA/Solace, 2016)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i="1" dirty="0" smtClean="0"/>
              <a:t>Code of Practice on Managing the Risk of Fraud and Corruption </a:t>
            </a:r>
            <a:r>
              <a:rPr lang="en-GB" sz="1800" dirty="0" smtClean="0"/>
              <a:t>(CIPFA, 2014)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i="1" dirty="0" smtClean="0"/>
              <a:t>Position Statement on Audit Committees in Local Authorities and Police </a:t>
            </a:r>
            <a:r>
              <a:rPr lang="en-GB" sz="1800" dirty="0" smtClean="0"/>
              <a:t>(CIPFA, 2018)</a:t>
            </a:r>
            <a:endParaRPr lang="en-GB" sz="18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GB" sz="18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i="1" dirty="0" smtClean="0"/>
              <a:t>Scrutiny Self-evaluation </a:t>
            </a:r>
            <a:r>
              <a:rPr lang="en-GB" sz="1800" i="1" dirty="0" smtClean="0"/>
              <a:t>Framework </a:t>
            </a:r>
            <a:r>
              <a:rPr lang="en-GB" sz="1800" dirty="0" smtClean="0"/>
              <a:t>(CfPS)</a:t>
            </a:r>
            <a:endParaRPr lang="en-GB" sz="1800" i="1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22946" y="6581259"/>
            <a:ext cx="4501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rgbClr val="333333"/>
                </a:solidFill>
                <a:latin typeface="Verdana"/>
              </a:rPr>
              <a:t>Copyright © CIPFA </a:t>
            </a:r>
            <a:r>
              <a:rPr lang="en-GB" sz="1000" dirty="0" smtClean="0">
                <a:solidFill>
                  <a:srgbClr val="333333"/>
                </a:solidFill>
                <a:latin typeface="Verdana"/>
              </a:rPr>
              <a:t>2018 </a:t>
            </a:r>
            <a:r>
              <a:rPr lang="en-GB" sz="1000" dirty="0">
                <a:solidFill>
                  <a:srgbClr val="333333"/>
                </a:solidFill>
                <a:latin typeface="Verdana"/>
              </a:rPr>
              <a:t>protected under UK and international law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1340768"/>
            <a:ext cx="1576807" cy="224017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065" y="1919867"/>
            <a:ext cx="1572407" cy="22293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759" y="3796970"/>
            <a:ext cx="1602977" cy="227029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6734" y="4509120"/>
            <a:ext cx="1632733" cy="227007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548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00281" cy="855662"/>
          </a:xfrm>
        </p:spPr>
        <p:txBody>
          <a:bodyPr/>
          <a:lstStyle/>
          <a:p>
            <a:r>
              <a:rPr lang="en-GB" dirty="0" smtClean="0"/>
              <a:t>Discussions </a:t>
            </a:r>
            <a:r>
              <a:rPr lang="en-GB" dirty="0"/>
              <a:t>and questions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4" descr="http://www.clickstart.org.uk/assets/img/sites/pages/9913/question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3" y="1700808"/>
            <a:ext cx="6312701" cy="4734526"/>
          </a:xfrm>
          <a:prstGeom prst="rect">
            <a:avLst/>
          </a:prstGeom>
          <a:noFill/>
          <a:effectLst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36096" y="5013176"/>
            <a:ext cx="3635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altLang="en-US" dirty="0">
                <a:solidFill>
                  <a:srgbClr val="5D2884"/>
                </a:solidFill>
              </a:rPr>
              <a:t>Diana Melville</a:t>
            </a:r>
          </a:p>
          <a:p>
            <a:pPr algn="l"/>
            <a:r>
              <a:rPr lang="en-GB" altLang="en-US" dirty="0">
                <a:solidFill>
                  <a:srgbClr val="5D2884"/>
                </a:solidFill>
              </a:rPr>
              <a:t>CIPFA Better Governance Forum</a:t>
            </a:r>
          </a:p>
          <a:p>
            <a:pPr algn="l"/>
            <a:r>
              <a:rPr lang="en-GB" altLang="en-US" dirty="0">
                <a:solidFill>
                  <a:srgbClr val="5D2884"/>
                </a:solidFill>
              </a:rPr>
              <a:t>E: </a:t>
            </a:r>
            <a:r>
              <a:rPr lang="en-GB" altLang="en-US" dirty="0">
                <a:solidFill>
                  <a:srgbClr val="5D2884"/>
                </a:solidFill>
                <a:hlinkClick r:id="rId4"/>
              </a:rPr>
              <a:t>diana.melville@cipfa.org</a:t>
            </a:r>
            <a:r>
              <a:rPr lang="en-GB" altLang="en-US" dirty="0">
                <a:solidFill>
                  <a:srgbClr val="5D2884"/>
                </a:solidFill>
              </a:rPr>
              <a:t> </a:t>
            </a:r>
            <a:endParaRPr lang="en-GB" altLang="en-US" dirty="0" smtClean="0">
              <a:solidFill>
                <a:srgbClr val="5D2884"/>
              </a:solidFill>
            </a:endParaRPr>
          </a:p>
          <a:p>
            <a:pPr algn="l"/>
            <a:r>
              <a:rPr lang="en-GB" dirty="0" smtClean="0">
                <a:solidFill>
                  <a:srgbClr val="5D2884"/>
                </a:solidFill>
              </a:rPr>
              <a:t>01722 349398</a:t>
            </a:r>
          </a:p>
          <a:p>
            <a:pPr algn="l"/>
            <a:r>
              <a:rPr lang="en-GB" dirty="0" smtClean="0">
                <a:solidFill>
                  <a:srgbClr val="5D2884"/>
                </a:solidFill>
              </a:rPr>
              <a:t>07825 343693</a:t>
            </a:r>
          </a:p>
          <a:p>
            <a:pPr algn="l"/>
            <a:r>
              <a:rPr lang="en-GB" dirty="0">
                <a:solidFill>
                  <a:srgbClr val="5D2884"/>
                </a:solidFill>
              </a:rPr>
              <a:t>Twitter: @dianamelville</a:t>
            </a:r>
            <a:endParaRPr lang="en-GB" dirty="0">
              <a:solidFill>
                <a:srgbClr val="333333"/>
              </a:solidFill>
            </a:endParaRPr>
          </a:p>
          <a:p>
            <a:pPr algn="l"/>
            <a:endParaRPr lang="en-GB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can’t take public trust for granted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205038"/>
            <a:ext cx="5904656" cy="388825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Maintaining public trust is a key part of good governance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‘Achieving the intended outcomes while acting in the public interest at all times.’</a:t>
            </a:r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sz="1600" i="1" dirty="0" smtClean="0"/>
              <a:t>Delivering Good Governance in Local Government: Framework </a:t>
            </a:r>
            <a:r>
              <a:rPr lang="en-GB" sz="1600" dirty="0" smtClean="0"/>
              <a:t>(CIPFA/Solace, 2016)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6317928"/>
            <a:ext cx="4501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rgbClr val="333333"/>
                </a:solidFill>
                <a:latin typeface="Verdana"/>
              </a:rPr>
              <a:t>Copyright © CIPFA </a:t>
            </a:r>
            <a:r>
              <a:rPr lang="en-GB" sz="1000" dirty="0" smtClean="0">
                <a:solidFill>
                  <a:srgbClr val="333333"/>
                </a:solidFill>
                <a:latin typeface="Verdana"/>
              </a:rPr>
              <a:t>2018 </a:t>
            </a:r>
            <a:r>
              <a:rPr lang="en-GB" sz="1000" dirty="0">
                <a:solidFill>
                  <a:srgbClr val="333333"/>
                </a:solidFill>
                <a:latin typeface="Verdana"/>
              </a:rPr>
              <a:t>protected under UK and international law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996952"/>
            <a:ext cx="2584919" cy="3672408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756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how well </a:t>
            </a:r>
            <a:r>
              <a:rPr lang="en-GB" dirty="0" smtClean="0"/>
              <a:t>is government trusted to do what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Only 36% of UK general population and 27% of UK youth trust the government generally</a:t>
            </a:r>
            <a:endParaRPr lang="en-GB" sz="1800" dirty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sz="1800" dirty="0" smtClean="0"/>
              <a:t>Edleman Trust Barometer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6317928"/>
            <a:ext cx="4501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rgbClr val="333333"/>
                </a:solidFill>
                <a:latin typeface="Verdana"/>
              </a:rPr>
              <a:t>Copyright © CIPFA </a:t>
            </a:r>
            <a:r>
              <a:rPr lang="en-GB" sz="1000" dirty="0" smtClean="0">
                <a:solidFill>
                  <a:srgbClr val="333333"/>
                </a:solidFill>
                <a:latin typeface="Verdana"/>
              </a:rPr>
              <a:t>2018 </a:t>
            </a:r>
            <a:r>
              <a:rPr lang="en-GB" sz="1000" dirty="0">
                <a:solidFill>
                  <a:srgbClr val="333333"/>
                </a:solidFill>
                <a:latin typeface="Verdana"/>
              </a:rPr>
              <a:t>protected under UK and international law</a:t>
            </a:r>
          </a:p>
        </p:txBody>
      </p:sp>
    </p:spTree>
    <p:extLst>
      <p:ext uri="{BB962C8B-B14F-4D97-AF65-F5344CB8AC3E}">
        <p14:creationId xmlns:p14="http://schemas.microsoft.com/office/powerpoint/2010/main" val="212792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trusted to tell the truth?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1520" y="6317928"/>
            <a:ext cx="4501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rgbClr val="333333"/>
                </a:solidFill>
                <a:latin typeface="Verdana"/>
              </a:rPr>
              <a:t>Copyright © CIPFA </a:t>
            </a:r>
            <a:r>
              <a:rPr lang="en-GB" sz="1000" dirty="0" smtClean="0">
                <a:solidFill>
                  <a:srgbClr val="333333"/>
                </a:solidFill>
                <a:latin typeface="Verdana"/>
              </a:rPr>
              <a:t>2018 </a:t>
            </a:r>
            <a:r>
              <a:rPr lang="en-GB" sz="1000" dirty="0">
                <a:solidFill>
                  <a:srgbClr val="333333"/>
                </a:solidFill>
                <a:latin typeface="Verdana"/>
              </a:rPr>
              <a:t>protected under UK and international law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378751"/>
              </p:ext>
            </p:extLst>
          </p:nvPr>
        </p:nvGraphicFramePr>
        <p:xfrm>
          <a:off x="467544" y="1628800"/>
          <a:ext cx="7128792" cy="4689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15064" y="5948596"/>
            <a:ext cx="1528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smtClean="0">
                <a:latin typeface="+mn-lt"/>
              </a:rPr>
              <a:t>Source: Ipsos MORI Veracity Index 2018</a:t>
            </a:r>
            <a:endParaRPr lang="en-GB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069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views on council service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/>
              <a:t>48% </a:t>
            </a:r>
            <a:r>
              <a:rPr lang="en-GB" sz="1800" dirty="0" smtClean="0"/>
              <a:t>oppose </a:t>
            </a:r>
            <a:r>
              <a:rPr lang="en-GB" sz="1800" dirty="0"/>
              <a:t>the idea that </a:t>
            </a:r>
            <a:r>
              <a:rPr lang="en-GB" sz="1800" dirty="0" smtClean="0"/>
              <a:t>their local </a:t>
            </a:r>
            <a:r>
              <a:rPr lang="en-GB" sz="1800" dirty="0"/>
              <a:t>council needs to reduce or </a:t>
            </a:r>
            <a:r>
              <a:rPr lang="en-GB" sz="1800" dirty="0" smtClean="0"/>
              <a:t>close services </a:t>
            </a:r>
            <a:r>
              <a:rPr lang="en-GB" sz="1800" dirty="0"/>
              <a:t>or </a:t>
            </a:r>
            <a:r>
              <a:rPr lang="en-GB" sz="1800" dirty="0" smtClean="0"/>
              <a:t>facilities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49</a:t>
            </a:r>
            <a:r>
              <a:rPr lang="en-GB" sz="1800" dirty="0" smtClean="0"/>
              <a:t>% feel </a:t>
            </a:r>
            <a:r>
              <a:rPr lang="en-GB" sz="1800" dirty="0"/>
              <a:t>that their council has not kept </a:t>
            </a:r>
            <a:r>
              <a:rPr lang="en-GB" sz="1800" dirty="0" smtClean="0"/>
              <a:t>them well </a:t>
            </a:r>
            <a:r>
              <a:rPr lang="en-GB" sz="1800" dirty="0"/>
              <a:t>informed about the reasons </a:t>
            </a:r>
            <a:r>
              <a:rPr lang="en-GB" sz="1800" dirty="0" smtClean="0"/>
              <a:t>for closures </a:t>
            </a:r>
            <a:r>
              <a:rPr lang="en-GB" sz="1800" dirty="0"/>
              <a:t>or service </a:t>
            </a:r>
            <a:r>
              <a:rPr lang="en-GB" sz="1800" dirty="0" smtClean="0"/>
              <a:t>reductions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/>
          </a:p>
          <a:p>
            <a:pPr marL="0" indent="0" algn="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sz="1800" i="1" dirty="0" smtClean="0"/>
              <a:t>The Local State We’re In 2018 </a:t>
            </a:r>
            <a:r>
              <a:rPr lang="en-GB" sz="1800" dirty="0" smtClean="0"/>
              <a:t>(PwC)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6317928"/>
            <a:ext cx="4501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rgbClr val="333333"/>
                </a:solidFill>
                <a:latin typeface="Verdana"/>
              </a:rPr>
              <a:t>Copyright © CIPFA </a:t>
            </a:r>
            <a:r>
              <a:rPr lang="en-GB" sz="1000" dirty="0" smtClean="0">
                <a:solidFill>
                  <a:srgbClr val="333333"/>
                </a:solidFill>
                <a:latin typeface="Verdana"/>
              </a:rPr>
              <a:t>2018 </a:t>
            </a:r>
            <a:r>
              <a:rPr lang="en-GB" sz="1000" dirty="0">
                <a:solidFill>
                  <a:srgbClr val="333333"/>
                </a:solidFill>
                <a:latin typeface="Verdana"/>
              </a:rPr>
              <a:t>protected under UK and international law</a:t>
            </a:r>
          </a:p>
        </p:txBody>
      </p:sp>
    </p:spTree>
    <p:extLst>
      <p:ext uri="{BB962C8B-B14F-4D97-AF65-F5344CB8AC3E}">
        <p14:creationId xmlns:p14="http://schemas.microsoft.com/office/powerpoint/2010/main" val="40579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distrust in government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GB" sz="18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1520" y="6317928"/>
            <a:ext cx="4501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rgbClr val="333333"/>
                </a:solidFill>
                <a:latin typeface="Verdana"/>
              </a:rPr>
              <a:t>Copyright © CIPFA </a:t>
            </a:r>
            <a:r>
              <a:rPr lang="en-GB" sz="1000" dirty="0" smtClean="0">
                <a:solidFill>
                  <a:srgbClr val="333333"/>
                </a:solidFill>
                <a:latin typeface="Verdana"/>
              </a:rPr>
              <a:t>2018 </a:t>
            </a:r>
            <a:r>
              <a:rPr lang="en-GB" sz="1000" dirty="0">
                <a:solidFill>
                  <a:srgbClr val="333333"/>
                </a:solidFill>
                <a:latin typeface="Verdana"/>
              </a:rPr>
              <a:t>protected under UK and international law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406565"/>
              </p:ext>
            </p:extLst>
          </p:nvPr>
        </p:nvGraphicFramePr>
        <p:xfrm>
          <a:off x="395536" y="1980406"/>
          <a:ext cx="7920879" cy="4135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472608"/>
                <a:gridCol w="1296144"/>
                <a:gridCol w="1152127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General Population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Youth</a:t>
                      </a:r>
                      <a:endParaRPr lang="en-GB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Not delivering on policy</a:t>
                      </a:r>
                      <a:r>
                        <a:rPr lang="en-GB" sz="1400" baseline="0" dirty="0" smtClean="0"/>
                        <a:t> promises that protect average people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54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67%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55%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Not communicating</a:t>
                      </a:r>
                      <a:r>
                        <a:rPr lang="en-GB" sz="1400" baseline="0" dirty="0" smtClean="0"/>
                        <a:t> honestly when problems arise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61%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61%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Not operating in a transparent and honest way</a:t>
                      </a:r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60%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57%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Only focus on policy outcomes that benefit elected officials not average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53%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47%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Senior positions overpaid compared to average civil servant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45%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40%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Corruption</a:t>
                      </a:r>
                      <a:r>
                        <a:rPr lang="en-GB" sz="1400" baseline="0" dirty="0" smtClean="0"/>
                        <a:t> is commonly accepted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45%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Not delivering on promises on environment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44%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49%</a:t>
                      </a:r>
                      <a:endParaRPr lang="en-GB" sz="1400" dirty="0"/>
                    </a:p>
                  </a:txBody>
                  <a:tcPr>
                    <a:solidFill>
                      <a:srgbClr val="CA3E96">
                        <a:alpha val="12941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Sexual harassment and inappropriate behaviour is protected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32%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40%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48064" y="6165304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+mn-lt"/>
              </a:rPr>
              <a:t>Source: Edelman Trust Barometer 2018</a:t>
            </a:r>
            <a:endParaRPr lang="en-GB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24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1800" dirty="0" smtClean="0"/>
              <a:t>Confidence in competence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1800" dirty="0" smtClean="0"/>
              <a:t>Working for the longer term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1800" dirty="0" smtClean="0"/>
              <a:t>Focus on the public interest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1800" dirty="0"/>
              <a:t>Sharing and explaining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GB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1520" y="6317928"/>
            <a:ext cx="4501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rgbClr val="333333"/>
                </a:solidFill>
                <a:latin typeface="Verdana"/>
              </a:rPr>
              <a:t>Copyright © CIPFA </a:t>
            </a:r>
            <a:r>
              <a:rPr lang="en-GB" sz="1000" dirty="0" smtClean="0">
                <a:solidFill>
                  <a:srgbClr val="333333"/>
                </a:solidFill>
                <a:latin typeface="Verdana"/>
              </a:rPr>
              <a:t>2018 </a:t>
            </a:r>
            <a:r>
              <a:rPr lang="en-GB" sz="1000" dirty="0">
                <a:solidFill>
                  <a:srgbClr val="333333"/>
                </a:solidFill>
                <a:latin typeface="Verdana"/>
              </a:rPr>
              <a:t>protected under UK and international law</a:t>
            </a:r>
          </a:p>
        </p:txBody>
      </p:sp>
    </p:spTree>
    <p:extLst>
      <p:ext uri="{BB962C8B-B14F-4D97-AF65-F5344CB8AC3E}">
        <p14:creationId xmlns:p14="http://schemas.microsoft.com/office/powerpoint/2010/main" val="28921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on the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sz="1800" dirty="0" smtClean="0"/>
              <a:t>Local government’s foundations: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democracy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/>
              <a:t>s</a:t>
            </a:r>
            <a:r>
              <a:rPr lang="en-GB" sz="1800" dirty="0" smtClean="0"/>
              <a:t>even </a:t>
            </a:r>
            <a:r>
              <a:rPr lang="en-GB" sz="1800" dirty="0"/>
              <a:t>p</a:t>
            </a:r>
            <a:r>
              <a:rPr lang="en-GB" sz="1800" dirty="0" smtClean="0"/>
              <a:t>rinciples of public </a:t>
            </a:r>
            <a:r>
              <a:rPr lang="en-GB" sz="1800" dirty="0"/>
              <a:t>l</a:t>
            </a:r>
            <a:r>
              <a:rPr lang="en-GB" sz="1800" dirty="0" smtClean="0"/>
              <a:t>ife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/>
              <a:t>p</a:t>
            </a:r>
            <a:r>
              <a:rPr lang="en-GB" sz="1800" dirty="0" smtClean="0"/>
              <a:t>resumption of openness</a:t>
            </a:r>
            <a:endParaRPr lang="en-GB" sz="18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/>
              <a:t>p</a:t>
            </a:r>
            <a:r>
              <a:rPr lang="en-GB" sz="1800" dirty="0" smtClean="0"/>
              <a:t>rinciples of good governance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/>
              <a:t>s</a:t>
            </a:r>
            <a:r>
              <a:rPr lang="en-GB" sz="1800" dirty="0" smtClean="0"/>
              <a:t>crutiny, constructive challenge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/>
              <a:t>s</a:t>
            </a:r>
            <a:r>
              <a:rPr lang="en-GB" sz="1800" dirty="0" smtClean="0"/>
              <a:t>elf-regulation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/>
              <a:t>a</a:t>
            </a:r>
            <a:r>
              <a:rPr lang="en-GB" sz="1800" dirty="0" smtClean="0"/>
              <a:t>ccountability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/>
              <a:t>a</a:t>
            </a:r>
            <a:r>
              <a:rPr lang="en-GB" sz="1800" dirty="0" smtClean="0"/>
              <a:t>udit, inspection and intervention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6317928"/>
            <a:ext cx="4501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rgbClr val="333333"/>
                </a:solidFill>
                <a:latin typeface="Verdana"/>
              </a:rPr>
              <a:t>Copyright © CIPFA </a:t>
            </a:r>
            <a:r>
              <a:rPr lang="en-GB" sz="1000" dirty="0" smtClean="0">
                <a:solidFill>
                  <a:srgbClr val="333333"/>
                </a:solidFill>
                <a:latin typeface="Verdana"/>
              </a:rPr>
              <a:t>2018 </a:t>
            </a:r>
            <a:r>
              <a:rPr lang="en-GB" sz="1000" dirty="0">
                <a:solidFill>
                  <a:srgbClr val="333333"/>
                </a:solidFill>
                <a:latin typeface="Verdana"/>
              </a:rPr>
              <a:t>protected under UK and international law</a:t>
            </a:r>
          </a:p>
        </p:txBody>
      </p:sp>
    </p:spTree>
    <p:extLst>
      <p:ext uri="{BB962C8B-B14F-4D97-AF65-F5344CB8AC3E}">
        <p14:creationId xmlns:p14="http://schemas.microsoft.com/office/powerpoint/2010/main" val="319184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action! Top five areas for attention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Culture and behaviour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400" dirty="0" smtClean="0"/>
              <a:t>Setting expectations, supporting, consistency, taking action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Communications and engagement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400" dirty="0" smtClean="0"/>
              <a:t>Listening, consulting, explaining</a:t>
            </a:r>
            <a:endParaRPr lang="en-GB" sz="14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Plan for the longer term – sustainable outcomes</a:t>
            </a:r>
            <a:endParaRPr lang="en-GB" sz="1800" dirty="0"/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400" dirty="0" smtClean="0"/>
              <a:t>Public interest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Encouraging scrutiny and challenge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400" dirty="0" smtClean="0"/>
              <a:t>Scrutiny, audit committee, internal audit</a:t>
            </a:r>
            <a:endParaRPr lang="en-GB" sz="1400" dirty="0"/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800" dirty="0" smtClean="0"/>
              <a:t>Accountability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400" dirty="0" smtClean="0"/>
              <a:t>Acknowledging challenges, problems, errors, poor performance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1520" y="6317928"/>
            <a:ext cx="4501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rgbClr val="333333"/>
                </a:solidFill>
                <a:latin typeface="Verdana"/>
              </a:rPr>
              <a:t>Copyright © CIPFA </a:t>
            </a:r>
            <a:r>
              <a:rPr lang="en-GB" sz="1000" dirty="0" smtClean="0">
                <a:solidFill>
                  <a:srgbClr val="333333"/>
                </a:solidFill>
                <a:latin typeface="Verdana"/>
              </a:rPr>
              <a:t>2018 </a:t>
            </a:r>
            <a:r>
              <a:rPr lang="en-GB" sz="1000" dirty="0">
                <a:solidFill>
                  <a:srgbClr val="333333"/>
                </a:solidFill>
                <a:latin typeface="Verdana"/>
              </a:rPr>
              <a:t>protected under UK and international law</a:t>
            </a:r>
          </a:p>
        </p:txBody>
      </p:sp>
    </p:spTree>
    <p:extLst>
      <p:ext uri="{BB962C8B-B14F-4D97-AF65-F5344CB8AC3E}">
        <p14:creationId xmlns:p14="http://schemas.microsoft.com/office/powerpoint/2010/main" val="17348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IPFA PP_MasterTemplate">
  <a:themeElements>
    <a:clrScheme name="Default Design 13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F68933"/>
      </a:accent1>
      <a:accent2>
        <a:srgbClr val="00B0E8"/>
      </a:accent2>
      <a:accent3>
        <a:srgbClr val="FFFFFF"/>
      </a:accent3>
      <a:accent4>
        <a:srgbClr val="2A2A2A"/>
      </a:accent4>
      <a:accent5>
        <a:srgbClr val="FAC4AD"/>
      </a:accent5>
      <a:accent6>
        <a:srgbClr val="009FD2"/>
      </a:accent6>
      <a:hlink>
        <a:srgbClr val="652D89"/>
      </a:hlink>
      <a:folHlink>
        <a:srgbClr val="5AAE41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68933"/>
        </a:accent1>
        <a:accent2>
          <a:srgbClr val="00B0E8"/>
        </a:accent2>
        <a:accent3>
          <a:srgbClr val="FFFFFF"/>
        </a:accent3>
        <a:accent4>
          <a:srgbClr val="2A2A2A"/>
        </a:accent4>
        <a:accent5>
          <a:srgbClr val="FAC4AD"/>
        </a:accent5>
        <a:accent6>
          <a:srgbClr val="009FD2"/>
        </a:accent6>
        <a:hlink>
          <a:srgbClr val="652D89"/>
        </a:hlink>
        <a:folHlink>
          <a:srgbClr val="5AAE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IPFA PP_MasterTemplate">
  <a:themeElements>
    <a:clrScheme name="Default Design 13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F68933"/>
      </a:accent1>
      <a:accent2>
        <a:srgbClr val="00B0E8"/>
      </a:accent2>
      <a:accent3>
        <a:srgbClr val="FFFFFF"/>
      </a:accent3>
      <a:accent4>
        <a:srgbClr val="2A2A2A"/>
      </a:accent4>
      <a:accent5>
        <a:srgbClr val="FAC4AD"/>
      </a:accent5>
      <a:accent6>
        <a:srgbClr val="009FD2"/>
      </a:accent6>
      <a:hlink>
        <a:srgbClr val="652D89"/>
      </a:hlink>
      <a:folHlink>
        <a:srgbClr val="5AAE41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68933"/>
        </a:accent1>
        <a:accent2>
          <a:srgbClr val="00B0E8"/>
        </a:accent2>
        <a:accent3>
          <a:srgbClr val="FFFFFF"/>
        </a:accent3>
        <a:accent4>
          <a:srgbClr val="2A2A2A"/>
        </a:accent4>
        <a:accent5>
          <a:srgbClr val="FAC4AD"/>
        </a:accent5>
        <a:accent6>
          <a:srgbClr val="009FD2"/>
        </a:accent6>
        <a:hlink>
          <a:srgbClr val="652D89"/>
        </a:hlink>
        <a:folHlink>
          <a:srgbClr val="5AAE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CIPFA PP_MasterTemplate</Template>
  <TotalTime>682</TotalTime>
  <Words>567</Words>
  <Application>Microsoft Office PowerPoint</Application>
  <PresentationFormat>On-screen Show (4:3)</PresentationFormat>
  <Paragraphs>112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CIPFA PP_MasterTemplate</vt:lpstr>
      <vt:lpstr>1_CIPFA PP_MasterTemplate</vt:lpstr>
      <vt:lpstr>Maintaining public trust and confidence</vt:lpstr>
      <vt:lpstr>We can’t take public trust for granted</vt:lpstr>
      <vt:lpstr>So how well is government trusted to do what is right?</vt:lpstr>
      <vt:lpstr>Who is trusted to tell the truth?</vt:lpstr>
      <vt:lpstr>Public views on council service changes</vt:lpstr>
      <vt:lpstr>Reasons for distrust in government</vt:lpstr>
      <vt:lpstr>The challenges</vt:lpstr>
      <vt:lpstr>Building on the basics</vt:lpstr>
      <vt:lpstr>Positive action! Top five areas for attention</vt:lpstr>
      <vt:lpstr>Resources to support you</vt:lpstr>
      <vt:lpstr>Discussions and questions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Do’s &amp; dont’s</dc:title>
  <dc:creator>Spencer, Mia</dc:creator>
  <cp:lastModifiedBy>Melville, Diana</cp:lastModifiedBy>
  <cp:revision>43</cp:revision>
  <dcterms:created xsi:type="dcterms:W3CDTF">2014-12-09T14:59:24Z</dcterms:created>
  <dcterms:modified xsi:type="dcterms:W3CDTF">2018-09-06T09:39:57Z</dcterms:modified>
</cp:coreProperties>
</file>