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8" r:id="rId2"/>
    <p:sldId id="259" r:id="rId3"/>
    <p:sldId id="277" r:id="rId4"/>
    <p:sldId id="261" r:id="rId5"/>
    <p:sldId id="263" r:id="rId6"/>
    <p:sldId id="264" r:id="rId7"/>
    <p:sldId id="271" r:id="rId8"/>
    <p:sldId id="273" r:id="rId9"/>
    <p:sldId id="274" r:id="rId10"/>
    <p:sldId id="275" r:id="rId11"/>
    <p:sldId id="276" r:id="rId12"/>
    <p:sldId id="278" r:id="rId13"/>
    <p:sldId id="279" r:id="rId14"/>
    <p:sldId id="280" r:id="rId15"/>
    <p:sldId id="281" r:id="rId16"/>
  </p:sldIdLst>
  <p:sldSz cx="9144000" cy="6858000" type="screen4x3"/>
  <p:notesSz cx="6669088" cy="9753600"/>
  <p:defaultTextStyle>
    <a:defPPr>
      <a:defRPr lang="en-GB"/>
    </a:defPPr>
    <a:lvl1pPr algn="l" rtl="0" fontAlgn="base">
      <a:spcBef>
        <a:spcPct val="0"/>
      </a:spcBef>
      <a:spcAft>
        <a:spcPct val="0"/>
      </a:spcAft>
      <a:defRPr sz="4400" kern="1200">
        <a:solidFill>
          <a:schemeClr val="tx1"/>
        </a:solidFill>
        <a:latin typeface="Gill Sans MT" pitchFamily="34" charset="0"/>
        <a:ea typeface="+mn-ea"/>
        <a:cs typeface="+mn-cs"/>
      </a:defRPr>
    </a:lvl1pPr>
    <a:lvl2pPr marL="457200" algn="l" rtl="0" fontAlgn="base">
      <a:spcBef>
        <a:spcPct val="0"/>
      </a:spcBef>
      <a:spcAft>
        <a:spcPct val="0"/>
      </a:spcAft>
      <a:defRPr sz="4400" kern="1200">
        <a:solidFill>
          <a:schemeClr val="tx1"/>
        </a:solidFill>
        <a:latin typeface="Gill Sans MT" pitchFamily="34" charset="0"/>
        <a:ea typeface="+mn-ea"/>
        <a:cs typeface="+mn-cs"/>
      </a:defRPr>
    </a:lvl2pPr>
    <a:lvl3pPr marL="914400" algn="l" rtl="0" fontAlgn="base">
      <a:spcBef>
        <a:spcPct val="0"/>
      </a:spcBef>
      <a:spcAft>
        <a:spcPct val="0"/>
      </a:spcAft>
      <a:defRPr sz="4400" kern="1200">
        <a:solidFill>
          <a:schemeClr val="tx1"/>
        </a:solidFill>
        <a:latin typeface="Gill Sans MT" pitchFamily="34" charset="0"/>
        <a:ea typeface="+mn-ea"/>
        <a:cs typeface="+mn-cs"/>
      </a:defRPr>
    </a:lvl3pPr>
    <a:lvl4pPr marL="1371600" algn="l" rtl="0" fontAlgn="base">
      <a:spcBef>
        <a:spcPct val="0"/>
      </a:spcBef>
      <a:spcAft>
        <a:spcPct val="0"/>
      </a:spcAft>
      <a:defRPr sz="4400" kern="1200">
        <a:solidFill>
          <a:schemeClr val="tx1"/>
        </a:solidFill>
        <a:latin typeface="Gill Sans MT" pitchFamily="34" charset="0"/>
        <a:ea typeface="+mn-ea"/>
        <a:cs typeface="+mn-cs"/>
      </a:defRPr>
    </a:lvl4pPr>
    <a:lvl5pPr marL="1828800" algn="l" rtl="0" fontAlgn="base">
      <a:spcBef>
        <a:spcPct val="0"/>
      </a:spcBef>
      <a:spcAft>
        <a:spcPct val="0"/>
      </a:spcAft>
      <a:defRPr sz="4400" kern="1200">
        <a:solidFill>
          <a:schemeClr val="tx1"/>
        </a:solidFill>
        <a:latin typeface="Gill Sans MT" pitchFamily="34" charset="0"/>
        <a:ea typeface="+mn-ea"/>
        <a:cs typeface="+mn-cs"/>
      </a:defRPr>
    </a:lvl5pPr>
    <a:lvl6pPr marL="2286000" algn="l" defTabSz="914400" rtl="0" eaLnBrk="1" latinLnBrk="0" hangingPunct="1">
      <a:defRPr sz="4400" kern="1200">
        <a:solidFill>
          <a:schemeClr val="tx1"/>
        </a:solidFill>
        <a:latin typeface="Gill Sans MT" pitchFamily="34" charset="0"/>
        <a:ea typeface="+mn-ea"/>
        <a:cs typeface="+mn-cs"/>
      </a:defRPr>
    </a:lvl6pPr>
    <a:lvl7pPr marL="2743200" algn="l" defTabSz="914400" rtl="0" eaLnBrk="1" latinLnBrk="0" hangingPunct="1">
      <a:defRPr sz="4400" kern="1200">
        <a:solidFill>
          <a:schemeClr val="tx1"/>
        </a:solidFill>
        <a:latin typeface="Gill Sans MT" pitchFamily="34" charset="0"/>
        <a:ea typeface="+mn-ea"/>
        <a:cs typeface="+mn-cs"/>
      </a:defRPr>
    </a:lvl7pPr>
    <a:lvl8pPr marL="3200400" algn="l" defTabSz="914400" rtl="0" eaLnBrk="1" latinLnBrk="0" hangingPunct="1">
      <a:defRPr sz="4400" kern="1200">
        <a:solidFill>
          <a:schemeClr val="tx1"/>
        </a:solidFill>
        <a:latin typeface="Gill Sans MT" pitchFamily="34" charset="0"/>
        <a:ea typeface="+mn-ea"/>
        <a:cs typeface="+mn-cs"/>
      </a:defRPr>
    </a:lvl8pPr>
    <a:lvl9pPr marL="3657600" algn="l" defTabSz="914400" rtl="0" eaLnBrk="1" latinLnBrk="0" hangingPunct="1">
      <a:defRPr sz="4400" kern="1200">
        <a:solidFill>
          <a:schemeClr val="tx1"/>
        </a:solidFill>
        <a:latin typeface="Gill Sans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D4DED4"/>
    <a:srgbClr val="B7C9B8"/>
    <a:srgbClr val="C0EAD5"/>
    <a:srgbClr val="85D7AE"/>
    <a:srgbClr val="339966"/>
    <a:srgbClr val="D67A0F"/>
    <a:srgbClr val="FFF2CD"/>
    <a:srgbClr val="F4D7B2"/>
    <a:srgbClr val="FFE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5" d="100"/>
          <a:sy n="75" d="100"/>
        </p:scale>
        <p:origin x="-3054" y="-9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381987-3EEA-4752-ADA5-91942BE1F8E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GB"/>
        </a:p>
      </dgm:t>
    </dgm:pt>
    <dgm:pt modelId="{DDAFFD8A-0000-476A-88FE-DF67EF7757BC}">
      <dgm:prSet phldrT="[Text]"/>
      <dgm:spPr>
        <a:solidFill>
          <a:schemeClr val="bg2">
            <a:lumMod val="40000"/>
            <a:lumOff val="60000"/>
          </a:schemeClr>
        </a:solidFill>
      </dgm:spPr>
      <dgm:t>
        <a:bodyPr/>
        <a:lstStyle/>
        <a:p>
          <a:r>
            <a:rPr lang="en-GB" dirty="0" smtClean="0">
              <a:solidFill>
                <a:schemeClr val="bg2">
                  <a:lumMod val="50000"/>
                </a:schemeClr>
              </a:solidFill>
              <a:latin typeface="Arial" panose="020B0604020202020204" pitchFamily="34" charset="0"/>
              <a:cs typeface="Arial" panose="020B0604020202020204" pitchFamily="34" charset="0"/>
            </a:rPr>
            <a:t>Agreed at Cabinet</a:t>
          </a:r>
          <a:endParaRPr lang="en-GB" dirty="0">
            <a:solidFill>
              <a:schemeClr val="bg2">
                <a:lumMod val="50000"/>
              </a:schemeClr>
            </a:solidFill>
            <a:latin typeface="Arial" panose="020B0604020202020204" pitchFamily="34" charset="0"/>
            <a:cs typeface="Arial" panose="020B0604020202020204" pitchFamily="34" charset="0"/>
          </a:endParaRPr>
        </a:p>
      </dgm:t>
    </dgm:pt>
    <dgm:pt modelId="{2AA37393-273E-4A2C-9CE0-C89604DFCD7B}" type="parTrans" cxnId="{F7F181DF-54FE-4C2D-AF75-81DD5D4F1E7D}">
      <dgm:prSet/>
      <dgm:spPr/>
      <dgm:t>
        <a:bodyPr/>
        <a:lstStyle/>
        <a:p>
          <a:endParaRPr lang="en-GB">
            <a:solidFill>
              <a:schemeClr val="bg2">
                <a:lumMod val="50000"/>
              </a:schemeClr>
            </a:solidFill>
          </a:endParaRPr>
        </a:p>
      </dgm:t>
    </dgm:pt>
    <dgm:pt modelId="{89F50AF5-6DA3-43FA-BFBE-A013DADE3D5D}" type="sibTrans" cxnId="{F7F181DF-54FE-4C2D-AF75-81DD5D4F1E7D}">
      <dgm:prSet/>
      <dgm:spPr/>
      <dgm:t>
        <a:bodyPr/>
        <a:lstStyle/>
        <a:p>
          <a:endParaRPr lang="en-GB">
            <a:solidFill>
              <a:schemeClr val="bg2">
                <a:lumMod val="50000"/>
              </a:schemeClr>
            </a:solidFill>
          </a:endParaRPr>
        </a:p>
      </dgm:t>
    </dgm:pt>
    <dgm:pt modelId="{A7AFC42F-6C31-4B28-A3D3-904D9111841B}">
      <dgm:prSet phldrT="[Text]"/>
      <dgm:spPr>
        <a:solidFill>
          <a:schemeClr val="bg2">
            <a:lumMod val="40000"/>
            <a:lumOff val="60000"/>
          </a:schemeClr>
        </a:solidFill>
      </dgm:spPr>
      <dgm:t>
        <a:bodyPr/>
        <a:lstStyle/>
        <a:p>
          <a:r>
            <a:rPr lang="en-GB" dirty="0" smtClean="0">
              <a:solidFill>
                <a:schemeClr val="bg2">
                  <a:lumMod val="50000"/>
                </a:schemeClr>
              </a:solidFill>
              <a:latin typeface="Arial" panose="020B0604020202020204" pitchFamily="34" charset="0"/>
              <a:cs typeface="Arial" panose="020B0604020202020204" pitchFamily="34" charset="0"/>
            </a:rPr>
            <a:t>Agreed at Full Council</a:t>
          </a:r>
          <a:endParaRPr lang="en-GB" dirty="0">
            <a:solidFill>
              <a:schemeClr val="bg2">
                <a:lumMod val="50000"/>
              </a:schemeClr>
            </a:solidFill>
            <a:latin typeface="Arial" panose="020B0604020202020204" pitchFamily="34" charset="0"/>
            <a:cs typeface="Arial" panose="020B0604020202020204" pitchFamily="34" charset="0"/>
          </a:endParaRPr>
        </a:p>
      </dgm:t>
    </dgm:pt>
    <dgm:pt modelId="{6409F88B-3DB2-429A-9064-EF448023A878}" type="parTrans" cxnId="{F8F6C28E-C43E-4717-963F-3920444E35BF}">
      <dgm:prSet/>
      <dgm:spPr/>
      <dgm:t>
        <a:bodyPr/>
        <a:lstStyle/>
        <a:p>
          <a:endParaRPr lang="en-GB">
            <a:solidFill>
              <a:schemeClr val="bg2">
                <a:lumMod val="50000"/>
              </a:schemeClr>
            </a:solidFill>
          </a:endParaRPr>
        </a:p>
      </dgm:t>
    </dgm:pt>
    <dgm:pt modelId="{67B624AF-A5CC-44AB-AE3F-82C99BB01E1E}" type="sibTrans" cxnId="{F8F6C28E-C43E-4717-963F-3920444E35BF}">
      <dgm:prSet/>
      <dgm:spPr/>
      <dgm:t>
        <a:bodyPr/>
        <a:lstStyle/>
        <a:p>
          <a:endParaRPr lang="en-GB">
            <a:solidFill>
              <a:schemeClr val="bg2">
                <a:lumMod val="50000"/>
              </a:schemeClr>
            </a:solidFill>
          </a:endParaRPr>
        </a:p>
      </dgm:t>
    </dgm:pt>
    <dgm:pt modelId="{D87CAC84-13C1-48CC-B977-6FC78B7E0A8A}">
      <dgm:prSet/>
      <dgm:spPr>
        <a:solidFill>
          <a:schemeClr val="bg2">
            <a:lumMod val="40000"/>
            <a:lumOff val="60000"/>
          </a:schemeClr>
        </a:solidFill>
      </dgm:spPr>
      <dgm:t>
        <a:bodyPr/>
        <a:lstStyle/>
        <a:p>
          <a:r>
            <a:rPr lang="en-GB" smtClean="0">
              <a:solidFill>
                <a:schemeClr val="bg2">
                  <a:lumMod val="50000"/>
                </a:schemeClr>
              </a:solidFill>
              <a:latin typeface="Arial" panose="020B0604020202020204" pitchFamily="34" charset="0"/>
              <a:cs typeface="Arial" panose="020B0604020202020204" pitchFamily="34" charset="0"/>
            </a:rPr>
            <a:t>Published as the County Council’s strategic plan</a:t>
          </a:r>
          <a:endParaRPr lang="en-GB">
            <a:solidFill>
              <a:schemeClr val="bg2">
                <a:lumMod val="50000"/>
              </a:schemeClr>
            </a:solidFill>
            <a:latin typeface="Arial" panose="020B0604020202020204" pitchFamily="34" charset="0"/>
            <a:cs typeface="Arial" panose="020B0604020202020204" pitchFamily="34" charset="0"/>
          </a:endParaRPr>
        </a:p>
      </dgm:t>
    </dgm:pt>
    <dgm:pt modelId="{C5337493-9D1B-4452-96C2-47F737857C6B}" type="parTrans" cxnId="{9FF7BEB0-3E3E-46AA-BC34-29AFAFC0FF5B}">
      <dgm:prSet/>
      <dgm:spPr/>
      <dgm:t>
        <a:bodyPr/>
        <a:lstStyle/>
        <a:p>
          <a:endParaRPr lang="en-GB">
            <a:solidFill>
              <a:schemeClr val="bg2">
                <a:lumMod val="50000"/>
              </a:schemeClr>
            </a:solidFill>
          </a:endParaRPr>
        </a:p>
      </dgm:t>
    </dgm:pt>
    <dgm:pt modelId="{F19F28FC-7375-4E3E-9022-FEF45F2F7150}" type="sibTrans" cxnId="{9FF7BEB0-3E3E-46AA-BC34-29AFAFC0FF5B}">
      <dgm:prSet/>
      <dgm:spPr/>
      <dgm:t>
        <a:bodyPr/>
        <a:lstStyle/>
        <a:p>
          <a:endParaRPr lang="en-GB">
            <a:solidFill>
              <a:schemeClr val="bg2">
                <a:lumMod val="50000"/>
              </a:schemeClr>
            </a:solidFill>
          </a:endParaRPr>
        </a:p>
      </dgm:t>
    </dgm:pt>
    <dgm:pt modelId="{DA488BFA-7724-42DF-B522-D0090AD3DA65}" type="pres">
      <dgm:prSet presAssocID="{9B381987-3EEA-4752-ADA5-91942BE1F8E1}" presName="rootnode" presStyleCnt="0">
        <dgm:presLayoutVars>
          <dgm:chMax/>
          <dgm:chPref/>
          <dgm:dir/>
          <dgm:animLvl val="lvl"/>
        </dgm:presLayoutVars>
      </dgm:prSet>
      <dgm:spPr/>
      <dgm:t>
        <a:bodyPr/>
        <a:lstStyle/>
        <a:p>
          <a:endParaRPr lang="en-GB"/>
        </a:p>
      </dgm:t>
    </dgm:pt>
    <dgm:pt modelId="{EB4C2410-6FE5-4B3C-BDC8-7F5285FFD179}" type="pres">
      <dgm:prSet presAssocID="{DDAFFD8A-0000-476A-88FE-DF67EF7757BC}" presName="composite" presStyleCnt="0"/>
      <dgm:spPr/>
    </dgm:pt>
    <dgm:pt modelId="{C302A9FD-0FC8-48D1-88AA-17A8378B01ED}" type="pres">
      <dgm:prSet presAssocID="{DDAFFD8A-0000-476A-88FE-DF67EF7757BC}" presName="bentUpArrow1" presStyleLbl="alignImgPlace1" presStyleIdx="0" presStyleCnt="2"/>
      <dgm:spPr>
        <a:solidFill>
          <a:schemeClr val="bg2">
            <a:lumMod val="20000"/>
            <a:lumOff val="80000"/>
          </a:schemeClr>
        </a:solidFill>
      </dgm:spPr>
    </dgm:pt>
    <dgm:pt modelId="{27C86A7D-56E8-412C-8E99-13CEC4B34F09}" type="pres">
      <dgm:prSet presAssocID="{DDAFFD8A-0000-476A-88FE-DF67EF7757BC}" presName="ParentText" presStyleLbl="node1" presStyleIdx="0" presStyleCnt="3" custLinFactNeighborX="-359" custLinFactNeighborY="7638">
        <dgm:presLayoutVars>
          <dgm:chMax val="1"/>
          <dgm:chPref val="1"/>
          <dgm:bulletEnabled val="1"/>
        </dgm:presLayoutVars>
      </dgm:prSet>
      <dgm:spPr/>
      <dgm:t>
        <a:bodyPr/>
        <a:lstStyle/>
        <a:p>
          <a:endParaRPr lang="en-GB"/>
        </a:p>
      </dgm:t>
    </dgm:pt>
    <dgm:pt modelId="{C963AC53-4B1D-47E0-A95B-66F003A77F04}" type="pres">
      <dgm:prSet presAssocID="{DDAFFD8A-0000-476A-88FE-DF67EF7757BC}" presName="ChildText" presStyleLbl="revTx" presStyleIdx="0" presStyleCnt="2">
        <dgm:presLayoutVars>
          <dgm:chMax val="0"/>
          <dgm:chPref val="0"/>
          <dgm:bulletEnabled val="1"/>
        </dgm:presLayoutVars>
      </dgm:prSet>
      <dgm:spPr/>
      <dgm:t>
        <a:bodyPr/>
        <a:lstStyle/>
        <a:p>
          <a:endParaRPr lang="en-GB"/>
        </a:p>
      </dgm:t>
    </dgm:pt>
    <dgm:pt modelId="{5DBF9855-C87A-4C78-8638-E552D2C073BF}" type="pres">
      <dgm:prSet presAssocID="{89F50AF5-6DA3-43FA-BFBE-A013DADE3D5D}" presName="sibTrans" presStyleCnt="0"/>
      <dgm:spPr/>
    </dgm:pt>
    <dgm:pt modelId="{42BEE99E-B7E7-4DC5-8DD9-8BE2F1EBD17C}" type="pres">
      <dgm:prSet presAssocID="{A7AFC42F-6C31-4B28-A3D3-904D9111841B}" presName="composite" presStyleCnt="0"/>
      <dgm:spPr/>
    </dgm:pt>
    <dgm:pt modelId="{E6437A8B-F73F-47E6-A3A5-F77A47C424F8}" type="pres">
      <dgm:prSet presAssocID="{A7AFC42F-6C31-4B28-A3D3-904D9111841B}" presName="bentUpArrow1" presStyleLbl="alignImgPlace1" presStyleIdx="1" presStyleCnt="2"/>
      <dgm:spPr>
        <a:solidFill>
          <a:schemeClr val="bg2">
            <a:lumMod val="20000"/>
            <a:lumOff val="80000"/>
          </a:schemeClr>
        </a:solidFill>
      </dgm:spPr>
    </dgm:pt>
    <dgm:pt modelId="{C83C0E3E-65E4-45CB-B564-D6C972DE3E12}" type="pres">
      <dgm:prSet presAssocID="{A7AFC42F-6C31-4B28-A3D3-904D9111841B}" presName="ParentText" presStyleLbl="node1" presStyleIdx="1" presStyleCnt="3" custLinFactNeighborX="24" custLinFactNeighborY="4782">
        <dgm:presLayoutVars>
          <dgm:chMax val="1"/>
          <dgm:chPref val="1"/>
          <dgm:bulletEnabled val="1"/>
        </dgm:presLayoutVars>
      </dgm:prSet>
      <dgm:spPr/>
      <dgm:t>
        <a:bodyPr/>
        <a:lstStyle/>
        <a:p>
          <a:endParaRPr lang="en-GB"/>
        </a:p>
      </dgm:t>
    </dgm:pt>
    <dgm:pt modelId="{4BBF8BE3-C655-4D9D-B389-FFA07E03808D}" type="pres">
      <dgm:prSet presAssocID="{A7AFC42F-6C31-4B28-A3D3-904D9111841B}" presName="ChildText" presStyleLbl="revTx" presStyleIdx="1" presStyleCnt="2">
        <dgm:presLayoutVars>
          <dgm:chMax val="0"/>
          <dgm:chPref val="0"/>
          <dgm:bulletEnabled val="1"/>
        </dgm:presLayoutVars>
      </dgm:prSet>
      <dgm:spPr/>
      <dgm:t>
        <a:bodyPr/>
        <a:lstStyle/>
        <a:p>
          <a:endParaRPr lang="en-GB"/>
        </a:p>
      </dgm:t>
    </dgm:pt>
    <dgm:pt modelId="{05E83C6A-65AB-4CE7-AAC1-1B2C9324A56A}" type="pres">
      <dgm:prSet presAssocID="{67B624AF-A5CC-44AB-AE3F-82C99BB01E1E}" presName="sibTrans" presStyleCnt="0"/>
      <dgm:spPr/>
    </dgm:pt>
    <dgm:pt modelId="{D77E5BC4-21F1-4D75-BFF7-3DFCE9D301EB}" type="pres">
      <dgm:prSet presAssocID="{D87CAC84-13C1-48CC-B977-6FC78B7E0A8A}" presName="composite" presStyleCnt="0"/>
      <dgm:spPr/>
    </dgm:pt>
    <dgm:pt modelId="{695EC5AB-C280-43E3-ABCE-2C541644D66C}" type="pres">
      <dgm:prSet presAssocID="{D87CAC84-13C1-48CC-B977-6FC78B7E0A8A}" presName="ParentText" presStyleLbl="node1" presStyleIdx="2" presStyleCnt="3">
        <dgm:presLayoutVars>
          <dgm:chMax val="1"/>
          <dgm:chPref val="1"/>
          <dgm:bulletEnabled val="1"/>
        </dgm:presLayoutVars>
      </dgm:prSet>
      <dgm:spPr/>
      <dgm:t>
        <a:bodyPr/>
        <a:lstStyle/>
        <a:p>
          <a:endParaRPr lang="en-GB"/>
        </a:p>
      </dgm:t>
    </dgm:pt>
  </dgm:ptLst>
  <dgm:cxnLst>
    <dgm:cxn modelId="{C3968AE9-A853-41BF-8A04-7C2FBEC95C91}" type="presOf" srcId="{DDAFFD8A-0000-476A-88FE-DF67EF7757BC}" destId="{27C86A7D-56E8-412C-8E99-13CEC4B34F09}" srcOrd="0" destOrd="0" presId="urn:microsoft.com/office/officeart/2005/8/layout/StepDownProcess"/>
    <dgm:cxn modelId="{55D54B34-F0C6-42FB-99D3-A040D0CB1DE9}" type="presOf" srcId="{A7AFC42F-6C31-4B28-A3D3-904D9111841B}" destId="{C83C0E3E-65E4-45CB-B564-D6C972DE3E12}" srcOrd="0" destOrd="0" presId="urn:microsoft.com/office/officeart/2005/8/layout/StepDownProcess"/>
    <dgm:cxn modelId="{75631C7E-4FD6-4FEF-9109-4BD6D264C95D}" type="presOf" srcId="{9B381987-3EEA-4752-ADA5-91942BE1F8E1}" destId="{DA488BFA-7724-42DF-B522-D0090AD3DA65}" srcOrd="0" destOrd="0" presId="urn:microsoft.com/office/officeart/2005/8/layout/StepDownProcess"/>
    <dgm:cxn modelId="{F8F6C28E-C43E-4717-963F-3920444E35BF}" srcId="{9B381987-3EEA-4752-ADA5-91942BE1F8E1}" destId="{A7AFC42F-6C31-4B28-A3D3-904D9111841B}" srcOrd="1" destOrd="0" parTransId="{6409F88B-3DB2-429A-9064-EF448023A878}" sibTransId="{67B624AF-A5CC-44AB-AE3F-82C99BB01E1E}"/>
    <dgm:cxn modelId="{F7F181DF-54FE-4C2D-AF75-81DD5D4F1E7D}" srcId="{9B381987-3EEA-4752-ADA5-91942BE1F8E1}" destId="{DDAFFD8A-0000-476A-88FE-DF67EF7757BC}" srcOrd="0" destOrd="0" parTransId="{2AA37393-273E-4A2C-9CE0-C89604DFCD7B}" sibTransId="{89F50AF5-6DA3-43FA-BFBE-A013DADE3D5D}"/>
    <dgm:cxn modelId="{9FF7BEB0-3E3E-46AA-BC34-29AFAFC0FF5B}" srcId="{9B381987-3EEA-4752-ADA5-91942BE1F8E1}" destId="{D87CAC84-13C1-48CC-B977-6FC78B7E0A8A}" srcOrd="2" destOrd="0" parTransId="{C5337493-9D1B-4452-96C2-47F737857C6B}" sibTransId="{F19F28FC-7375-4E3E-9022-FEF45F2F7150}"/>
    <dgm:cxn modelId="{A7D1FF4B-D259-426A-BD29-A1DF13064203}" type="presOf" srcId="{D87CAC84-13C1-48CC-B977-6FC78B7E0A8A}" destId="{695EC5AB-C280-43E3-ABCE-2C541644D66C}" srcOrd="0" destOrd="0" presId="urn:microsoft.com/office/officeart/2005/8/layout/StepDownProcess"/>
    <dgm:cxn modelId="{A872CEBE-960D-4768-A431-11C19B5BBB62}" type="presParOf" srcId="{DA488BFA-7724-42DF-B522-D0090AD3DA65}" destId="{EB4C2410-6FE5-4B3C-BDC8-7F5285FFD179}" srcOrd="0" destOrd="0" presId="urn:microsoft.com/office/officeart/2005/8/layout/StepDownProcess"/>
    <dgm:cxn modelId="{C85EAD16-A73F-47A4-85F5-E4DA2CAE2C30}" type="presParOf" srcId="{EB4C2410-6FE5-4B3C-BDC8-7F5285FFD179}" destId="{C302A9FD-0FC8-48D1-88AA-17A8378B01ED}" srcOrd="0" destOrd="0" presId="urn:microsoft.com/office/officeart/2005/8/layout/StepDownProcess"/>
    <dgm:cxn modelId="{81A6B67D-BEA8-463E-B232-04B95E5A4E76}" type="presParOf" srcId="{EB4C2410-6FE5-4B3C-BDC8-7F5285FFD179}" destId="{27C86A7D-56E8-412C-8E99-13CEC4B34F09}" srcOrd="1" destOrd="0" presId="urn:microsoft.com/office/officeart/2005/8/layout/StepDownProcess"/>
    <dgm:cxn modelId="{9629A392-F237-454A-846F-8B532A5D6154}" type="presParOf" srcId="{EB4C2410-6FE5-4B3C-BDC8-7F5285FFD179}" destId="{C963AC53-4B1D-47E0-A95B-66F003A77F04}" srcOrd="2" destOrd="0" presId="urn:microsoft.com/office/officeart/2005/8/layout/StepDownProcess"/>
    <dgm:cxn modelId="{90A2AF83-A845-4E18-99AC-87FA769B0AF8}" type="presParOf" srcId="{DA488BFA-7724-42DF-B522-D0090AD3DA65}" destId="{5DBF9855-C87A-4C78-8638-E552D2C073BF}" srcOrd="1" destOrd="0" presId="urn:microsoft.com/office/officeart/2005/8/layout/StepDownProcess"/>
    <dgm:cxn modelId="{AEBCEAF4-9512-4CB9-9F7D-4E9951FEC9BA}" type="presParOf" srcId="{DA488BFA-7724-42DF-B522-D0090AD3DA65}" destId="{42BEE99E-B7E7-4DC5-8DD9-8BE2F1EBD17C}" srcOrd="2" destOrd="0" presId="urn:microsoft.com/office/officeart/2005/8/layout/StepDownProcess"/>
    <dgm:cxn modelId="{82E92D26-B200-45E4-AA15-ABA796076894}" type="presParOf" srcId="{42BEE99E-B7E7-4DC5-8DD9-8BE2F1EBD17C}" destId="{E6437A8B-F73F-47E6-A3A5-F77A47C424F8}" srcOrd="0" destOrd="0" presId="urn:microsoft.com/office/officeart/2005/8/layout/StepDownProcess"/>
    <dgm:cxn modelId="{D9C17A03-EEFA-492D-B937-52EC06F6AB65}" type="presParOf" srcId="{42BEE99E-B7E7-4DC5-8DD9-8BE2F1EBD17C}" destId="{C83C0E3E-65E4-45CB-B564-D6C972DE3E12}" srcOrd="1" destOrd="0" presId="urn:microsoft.com/office/officeart/2005/8/layout/StepDownProcess"/>
    <dgm:cxn modelId="{3369B72D-B14F-4E06-8BF4-346077FCB7CF}" type="presParOf" srcId="{42BEE99E-B7E7-4DC5-8DD9-8BE2F1EBD17C}" destId="{4BBF8BE3-C655-4D9D-B389-FFA07E03808D}" srcOrd="2" destOrd="0" presId="urn:microsoft.com/office/officeart/2005/8/layout/StepDownProcess"/>
    <dgm:cxn modelId="{D70DA002-530D-4B5D-828A-F222554830E7}" type="presParOf" srcId="{DA488BFA-7724-42DF-B522-D0090AD3DA65}" destId="{05E83C6A-65AB-4CE7-AAC1-1B2C9324A56A}" srcOrd="3" destOrd="0" presId="urn:microsoft.com/office/officeart/2005/8/layout/StepDownProcess"/>
    <dgm:cxn modelId="{94FF0DDB-7714-4C84-A720-B4A02EF4EAD6}" type="presParOf" srcId="{DA488BFA-7724-42DF-B522-D0090AD3DA65}" destId="{D77E5BC4-21F1-4D75-BFF7-3DFCE9D301EB}" srcOrd="4" destOrd="0" presId="urn:microsoft.com/office/officeart/2005/8/layout/StepDownProcess"/>
    <dgm:cxn modelId="{877FDECE-E664-4A5B-805F-68396F928A5D}" type="presParOf" srcId="{D77E5BC4-21F1-4D75-BFF7-3DFCE9D301EB}" destId="{695EC5AB-C280-43E3-ABCE-2C541644D66C}"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CD16EB-A471-4043-AA75-5BBC9FC6A31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29400F25-473B-43CF-9D19-921C747E5192}">
      <dgm:prSet phldrT="[Text]" custT="1"/>
      <dgm:spPr>
        <a:solidFill>
          <a:schemeClr val="bg1">
            <a:lumMod val="75000"/>
          </a:schemeClr>
        </a:solidFill>
        <a:ln>
          <a:noFill/>
        </a:ln>
      </dgm:spPr>
      <dgm:t>
        <a:bodyPr/>
        <a:lstStyle/>
        <a:p>
          <a:r>
            <a:rPr lang="en-GB" sz="1600" b="1" dirty="0" smtClean="0">
              <a:solidFill>
                <a:schemeClr val="accent2">
                  <a:lumMod val="50000"/>
                </a:schemeClr>
              </a:solidFill>
              <a:latin typeface="Arial" panose="020B0604020202020204" pitchFamily="34" charset="0"/>
              <a:cs typeface="Arial" panose="020B0604020202020204" pitchFamily="34" charset="0"/>
            </a:rPr>
            <a:t>Plan</a:t>
          </a:r>
          <a:endParaRPr lang="en-GB" sz="1600" b="1" dirty="0">
            <a:solidFill>
              <a:schemeClr val="accent2">
                <a:lumMod val="50000"/>
              </a:schemeClr>
            </a:solidFill>
            <a:latin typeface="Arial" panose="020B0604020202020204" pitchFamily="34" charset="0"/>
            <a:cs typeface="Arial" panose="020B0604020202020204" pitchFamily="34" charset="0"/>
          </a:endParaRPr>
        </a:p>
      </dgm:t>
    </dgm:pt>
    <dgm:pt modelId="{D6D19BD5-77BE-49C2-AF2D-02145327737A}" type="parTrans" cxnId="{5E61136A-601E-40A9-A4A3-E2D12C5B60D5}">
      <dgm:prSet/>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E125904A-34D5-40AC-B13A-1CEDF9585D20}" type="sibTrans" cxnId="{5E61136A-601E-40A9-A4A3-E2D12C5B60D5}">
      <dgm:prSet custT="1"/>
      <dgm:spPr>
        <a:solidFill>
          <a:schemeClr val="bg1">
            <a:lumMod val="75000"/>
          </a:schemeClr>
        </a:solidFill>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50CD7025-2F12-44CF-8FA7-851C06D41DCE}">
      <dgm:prSet phldrT="[Text]" custT="1"/>
      <dgm:spPr>
        <a:solidFill>
          <a:schemeClr val="bg1">
            <a:lumMod val="75000"/>
          </a:schemeClr>
        </a:solidFill>
        <a:ln>
          <a:noFill/>
        </a:ln>
      </dgm:spPr>
      <dgm:t>
        <a:bodyPr/>
        <a:lstStyle/>
        <a:p>
          <a:r>
            <a:rPr lang="en-GB" sz="1600" b="1" dirty="0" smtClean="0">
              <a:solidFill>
                <a:schemeClr val="accent2">
                  <a:lumMod val="50000"/>
                </a:schemeClr>
              </a:solidFill>
              <a:latin typeface="Arial" panose="020B0604020202020204" pitchFamily="34" charset="0"/>
              <a:cs typeface="Arial" panose="020B0604020202020204" pitchFamily="34" charset="0"/>
            </a:rPr>
            <a:t>Develop</a:t>
          </a:r>
          <a:endParaRPr lang="en-GB" sz="1600" b="1" dirty="0">
            <a:solidFill>
              <a:schemeClr val="accent2">
                <a:lumMod val="50000"/>
              </a:schemeClr>
            </a:solidFill>
            <a:latin typeface="Arial" panose="020B0604020202020204" pitchFamily="34" charset="0"/>
            <a:cs typeface="Arial" panose="020B0604020202020204" pitchFamily="34" charset="0"/>
          </a:endParaRPr>
        </a:p>
      </dgm:t>
    </dgm:pt>
    <dgm:pt modelId="{308421D2-7609-478E-B227-862460E7606B}" type="parTrans" cxnId="{F54132D8-E1DA-4A50-950C-26B26D6E146F}">
      <dgm:prSet/>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9032A588-0E7B-4B76-9824-8CACF99AC9C1}" type="sibTrans" cxnId="{F54132D8-E1DA-4A50-950C-26B26D6E146F}">
      <dgm:prSet custT="1"/>
      <dgm:spPr>
        <a:solidFill>
          <a:schemeClr val="bg1">
            <a:lumMod val="75000"/>
          </a:schemeClr>
        </a:solidFill>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2B92BA88-B397-4DFC-98EF-8B9E971BF87B}">
      <dgm:prSet phldrT="[Text]" custT="1"/>
      <dgm:spPr>
        <a:solidFill>
          <a:schemeClr val="bg1">
            <a:lumMod val="75000"/>
          </a:schemeClr>
        </a:solidFill>
        <a:ln>
          <a:noFill/>
        </a:ln>
      </dgm:spPr>
      <dgm:t>
        <a:bodyPr/>
        <a:lstStyle/>
        <a:p>
          <a:r>
            <a:rPr lang="en-GB" sz="1600" b="1" dirty="0" smtClean="0">
              <a:solidFill>
                <a:schemeClr val="accent2">
                  <a:lumMod val="50000"/>
                </a:schemeClr>
              </a:solidFill>
              <a:latin typeface="Arial" panose="020B0604020202020204" pitchFamily="34" charset="0"/>
              <a:cs typeface="Arial" panose="020B0604020202020204" pitchFamily="34" charset="0"/>
            </a:rPr>
            <a:t>Perform</a:t>
          </a:r>
          <a:endParaRPr lang="en-GB" sz="1600" b="1" dirty="0">
            <a:solidFill>
              <a:schemeClr val="accent2">
                <a:lumMod val="50000"/>
              </a:schemeClr>
            </a:solidFill>
            <a:latin typeface="Arial" panose="020B0604020202020204" pitchFamily="34" charset="0"/>
            <a:cs typeface="Arial" panose="020B0604020202020204" pitchFamily="34" charset="0"/>
          </a:endParaRPr>
        </a:p>
      </dgm:t>
    </dgm:pt>
    <dgm:pt modelId="{05AF9A69-A6AD-45C5-82AF-AE2315EA8E8C}" type="parTrans" cxnId="{72D56A04-9FF0-43E0-88F2-6DB5EEBF9903}">
      <dgm:prSet/>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265557D0-BBC3-40CA-A09E-C210FD2584BA}" type="sibTrans" cxnId="{72D56A04-9FF0-43E0-88F2-6DB5EEBF9903}">
      <dgm:prSet custT="1"/>
      <dgm:spPr>
        <a:solidFill>
          <a:schemeClr val="bg1">
            <a:lumMod val="75000"/>
          </a:schemeClr>
        </a:solidFill>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EE3FD88C-828A-4F4A-852B-94BCADBE9777}">
      <dgm:prSet phldrT="[Text]" custT="1"/>
      <dgm:spPr>
        <a:solidFill>
          <a:schemeClr val="bg1">
            <a:lumMod val="75000"/>
          </a:schemeClr>
        </a:solidFill>
        <a:ln>
          <a:noFill/>
        </a:ln>
      </dgm:spPr>
      <dgm:t>
        <a:bodyPr/>
        <a:lstStyle/>
        <a:p>
          <a:r>
            <a:rPr lang="en-GB" sz="1600" b="1" dirty="0" smtClean="0">
              <a:solidFill>
                <a:schemeClr val="accent2">
                  <a:lumMod val="50000"/>
                </a:schemeClr>
              </a:solidFill>
              <a:latin typeface="Arial" panose="020B0604020202020204" pitchFamily="34" charset="0"/>
              <a:cs typeface="Arial" panose="020B0604020202020204" pitchFamily="34" charset="0"/>
            </a:rPr>
            <a:t>Review</a:t>
          </a:r>
          <a:endParaRPr lang="en-GB" sz="1600" b="1" dirty="0">
            <a:solidFill>
              <a:schemeClr val="accent2">
                <a:lumMod val="50000"/>
              </a:schemeClr>
            </a:solidFill>
            <a:latin typeface="Arial" panose="020B0604020202020204" pitchFamily="34" charset="0"/>
            <a:cs typeface="Arial" panose="020B0604020202020204" pitchFamily="34" charset="0"/>
          </a:endParaRPr>
        </a:p>
      </dgm:t>
    </dgm:pt>
    <dgm:pt modelId="{C4410DD4-584A-46EF-AE29-FBA7EB14D9E7}" type="parTrans" cxnId="{57D3B8CD-DA22-4289-ABEA-9D4131DCE0CB}">
      <dgm:prSet/>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EBE88A45-A0C3-4590-A29F-5A39AE9B1F24}" type="sibTrans" cxnId="{57D3B8CD-DA22-4289-ABEA-9D4131DCE0CB}">
      <dgm:prSet custT="1"/>
      <dgm:spPr>
        <a:solidFill>
          <a:schemeClr val="bg1">
            <a:lumMod val="75000"/>
          </a:schemeClr>
        </a:solidFill>
      </dgm:spPr>
      <dgm:t>
        <a:bodyPr/>
        <a:lstStyle/>
        <a:p>
          <a:endParaRPr lang="en-GB" sz="1600" b="0">
            <a:solidFill>
              <a:schemeClr val="accent2">
                <a:lumMod val="50000"/>
              </a:schemeClr>
            </a:solidFill>
            <a:latin typeface="Arial" panose="020B0604020202020204" pitchFamily="34" charset="0"/>
            <a:cs typeface="Arial" panose="020B0604020202020204" pitchFamily="34" charset="0"/>
          </a:endParaRPr>
        </a:p>
      </dgm:t>
    </dgm:pt>
    <dgm:pt modelId="{A7E54BF6-EC32-4DB6-A02E-7D12EEF86E28}" type="pres">
      <dgm:prSet presAssocID="{C3CD16EB-A471-4043-AA75-5BBC9FC6A310}" presName="cycle" presStyleCnt="0">
        <dgm:presLayoutVars>
          <dgm:dir/>
          <dgm:resizeHandles val="exact"/>
        </dgm:presLayoutVars>
      </dgm:prSet>
      <dgm:spPr/>
      <dgm:t>
        <a:bodyPr/>
        <a:lstStyle/>
        <a:p>
          <a:endParaRPr lang="en-GB"/>
        </a:p>
      </dgm:t>
    </dgm:pt>
    <dgm:pt modelId="{F88444E3-51B5-46AF-B2C8-FF6B83824AF8}" type="pres">
      <dgm:prSet presAssocID="{29400F25-473B-43CF-9D19-921C747E5192}" presName="node" presStyleLbl="node1" presStyleIdx="0" presStyleCnt="4" custScaleX="110093" custScaleY="110093">
        <dgm:presLayoutVars>
          <dgm:bulletEnabled val="1"/>
        </dgm:presLayoutVars>
      </dgm:prSet>
      <dgm:spPr/>
      <dgm:t>
        <a:bodyPr/>
        <a:lstStyle/>
        <a:p>
          <a:endParaRPr lang="en-GB"/>
        </a:p>
      </dgm:t>
    </dgm:pt>
    <dgm:pt modelId="{E22FB016-83FB-4E7F-AB8B-CC00ED8D20EE}" type="pres">
      <dgm:prSet presAssocID="{E125904A-34D5-40AC-B13A-1CEDF9585D20}" presName="sibTrans" presStyleLbl="sibTrans2D1" presStyleIdx="0" presStyleCnt="4"/>
      <dgm:spPr/>
      <dgm:t>
        <a:bodyPr/>
        <a:lstStyle/>
        <a:p>
          <a:endParaRPr lang="en-GB"/>
        </a:p>
      </dgm:t>
    </dgm:pt>
    <dgm:pt modelId="{3947D97F-C70E-4BAA-B39E-AE6836CF0267}" type="pres">
      <dgm:prSet presAssocID="{E125904A-34D5-40AC-B13A-1CEDF9585D20}" presName="connectorText" presStyleLbl="sibTrans2D1" presStyleIdx="0" presStyleCnt="4"/>
      <dgm:spPr/>
      <dgm:t>
        <a:bodyPr/>
        <a:lstStyle/>
        <a:p>
          <a:endParaRPr lang="en-GB"/>
        </a:p>
      </dgm:t>
    </dgm:pt>
    <dgm:pt modelId="{68B8179F-BB3F-4E78-8309-0585890F53F8}" type="pres">
      <dgm:prSet presAssocID="{50CD7025-2F12-44CF-8FA7-851C06D41DCE}" presName="node" presStyleLbl="node1" presStyleIdx="1" presStyleCnt="4" custScaleX="110093" custScaleY="110093">
        <dgm:presLayoutVars>
          <dgm:bulletEnabled val="1"/>
        </dgm:presLayoutVars>
      </dgm:prSet>
      <dgm:spPr/>
      <dgm:t>
        <a:bodyPr/>
        <a:lstStyle/>
        <a:p>
          <a:endParaRPr lang="en-GB"/>
        </a:p>
      </dgm:t>
    </dgm:pt>
    <dgm:pt modelId="{17202640-5A9B-4B74-92E8-0A15322738D6}" type="pres">
      <dgm:prSet presAssocID="{9032A588-0E7B-4B76-9824-8CACF99AC9C1}" presName="sibTrans" presStyleLbl="sibTrans2D1" presStyleIdx="1" presStyleCnt="4"/>
      <dgm:spPr/>
      <dgm:t>
        <a:bodyPr/>
        <a:lstStyle/>
        <a:p>
          <a:endParaRPr lang="en-GB"/>
        </a:p>
      </dgm:t>
    </dgm:pt>
    <dgm:pt modelId="{F7C381BA-81BA-47B3-9A58-C8488A39FC88}" type="pres">
      <dgm:prSet presAssocID="{9032A588-0E7B-4B76-9824-8CACF99AC9C1}" presName="connectorText" presStyleLbl="sibTrans2D1" presStyleIdx="1" presStyleCnt="4"/>
      <dgm:spPr/>
      <dgm:t>
        <a:bodyPr/>
        <a:lstStyle/>
        <a:p>
          <a:endParaRPr lang="en-GB"/>
        </a:p>
      </dgm:t>
    </dgm:pt>
    <dgm:pt modelId="{A7707104-7C5E-431D-B7C8-1EC07E03C76A}" type="pres">
      <dgm:prSet presAssocID="{2B92BA88-B397-4DFC-98EF-8B9E971BF87B}" presName="node" presStyleLbl="node1" presStyleIdx="2" presStyleCnt="4" custScaleX="110093" custScaleY="110093">
        <dgm:presLayoutVars>
          <dgm:bulletEnabled val="1"/>
        </dgm:presLayoutVars>
      </dgm:prSet>
      <dgm:spPr/>
      <dgm:t>
        <a:bodyPr/>
        <a:lstStyle/>
        <a:p>
          <a:endParaRPr lang="en-GB"/>
        </a:p>
      </dgm:t>
    </dgm:pt>
    <dgm:pt modelId="{9729C8AA-E7C3-42D8-B220-683D07CE81F0}" type="pres">
      <dgm:prSet presAssocID="{265557D0-BBC3-40CA-A09E-C210FD2584BA}" presName="sibTrans" presStyleLbl="sibTrans2D1" presStyleIdx="2" presStyleCnt="4"/>
      <dgm:spPr/>
      <dgm:t>
        <a:bodyPr/>
        <a:lstStyle/>
        <a:p>
          <a:endParaRPr lang="en-GB"/>
        </a:p>
      </dgm:t>
    </dgm:pt>
    <dgm:pt modelId="{250D17EC-29C3-49BB-A619-D191830F26F9}" type="pres">
      <dgm:prSet presAssocID="{265557D0-BBC3-40CA-A09E-C210FD2584BA}" presName="connectorText" presStyleLbl="sibTrans2D1" presStyleIdx="2" presStyleCnt="4"/>
      <dgm:spPr/>
      <dgm:t>
        <a:bodyPr/>
        <a:lstStyle/>
        <a:p>
          <a:endParaRPr lang="en-GB"/>
        </a:p>
      </dgm:t>
    </dgm:pt>
    <dgm:pt modelId="{060A9F3A-7A33-4CC8-AB54-760C296DED25}" type="pres">
      <dgm:prSet presAssocID="{EE3FD88C-828A-4F4A-852B-94BCADBE9777}" presName="node" presStyleLbl="node1" presStyleIdx="3" presStyleCnt="4" custScaleX="110093" custScaleY="110093">
        <dgm:presLayoutVars>
          <dgm:bulletEnabled val="1"/>
        </dgm:presLayoutVars>
      </dgm:prSet>
      <dgm:spPr/>
      <dgm:t>
        <a:bodyPr/>
        <a:lstStyle/>
        <a:p>
          <a:endParaRPr lang="en-GB"/>
        </a:p>
      </dgm:t>
    </dgm:pt>
    <dgm:pt modelId="{A0015008-21FF-4BDF-9758-09B0484340E2}" type="pres">
      <dgm:prSet presAssocID="{EBE88A45-A0C3-4590-A29F-5A39AE9B1F24}" presName="sibTrans" presStyleLbl="sibTrans2D1" presStyleIdx="3" presStyleCnt="4"/>
      <dgm:spPr/>
      <dgm:t>
        <a:bodyPr/>
        <a:lstStyle/>
        <a:p>
          <a:endParaRPr lang="en-GB"/>
        </a:p>
      </dgm:t>
    </dgm:pt>
    <dgm:pt modelId="{AF85AB42-0E3A-4A18-BFAE-33A2607B45E8}" type="pres">
      <dgm:prSet presAssocID="{EBE88A45-A0C3-4590-A29F-5A39AE9B1F24}" presName="connectorText" presStyleLbl="sibTrans2D1" presStyleIdx="3" presStyleCnt="4"/>
      <dgm:spPr/>
      <dgm:t>
        <a:bodyPr/>
        <a:lstStyle/>
        <a:p>
          <a:endParaRPr lang="en-GB"/>
        </a:p>
      </dgm:t>
    </dgm:pt>
  </dgm:ptLst>
  <dgm:cxnLst>
    <dgm:cxn modelId="{84E8D14A-7679-4C3F-B377-18599DDC559B}" type="presOf" srcId="{265557D0-BBC3-40CA-A09E-C210FD2584BA}" destId="{9729C8AA-E7C3-42D8-B220-683D07CE81F0}" srcOrd="0" destOrd="0" presId="urn:microsoft.com/office/officeart/2005/8/layout/cycle2"/>
    <dgm:cxn modelId="{381E0222-B265-4CF0-93C3-1782B99D5792}" type="presOf" srcId="{C3CD16EB-A471-4043-AA75-5BBC9FC6A310}" destId="{A7E54BF6-EC32-4DB6-A02E-7D12EEF86E28}" srcOrd="0" destOrd="0" presId="urn:microsoft.com/office/officeart/2005/8/layout/cycle2"/>
    <dgm:cxn modelId="{B230C5D2-AAC5-4B82-AA6B-877404168A0A}" type="presOf" srcId="{E125904A-34D5-40AC-B13A-1CEDF9585D20}" destId="{E22FB016-83FB-4E7F-AB8B-CC00ED8D20EE}" srcOrd="0" destOrd="0" presId="urn:microsoft.com/office/officeart/2005/8/layout/cycle2"/>
    <dgm:cxn modelId="{5E61136A-601E-40A9-A4A3-E2D12C5B60D5}" srcId="{C3CD16EB-A471-4043-AA75-5BBC9FC6A310}" destId="{29400F25-473B-43CF-9D19-921C747E5192}" srcOrd="0" destOrd="0" parTransId="{D6D19BD5-77BE-49C2-AF2D-02145327737A}" sibTransId="{E125904A-34D5-40AC-B13A-1CEDF9585D20}"/>
    <dgm:cxn modelId="{F54132D8-E1DA-4A50-950C-26B26D6E146F}" srcId="{C3CD16EB-A471-4043-AA75-5BBC9FC6A310}" destId="{50CD7025-2F12-44CF-8FA7-851C06D41DCE}" srcOrd="1" destOrd="0" parTransId="{308421D2-7609-478E-B227-862460E7606B}" sibTransId="{9032A588-0E7B-4B76-9824-8CACF99AC9C1}"/>
    <dgm:cxn modelId="{FA9AAAB9-8960-421B-8B2D-244CE642687A}" type="presOf" srcId="{9032A588-0E7B-4B76-9824-8CACF99AC9C1}" destId="{F7C381BA-81BA-47B3-9A58-C8488A39FC88}" srcOrd="1" destOrd="0" presId="urn:microsoft.com/office/officeart/2005/8/layout/cycle2"/>
    <dgm:cxn modelId="{A0528340-A201-470E-8CAF-0AF9A5A94B5E}" type="presOf" srcId="{265557D0-BBC3-40CA-A09E-C210FD2584BA}" destId="{250D17EC-29C3-49BB-A619-D191830F26F9}" srcOrd="1" destOrd="0" presId="urn:microsoft.com/office/officeart/2005/8/layout/cycle2"/>
    <dgm:cxn modelId="{7A8A0D59-D37A-4231-9F49-447FDB4416BA}" type="presOf" srcId="{50CD7025-2F12-44CF-8FA7-851C06D41DCE}" destId="{68B8179F-BB3F-4E78-8309-0585890F53F8}" srcOrd="0" destOrd="0" presId="urn:microsoft.com/office/officeart/2005/8/layout/cycle2"/>
    <dgm:cxn modelId="{1ECC3824-758A-4E38-86F9-715C9BADF9CC}" type="presOf" srcId="{9032A588-0E7B-4B76-9824-8CACF99AC9C1}" destId="{17202640-5A9B-4B74-92E8-0A15322738D6}" srcOrd="0" destOrd="0" presId="urn:microsoft.com/office/officeart/2005/8/layout/cycle2"/>
    <dgm:cxn modelId="{AF56CB71-B446-44B7-9984-099029D147A9}" type="presOf" srcId="{E125904A-34D5-40AC-B13A-1CEDF9585D20}" destId="{3947D97F-C70E-4BAA-B39E-AE6836CF0267}" srcOrd="1" destOrd="0" presId="urn:microsoft.com/office/officeart/2005/8/layout/cycle2"/>
    <dgm:cxn modelId="{21B29AE7-0DA3-477F-9642-A1F8EC812133}" type="presOf" srcId="{2B92BA88-B397-4DFC-98EF-8B9E971BF87B}" destId="{A7707104-7C5E-431D-B7C8-1EC07E03C76A}" srcOrd="0" destOrd="0" presId="urn:microsoft.com/office/officeart/2005/8/layout/cycle2"/>
    <dgm:cxn modelId="{57D3B8CD-DA22-4289-ABEA-9D4131DCE0CB}" srcId="{C3CD16EB-A471-4043-AA75-5BBC9FC6A310}" destId="{EE3FD88C-828A-4F4A-852B-94BCADBE9777}" srcOrd="3" destOrd="0" parTransId="{C4410DD4-584A-46EF-AE29-FBA7EB14D9E7}" sibTransId="{EBE88A45-A0C3-4590-A29F-5A39AE9B1F24}"/>
    <dgm:cxn modelId="{3F85A4CA-D1ED-48B1-B73F-E29D5AF5BC69}" type="presOf" srcId="{29400F25-473B-43CF-9D19-921C747E5192}" destId="{F88444E3-51B5-46AF-B2C8-FF6B83824AF8}" srcOrd="0" destOrd="0" presId="urn:microsoft.com/office/officeart/2005/8/layout/cycle2"/>
    <dgm:cxn modelId="{72D56A04-9FF0-43E0-88F2-6DB5EEBF9903}" srcId="{C3CD16EB-A471-4043-AA75-5BBC9FC6A310}" destId="{2B92BA88-B397-4DFC-98EF-8B9E971BF87B}" srcOrd="2" destOrd="0" parTransId="{05AF9A69-A6AD-45C5-82AF-AE2315EA8E8C}" sibTransId="{265557D0-BBC3-40CA-A09E-C210FD2584BA}"/>
    <dgm:cxn modelId="{545C0DC1-4E09-4B0B-A47D-DBEE1AF0E5F3}" type="presOf" srcId="{EBE88A45-A0C3-4590-A29F-5A39AE9B1F24}" destId="{A0015008-21FF-4BDF-9758-09B0484340E2}" srcOrd="0" destOrd="0" presId="urn:microsoft.com/office/officeart/2005/8/layout/cycle2"/>
    <dgm:cxn modelId="{65ED0B08-02B2-4343-83CC-8B4641AA59FC}" type="presOf" srcId="{EBE88A45-A0C3-4590-A29F-5A39AE9B1F24}" destId="{AF85AB42-0E3A-4A18-BFAE-33A2607B45E8}" srcOrd="1" destOrd="0" presId="urn:microsoft.com/office/officeart/2005/8/layout/cycle2"/>
    <dgm:cxn modelId="{48FAB7F2-CC2B-4B86-8D80-F74548497F2E}" type="presOf" srcId="{EE3FD88C-828A-4F4A-852B-94BCADBE9777}" destId="{060A9F3A-7A33-4CC8-AB54-760C296DED25}" srcOrd="0" destOrd="0" presId="urn:microsoft.com/office/officeart/2005/8/layout/cycle2"/>
    <dgm:cxn modelId="{5148C176-041E-4643-80DF-D5B63CBC0670}" type="presParOf" srcId="{A7E54BF6-EC32-4DB6-A02E-7D12EEF86E28}" destId="{F88444E3-51B5-46AF-B2C8-FF6B83824AF8}" srcOrd="0" destOrd="0" presId="urn:microsoft.com/office/officeart/2005/8/layout/cycle2"/>
    <dgm:cxn modelId="{45AD6237-ED61-43F5-8267-704E67364EE7}" type="presParOf" srcId="{A7E54BF6-EC32-4DB6-A02E-7D12EEF86E28}" destId="{E22FB016-83FB-4E7F-AB8B-CC00ED8D20EE}" srcOrd="1" destOrd="0" presId="urn:microsoft.com/office/officeart/2005/8/layout/cycle2"/>
    <dgm:cxn modelId="{93FEC42A-FC31-4FA0-BE55-FAB54C1B388B}" type="presParOf" srcId="{E22FB016-83FB-4E7F-AB8B-CC00ED8D20EE}" destId="{3947D97F-C70E-4BAA-B39E-AE6836CF0267}" srcOrd="0" destOrd="0" presId="urn:microsoft.com/office/officeart/2005/8/layout/cycle2"/>
    <dgm:cxn modelId="{14A44765-92C7-41AC-BABF-35E196EAE7D5}" type="presParOf" srcId="{A7E54BF6-EC32-4DB6-A02E-7D12EEF86E28}" destId="{68B8179F-BB3F-4E78-8309-0585890F53F8}" srcOrd="2" destOrd="0" presId="urn:microsoft.com/office/officeart/2005/8/layout/cycle2"/>
    <dgm:cxn modelId="{3E787025-E6D1-4D8F-8061-99E690DE18EC}" type="presParOf" srcId="{A7E54BF6-EC32-4DB6-A02E-7D12EEF86E28}" destId="{17202640-5A9B-4B74-92E8-0A15322738D6}" srcOrd="3" destOrd="0" presId="urn:microsoft.com/office/officeart/2005/8/layout/cycle2"/>
    <dgm:cxn modelId="{0F14B54A-C630-4D2D-90A9-D35273942ADF}" type="presParOf" srcId="{17202640-5A9B-4B74-92E8-0A15322738D6}" destId="{F7C381BA-81BA-47B3-9A58-C8488A39FC88}" srcOrd="0" destOrd="0" presId="urn:microsoft.com/office/officeart/2005/8/layout/cycle2"/>
    <dgm:cxn modelId="{B484FC41-7C4B-4252-B016-788B565DDC9D}" type="presParOf" srcId="{A7E54BF6-EC32-4DB6-A02E-7D12EEF86E28}" destId="{A7707104-7C5E-431D-B7C8-1EC07E03C76A}" srcOrd="4" destOrd="0" presId="urn:microsoft.com/office/officeart/2005/8/layout/cycle2"/>
    <dgm:cxn modelId="{CE683B63-208E-4E36-83AC-8689B6F5C42A}" type="presParOf" srcId="{A7E54BF6-EC32-4DB6-A02E-7D12EEF86E28}" destId="{9729C8AA-E7C3-42D8-B220-683D07CE81F0}" srcOrd="5" destOrd="0" presId="urn:microsoft.com/office/officeart/2005/8/layout/cycle2"/>
    <dgm:cxn modelId="{CA0440FC-6331-4FB2-9C7A-BF46433A2456}" type="presParOf" srcId="{9729C8AA-E7C3-42D8-B220-683D07CE81F0}" destId="{250D17EC-29C3-49BB-A619-D191830F26F9}" srcOrd="0" destOrd="0" presId="urn:microsoft.com/office/officeart/2005/8/layout/cycle2"/>
    <dgm:cxn modelId="{ABBD9909-01AD-42B9-9781-ED6DFB5FE9A8}" type="presParOf" srcId="{A7E54BF6-EC32-4DB6-A02E-7D12EEF86E28}" destId="{060A9F3A-7A33-4CC8-AB54-760C296DED25}" srcOrd="6" destOrd="0" presId="urn:microsoft.com/office/officeart/2005/8/layout/cycle2"/>
    <dgm:cxn modelId="{D15E3F52-1E6A-4B33-9629-B4E3BFA447A6}" type="presParOf" srcId="{A7E54BF6-EC32-4DB6-A02E-7D12EEF86E28}" destId="{A0015008-21FF-4BDF-9758-09B0484340E2}" srcOrd="7" destOrd="0" presId="urn:microsoft.com/office/officeart/2005/8/layout/cycle2"/>
    <dgm:cxn modelId="{23E7D82A-E2D3-4D82-9353-39EE65CB8AA7}" type="presParOf" srcId="{A0015008-21FF-4BDF-9758-09B0484340E2}" destId="{AF85AB42-0E3A-4A18-BFAE-33A2607B45E8}"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68B5C5-7849-4EA7-B721-EAE007A389B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8912BA68-8356-460D-8E69-F206B9F80157}">
      <dgm:prSet phldrT="[Text]" custT="1"/>
      <dgm:spPr>
        <a:solidFill>
          <a:schemeClr val="bg2">
            <a:lumMod val="20000"/>
            <a:lumOff val="80000"/>
          </a:schemeClr>
        </a:solidFill>
      </dgm:spPr>
      <dgm:t>
        <a:bodyPr/>
        <a:lstStyle/>
        <a:p>
          <a:r>
            <a:rPr lang="en-GB" sz="2400" b="1" dirty="0" smtClean="0">
              <a:solidFill>
                <a:schemeClr val="accent2">
                  <a:lumMod val="50000"/>
                </a:schemeClr>
              </a:solidFill>
              <a:latin typeface="Arial" panose="020B0604020202020204" pitchFamily="34" charset="0"/>
              <a:cs typeface="Arial" panose="020B0604020202020204" pitchFamily="34" charset="0"/>
            </a:rPr>
            <a:t>Case Study 1: Farnborough </a:t>
          </a:r>
          <a:r>
            <a:rPr lang="en-GB" sz="2400" b="1" dirty="0" err="1" smtClean="0">
              <a:solidFill>
                <a:schemeClr val="accent2">
                  <a:lumMod val="50000"/>
                </a:schemeClr>
              </a:solidFill>
              <a:latin typeface="Arial" panose="020B0604020202020204" pitchFamily="34" charset="0"/>
              <a:cs typeface="Arial" panose="020B0604020202020204" pitchFamily="34" charset="0"/>
            </a:rPr>
            <a:t>Airshow</a:t>
          </a:r>
          <a:endParaRPr lang="en-GB" sz="2400" b="1" dirty="0">
            <a:solidFill>
              <a:schemeClr val="accent2">
                <a:lumMod val="50000"/>
              </a:schemeClr>
            </a:solidFill>
            <a:latin typeface="Arial" panose="020B0604020202020204" pitchFamily="34" charset="0"/>
            <a:cs typeface="Arial" panose="020B0604020202020204" pitchFamily="34" charset="0"/>
          </a:endParaRPr>
        </a:p>
      </dgm:t>
    </dgm:pt>
    <dgm:pt modelId="{65BDC2D6-D2B5-411C-AF7D-1DF613ADDFF5}" type="parTrans" cxnId="{CCBA2F72-1203-42D8-BFFD-FE331171DB92}">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558262B6-4748-4116-A5DA-71149E02FFB8}" type="sibTrans" cxnId="{CCBA2F72-1203-42D8-BFFD-FE331171DB92}">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FA64EE83-517E-416E-A77F-3CA35F1064D4}">
      <dgm:prSet phldrT="[Text]" custT="1"/>
      <dgm:spPr>
        <a:solidFill>
          <a:schemeClr val="bg2">
            <a:lumMod val="20000"/>
            <a:lumOff val="80000"/>
          </a:schemeClr>
        </a:solidFill>
      </dgm:spPr>
      <dgm:t>
        <a:bodyPr anchor="t"/>
        <a:lstStyle/>
        <a:p>
          <a:endParaRPr lang="en-GB" sz="1600" b="1" dirty="0" smtClean="0">
            <a:solidFill>
              <a:schemeClr val="bg2">
                <a:lumMod val="50000"/>
              </a:schemeClr>
            </a:solidFill>
            <a:latin typeface="Arial" panose="020B0604020202020204" pitchFamily="34" charset="0"/>
            <a:cs typeface="Arial" panose="020B0604020202020204" pitchFamily="34" charset="0"/>
          </a:endParaRPr>
        </a:p>
        <a:p>
          <a:endParaRPr lang="en-GB" sz="1600" b="1" dirty="0" smtClean="0">
            <a:solidFill>
              <a:schemeClr val="bg2">
                <a:lumMod val="50000"/>
              </a:schemeClr>
            </a:solidFill>
            <a:latin typeface="Arial" panose="020B0604020202020204" pitchFamily="34" charset="0"/>
            <a:cs typeface="Arial" panose="020B0604020202020204" pitchFamily="34" charset="0"/>
          </a:endParaRPr>
        </a:p>
        <a:p>
          <a:r>
            <a:rPr lang="en-GB" sz="1600" b="1" dirty="0" smtClean="0">
              <a:solidFill>
                <a:schemeClr val="bg2">
                  <a:lumMod val="50000"/>
                </a:schemeClr>
              </a:solidFill>
              <a:latin typeface="Arial" panose="020B0604020202020204" pitchFamily="34" charset="0"/>
              <a:cs typeface="Arial" panose="020B0604020202020204" pitchFamily="34" charset="0"/>
            </a:rPr>
            <a:t>Objective</a:t>
          </a:r>
        </a:p>
        <a:p>
          <a:endParaRPr lang="en-GB" sz="1600" dirty="0" smtClean="0">
            <a:solidFill>
              <a:schemeClr val="bg2">
                <a:lumMod val="50000"/>
              </a:schemeClr>
            </a:solidFill>
            <a:latin typeface="Arial" panose="020B0604020202020204" pitchFamily="34" charset="0"/>
            <a:cs typeface="Arial" panose="020B0604020202020204" pitchFamily="34" charset="0"/>
          </a:endParaRPr>
        </a:p>
        <a:p>
          <a:r>
            <a:rPr lang="en-GB" sz="1600" dirty="0" smtClean="0">
              <a:solidFill>
                <a:schemeClr val="bg2">
                  <a:lumMod val="50000"/>
                </a:schemeClr>
              </a:solidFill>
              <a:latin typeface="Arial" panose="020B0604020202020204" pitchFamily="34" charset="0"/>
              <a:cs typeface="Arial" panose="020B0604020202020204" pitchFamily="34" charset="0"/>
            </a:rPr>
            <a:t>To build permanent conference facilities for the Farnborough International </a:t>
          </a:r>
          <a:r>
            <a:rPr lang="en-GB" sz="1600" dirty="0" err="1" smtClean="0">
              <a:solidFill>
                <a:schemeClr val="bg2">
                  <a:lumMod val="50000"/>
                </a:schemeClr>
              </a:solidFill>
              <a:latin typeface="Arial" panose="020B0604020202020204" pitchFamily="34" charset="0"/>
              <a:cs typeface="Arial" panose="020B0604020202020204" pitchFamily="34" charset="0"/>
            </a:rPr>
            <a:t>Airshow</a:t>
          </a:r>
          <a:endParaRPr lang="en-GB" sz="1600" dirty="0">
            <a:solidFill>
              <a:schemeClr val="bg2">
                <a:lumMod val="50000"/>
              </a:schemeClr>
            </a:solidFill>
            <a:latin typeface="Arial" panose="020B0604020202020204" pitchFamily="34" charset="0"/>
            <a:cs typeface="Arial" panose="020B0604020202020204" pitchFamily="34" charset="0"/>
          </a:endParaRPr>
        </a:p>
      </dgm:t>
    </dgm:pt>
    <dgm:pt modelId="{EFBFF6A0-628E-4CD7-8C73-92494E647AB9}" type="parTrans" cxnId="{86662F9F-92A5-44F1-B859-ED534EB9EEFE}">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0070CE6A-7747-4146-A2A1-540F71EDF559}" type="sibTrans" cxnId="{86662F9F-92A5-44F1-B859-ED534EB9EEFE}">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FAD37242-DFF7-405D-BD18-05EF461FDFB3}">
      <dgm:prSet phldrT="[Text]" custT="1"/>
      <dgm:spPr>
        <a:solidFill>
          <a:schemeClr val="bg2">
            <a:lumMod val="20000"/>
            <a:lumOff val="80000"/>
          </a:schemeClr>
        </a:solidFill>
      </dgm:spPr>
      <dgm:t>
        <a:bodyPr anchor="t"/>
        <a:lstStyle/>
        <a:p>
          <a:pPr>
            <a:spcAft>
              <a:spcPts val="1200"/>
            </a:spcAft>
          </a:pPr>
          <a:r>
            <a:rPr lang="en-GB" sz="1600" b="1" dirty="0" smtClean="0">
              <a:solidFill>
                <a:schemeClr val="bg2">
                  <a:lumMod val="50000"/>
                </a:schemeClr>
              </a:solidFill>
              <a:latin typeface="Arial" panose="020B0604020202020204" pitchFamily="34" charset="0"/>
              <a:cs typeface="Arial" panose="020B0604020202020204" pitchFamily="34" charset="0"/>
            </a:rPr>
            <a:t>Issues, risks and opportunities</a:t>
          </a: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Significant economic development factors</a:t>
          </a: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Business case had a high degree of risk and assumptions around future income streams</a:t>
          </a: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Needed to be finished for 2018 Air Show</a:t>
          </a: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Effectively no security for loans</a:t>
          </a:r>
        </a:p>
      </dgm:t>
    </dgm:pt>
    <dgm:pt modelId="{0E3877CA-2E87-4311-973C-BE2C140295C2}" type="parTrans" cxnId="{8645A3EC-04A8-4432-926D-DE6FEE4D8254}">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414166C5-8BEE-455A-A3EB-EB7FFCFE4085}" type="sibTrans" cxnId="{8645A3EC-04A8-4432-926D-DE6FEE4D8254}">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0D52DB07-4EAA-41A6-BF6C-176898FA17AC}">
      <dgm:prSet phldrT="[Text]" custT="1"/>
      <dgm:spPr>
        <a:solidFill>
          <a:schemeClr val="bg2">
            <a:lumMod val="20000"/>
            <a:lumOff val="80000"/>
          </a:schemeClr>
        </a:solidFill>
      </dgm:spPr>
      <dgm:t>
        <a:bodyPr anchor="b"/>
        <a:lstStyle/>
        <a:p>
          <a:pPr>
            <a:spcAft>
              <a:spcPts val="1200"/>
            </a:spcAft>
          </a:pPr>
          <a:r>
            <a:rPr lang="en-GB" sz="1600" b="1" dirty="0" smtClean="0">
              <a:solidFill>
                <a:schemeClr val="bg2">
                  <a:lumMod val="50000"/>
                </a:schemeClr>
              </a:solidFill>
              <a:latin typeface="Arial" panose="020B0604020202020204" pitchFamily="34" charset="0"/>
              <a:cs typeface="Arial" panose="020B0604020202020204" pitchFamily="34" charset="0"/>
            </a:rPr>
            <a:t>Actions</a:t>
          </a:r>
          <a:endParaRPr lang="en-GB" sz="1600" dirty="0" smtClean="0">
            <a:solidFill>
              <a:schemeClr val="bg2">
                <a:lumMod val="50000"/>
              </a:schemeClr>
            </a:solidFill>
            <a:latin typeface="Arial" panose="020B0604020202020204" pitchFamily="34" charset="0"/>
            <a:cs typeface="Arial" panose="020B0604020202020204" pitchFamily="34" charset="0"/>
          </a:endParaRP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£30m funding sought, including loans of £4.5m from Hampshire County Council and Rushmoor BC plus funding from Local Economic Partnership and the banking sector</a:t>
          </a: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All risks and concerns highlighted to Members</a:t>
          </a: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Decision taken in light of the risks, weighing up the financial risk against the wider benefits</a:t>
          </a:r>
          <a:endParaRPr lang="en-GB" sz="1600" dirty="0">
            <a:solidFill>
              <a:schemeClr val="bg2">
                <a:lumMod val="50000"/>
              </a:schemeClr>
            </a:solidFill>
            <a:latin typeface="Arial" panose="020B0604020202020204" pitchFamily="34" charset="0"/>
            <a:cs typeface="Arial" panose="020B0604020202020204" pitchFamily="34" charset="0"/>
          </a:endParaRPr>
        </a:p>
      </dgm:t>
    </dgm:pt>
    <dgm:pt modelId="{EFEBECF5-F132-4FE9-AA52-3D15B5675F1A}" type="parTrans" cxnId="{45E768A7-8FF6-4F2E-86EC-C51EB34F8E43}">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4B8540E3-1784-45FD-BBAE-639B49EB433F}" type="sibTrans" cxnId="{45E768A7-8FF6-4F2E-86EC-C51EB34F8E43}">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2CDB6061-7874-4CA2-B054-6EE585220F87}">
      <dgm:prSet phldrT="[Text]" custT="1"/>
      <dgm:spPr>
        <a:solidFill>
          <a:schemeClr val="bg2">
            <a:lumMod val="20000"/>
            <a:lumOff val="80000"/>
          </a:schemeClr>
        </a:solidFill>
      </dgm:spPr>
      <dgm:t>
        <a:bodyPr anchor="t"/>
        <a:lstStyle/>
        <a:p>
          <a:pPr>
            <a:spcAft>
              <a:spcPts val="1200"/>
            </a:spcAft>
          </a:pPr>
          <a:r>
            <a:rPr lang="en-GB" sz="1600" b="1" dirty="0" smtClean="0">
              <a:solidFill>
                <a:schemeClr val="bg2">
                  <a:lumMod val="50000"/>
                </a:schemeClr>
              </a:solidFill>
              <a:latin typeface="Arial" panose="020B0604020202020204" pitchFamily="34" charset="0"/>
              <a:cs typeface="Arial" panose="020B0604020202020204" pitchFamily="34" charset="0"/>
            </a:rPr>
            <a:t>Outcome</a:t>
          </a:r>
        </a:p>
        <a:p>
          <a:pPr>
            <a:spcAft>
              <a:spcPts val="1200"/>
            </a:spcAft>
          </a:pPr>
          <a:r>
            <a:rPr lang="en-GB" sz="1600" dirty="0" smtClean="0">
              <a:solidFill>
                <a:schemeClr val="bg2">
                  <a:lumMod val="50000"/>
                </a:schemeClr>
              </a:solidFill>
              <a:latin typeface="Arial" panose="020B0604020202020204" pitchFamily="34" charset="0"/>
              <a:cs typeface="Arial" panose="020B0604020202020204" pitchFamily="34" charset="0"/>
            </a:rPr>
            <a:t>Facilities were opened on time and are operating successfully</a:t>
          </a:r>
          <a:endParaRPr lang="en-GB" sz="1600" dirty="0">
            <a:solidFill>
              <a:schemeClr val="bg2">
                <a:lumMod val="50000"/>
              </a:schemeClr>
            </a:solidFill>
            <a:latin typeface="Arial" panose="020B0604020202020204" pitchFamily="34" charset="0"/>
            <a:cs typeface="Arial" panose="020B0604020202020204" pitchFamily="34" charset="0"/>
          </a:endParaRPr>
        </a:p>
      </dgm:t>
    </dgm:pt>
    <dgm:pt modelId="{D03B7163-FCA3-42E7-8AA1-25568F189733}" type="parTrans" cxnId="{915C2ADB-B5EB-4CB6-AC71-F1E145C95309}">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46B31036-C39A-4F60-B09A-FBDE6118517F}" type="sibTrans" cxnId="{915C2ADB-B5EB-4CB6-AC71-F1E145C95309}">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C7B54921-B845-44DF-BF65-9E7026CAA7AF}" type="pres">
      <dgm:prSet presAssocID="{6968B5C5-7849-4EA7-B721-EAE007A389B5}" presName="diagram" presStyleCnt="0">
        <dgm:presLayoutVars>
          <dgm:chMax val="1"/>
          <dgm:dir/>
          <dgm:animLvl val="ctr"/>
          <dgm:resizeHandles val="exact"/>
        </dgm:presLayoutVars>
      </dgm:prSet>
      <dgm:spPr/>
      <dgm:t>
        <a:bodyPr/>
        <a:lstStyle/>
        <a:p>
          <a:endParaRPr lang="en-GB"/>
        </a:p>
      </dgm:t>
    </dgm:pt>
    <dgm:pt modelId="{EBB62419-8FEF-480C-81E8-522365A49E13}" type="pres">
      <dgm:prSet presAssocID="{6968B5C5-7849-4EA7-B721-EAE007A389B5}" presName="matrix" presStyleCnt="0"/>
      <dgm:spPr/>
    </dgm:pt>
    <dgm:pt modelId="{A2AB2CD6-DF3C-4788-A622-72C237774FDB}" type="pres">
      <dgm:prSet presAssocID="{6968B5C5-7849-4EA7-B721-EAE007A389B5}" presName="tile1" presStyleLbl="node1" presStyleIdx="0" presStyleCnt="4"/>
      <dgm:spPr/>
      <dgm:t>
        <a:bodyPr/>
        <a:lstStyle/>
        <a:p>
          <a:endParaRPr lang="en-GB"/>
        </a:p>
      </dgm:t>
    </dgm:pt>
    <dgm:pt modelId="{2E384D5D-42AA-4793-8470-8144FC0ED073}" type="pres">
      <dgm:prSet presAssocID="{6968B5C5-7849-4EA7-B721-EAE007A389B5}" presName="tile1text" presStyleLbl="node1" presStyleIdx="0" presStyleCnt="4">
        <dgm:presLayoutVars>
          <dgm:chMax val="0"/>
          <dgm:chPref val="0"/>
          <dgm:bulletEnabled val="1"/>
        </dgm:presLayoutVars>
      </dgm:prSet>
      <dgm:spPr/>
      <dgm:t>
        <a:bodyPr/>
        <a:lstStyle/>
        <a:p>
          <a:endParaRPr lang="en-GB"/>
        </a:p>
      </dgm:t>
    </dgm:pt>
    <dgm:pt modelId="{4DC6AF14-1FCB-4636-A5E7-6FEB03944958}" type="pres">
      <dgm:prSet presAssocID="{6968B5C5-7849-4EA7-B721-EAE007A389B5}" presName="tile2" presStyleLbl="node1" presStyleIdx="1" presStyleCnt="4"/>
      <dgm:spPr/>
      <dgm:t>
        <a:bodyPr/>
        <a:lstStyle/>
        <a:p>
          <a:endParaRPr lang="en-GB"/>
        </a:p>
      </dgm:t>
    </dgm:pt>
    <dgm:pt modelId="{D56B4128-E09F-470A-875C-F88BBDB8F3DF}" type="pres">
      <dgm:prSet presAssocID="{6968B5C5-7849-4EA7-B721-EAE007A389B5}" presName="tile2text" presStyleLbl="node1" presStyleIdx="1" presStyleCnt="4">
        <dgm:presLayoutVars>
          <dgm:chMax val="0"/>
          <dgm:chPref val="0"/>
          <dgm:bulletEnabled val="1"/>
        </dgm:presLayoutVars>
      </dgm:prSet>
      <dgm:spPr/>
      <dgm:t>
        <a:bodyPr/>
        <a:lstStyle/>
        <a:p>
          <a:endParaRPr lang="en-GB"/>
        </a:p>
      </dgm:t>
    </dgm:pt>
    <dgm:pt modelId="{6794F243-79BA-4CEE-8ED4-7980EF8A9C15}" type="pres">
      <dgm:prSet presAssocID="{6968B5C5-7849-4EA7-B721-EAE007A389B5}" presName="tile3" presStyleLbl="node1" presStyleIdx="2" presStyleCnt="4"/>
      <dgm:spPr/>
      <dgm:t>
        <a:bodyPr/>
        <a:lstStyle/>
        <a:p>
          <a:endParaRPr lang="en-GB"/>
        </a:p>
      </dgm:t>
    </dgm:pt>
    <dgm:pt modelId="{A3FE130A-AB62-4232-8CB3-3C9D2FECB1B0}" type="pres">
      <dgm:prSet presAssocID="{6968B5C5-7849-4EA7-B721-EAE007A389B5}" presName="tile3text" presStyleLbl="node1" presStyleIdx="2" presStyleCnt="4">
        <dgm:presLayoutVars>
          <dgm:chMax val="0"/>
          <dgm:chPref val="0"/>
          <dgm:bulletEnabled val="1"/>
        </dgm:presLayoutVars>
      </dgm:prSet>
      <dgm:spPr/>
      <dgm:t>
        <a:bodyPr/>
        <a:lstStyle/>
        <a:p>
          <a:endParaRPr lang="en-GB"/>
        </a:p>
      </dgm:t>
    </dgm:pt>
    <dgm:pt modelId="{E89F99DF-92BB-4AC1-82AB-5E866CB1F70C}" type="pres">
      <dgm:prSet presAssocID="{6968B5C5-7849-4EA7-B721-EAE007A389B5}" presName="tile4" presStyleLbl="node1" presStyleIdx="3" presStyleCnt="4"/>
      <dgm:spPr/>
      <dgm:t>
        <a:bodyPr/>
        <a:lstStyle/>
        <a:p>
          <a:endParaRPr lang="en-GB"/>
        </a:p>
      </dgm:t>
    </dgm:pt>
    <dgm:pt modelId="{837E8C3E-4AF1-4A9A-8706-6F34CD26F27F}" type="pres">
      <dgm:prSet presAssocID="{6968B5C5-7849-4EA7-B721-EAE007A389B5}" presName="tile4text" presStyleLbl="node1" presStyleIdx="3" presStyleCnt="4">
        <dgm:presLayoutVars>
          <dgm:chMax val="0"/>
          <dgm:chPref val="0"/>
          <dgm:bulletEnabled val="1"/>
        </dgm:presLayoutVars>
      </dgm:prSet>
      <dgm:spPr/>
      <dgm:t>
        <a:bodyPr/>
        <a:lstStyle/>
        <a:p>
          <a:endParaRPr lang="en-GB"/>
        </a:p>
      </dgm:t>
    </dgm:pt>
    <dgm:pt modelId="{FC16355E-987B-4CA4-8941-D261D8168FBB}" type="pres">
      <dgm:prSet presAssocID="{6968B5C5-7849-4EA7-B721-EAE007A389B5}" presName="centerTile" presStyleLbl="fgShp" presStyleIdx="0" presStyleCnt="1" custScaleY="84779">
        <dgm:presLayoutVars>
          <dgm:chMax val="0"/>
          <dgm:chPref val="0"/>
        </dgm:presLayoutVars>
      </dgm:prSet>
      <dgm:spPr/>
      <dgm:t>
        <a:bodyPr/>
        <a:lstStyle/>
        <a:p>
          <a:endParaRPr lang="en-GB"/>
        </a:p>
      </dgm:t>
    </dgm:pt>
  </dgm:ptLst>
  <dgm:cxnLst>
    <dgm:cxn modelId="{86662F9F-92A5-44F1-B859-ED534EB9EEFE}" srcId="{8912BA68-8356-460D-8E69-F206B9F80157}" destId="{FA64EE83-517E-416E-A77F-3CA35F1064D4}" srcOrd="0" destOrd="0" parTransId="{EFBFF6A0-628E-4CD7-8C73-92494E647AB9}" sibTransId="{0070CE6A-7747-4146-A2A1-540F71EDF559}"/>
    <dgm:cxn modelId="{FE4978DF-F286-4C1B-ADBD-F19AE8760E15}" type="presOf" srcId="{2CDB6061-7874-4CA2-B054-6EE585220F87}" destId="{E89F99DF-92BB-4AC1-82AB-5E866CB1F70C}" srcOrd="0" destOrd="0" presId="urn:microsoft.com/office/officeart/2005/8/layout/matrix1"/>
    <dgm:cxn modelId="{1D2F7625-C494-4086-8EDC-10E0E46DE128}" type="presOf" srcId="{FA64EE83-517E-416E-A77F-3CA35F1064D4}" destId="{2E384D5D-42AA-4793-8470-8144FC0ED073}" srcOrd="1" destOrd="0" presId="urn:microsoft.com/office/officeart/2005/8/layout/matrix1"/>
    <dgm:cxn modelId="{8645A3EC-04A8-4432-926D-DE6FEE4D8254}" srcId="{8912BA68-8356-460D-8E69-F206B9F80157}" destId="{FAD37242-DFF7-405D-BD18-05EF461FDFB3}" srcOrd="1" destOrd="0" parTransId="{0E3877CA-2E87-4311-973C-BE2C140295C2}" sibTransId="{414166C5-8BEE-455A-A3EB-EB7FFCFE4085}"/>
    <dgm:cxn modelId="{81C4DF9A-CCF3-49D8-A557-2505CDDB7678}" type="presOf" srcId="{2CDB6061-7874-4CA2-B054-6EE585220F87}" destId="{837E8C3E-4AF1-4A9A-8706-6F34CD26F27F}" srcOrd="1" destOrd="0" presId="urn:microsoft.com/office/officeart/2005/8/layout/matrix1"/>
    <dgm:cxn modelId="{B67C1D09-BDAD-42CE-94DA-CFF590221DAE}" type="presOf" srcId="{0D52DB07-4EAA-41A6-BF6C-176898FA17AC}" destId="{A3FE130A-AB62-4232-8CB3-3C9D2FECB1B0}" srcOrd="1" destOrd="0" presId="urn:microsoft.com/office/officeart/2005/8/layout/matrix1"/>
    <dgm:cxn modelId="{47F825C2-DD60-402E-B2C5-29F755469020}" type="presOf" srcId="{FAD37242-DFF7-405D-BD18-05EF461FDFB3}" destId="{D56B4128-E09F-470A-875C-F88BBDB8F3DF}" srcOrd="1" destOrd="0" presId="urn:microsoft.com/office/officeart/2005/8/layout/matrix1"/>
    <dgm:cxn modelId="{45E768A7-8FF6-4F2E-86EC-C51EB34F8E43}" srcId="{8912BA68-8356-460D-8E69-F206B9F80157}" destId="{0D52DB07-4EAA-41A6-BF6C-176898FA17AC}" srcOrd="2" destOrd="0" parTransId="{EFEBECF5-F132-4FE9-AA52-3D15B5675F1A}" sibTransId="{4B8540E3-1784-45FD-BBAE-639B49EB433F}"/>
    <dgm:cxn modelId="{915C2ADB-B5EB-4CB6-AC71-F1E145C95309}" srcId="{8912BA68-8356-460D-8E69-F206B9F80157}" destId="{2CDB6061-7874-4CA2-B054-6EE585220F87}" srcOrd="3" destOrd="0" parTransId="{D03B7163-FCA3-42E7-8AA1-25568F189733}" sibTransId="{46B31036-C39A-4F60-B09A-FBDE6118517F}"/>
    <dgm:cxn modelId="{F11CF2B7-8D3A-4948-9D68-1D1E82B956F1}" type="presOf" srcId="{FA64EE83-517E-416E-A77F-3CA35F1064D4}" destId="{A2AB2CD6-DF3C-4788-A622-72C237774FDB}" srcOrd="0" destOrd="0" presId="urn:microsoft.com/office/officeart/2005/8/layout/matrix1"/>
    <dgm:cxn modelId="{1C1859FF-8765-4268-92B0-3FE819B55100}" type="presOf" srcId="{FAD37242-DFF7-405D-BD18-05EF461FDFB3}" destId="{4DC6AF14-1FCB-4636-A5E7-6FEB03944958}" srcOrd="0" destOrd="0" presId="urn:microsoft.com/office/officeart/2005/8/layout/matrix1"/>
    <dgm:cxn modelId="{CCBA2F72-1203-42D8-BFFD-FE331171DB92}" srcId="{6968B5C5-7849-4EA7-B721-EAE007A389B5}" destId="{8912BA68-8356-460D-8E69-F206B9F80157}" srcOrd="0" destOrd="0" parTransId="{65BDC2D6-D2B5-411C-AF7D-1DF613ADDFF5}" sibTransId="{558262B6-4748-4116-A5DA-71149E02FFB8}"/>
    <dgm:cxn modelId="{1F073262-7D1E-40F5-999D-8618BB8A8A10}" type="presOf" srcId="{0D52DB07-4EAA-41A6-BF6C-176898FA17AC}" destId="{6794F243-79BA-4CEE-8ED4-7980EF8A9C15}" srcOrd="0" destOrd="0" presId="urn:microsoft.com/office/officeart/2005/8/layout/matrix1"/>
    <dgm:cxn modelId="{F3AC2044-6597-4AF6-8D02-22EB5D32ED14}" type="presOf" srcId="{6968B5C5-7849-4EA7-B721-EAE007A389B5}" destId="{C7B54921-B845-44DF-BF65-9E7026CAA7AF}" srcOrd="0" destOrd="0" presId="urn:microsoft.com/office/officeart/2005/8/layout/matrix1"/>
    <dgm:cxn modelId="{56434B88-FFA6-460B-BAC6-F66F69FB8826}" type="presOf" srcId="{8912BA68-8356-460D-8E69-F206B9F80157}" destId="{FC16355E-987B-4CA4-8941-D261D8168FBB}" srcOrd="0" destOrd="0" presId="urn:microsoft.com/office/officeart/2005/8/layout/matrix1"/>
    <dgm:cxn modelId="{2B0E5F46-5297-4409-98A6-5FBB5B1CF437}" type="presParOf" srcId="{C7B54921-B845-44DF-BF65-9E7026CAA7AF}" destId="{EBB62419-8FEF-480C-81E8-522365A49E13}" srcOrd="0" destOrd="0" presId="urn:microsoft.com/office/officeart/2005/8/layout/matrix1"/>
    <dgm:cxn modelId="{42B42090-E64B-4EEE-9D12-0D023A61B4E6}" type="presParOf" srcId="{EBB62419-8FEF-480C-81E8-522365A49E13}" destId="{A2AB2CD6-DF3C-4788-A622-72C237774FDB}" srcOrd="0" destOrd="0" presId="urn:microsoft.com/office/officeart/2005/8/layout/matrix1"/>
    <dgm:cxn modelId="{180F3E1D-A7EB-4C65-B3B9-3E2C2D80A5A0}" type="presParOf" srcId="{EBB62419-8FEF-480C-81E8-522365A49E13}" destId="{2E384D5D-42AA-4793-8470-8144FC0ED073}" srcOrd="1" destOrd="0" presId="urn:microsoft.com/office/officeart/2005/8/layout/matrix1"/>
    <dgm:cxn modelId="{E51C4658-F42A-4911-8B52-EADB647B9B3E}" type="presParOf" srcId="{EBB62419-8FEF-480C-81E8-522365A49E13}" destId="{4DC6AF14-1FCB-4636-A5E7-6FEB03944958}" srcOrd="2" destOrd="0" presId="urn:microsoft.com/office/officeart/2005/8/layout/matrix1"/>
    <dgm:cxn modelId="{8E4390D1-F329-49DC-93A8-B47BEABF3B19}" type="presParOf" srcId="{EBB62419-8FEF-480C-81E8-522365A49E13}" destId="{D56B4128-E09F-470A-875C-F88BBDB8F3DF}" srcOrd="3" destOrd="0" presId="urn:microsoft.com/office/officeart/2005/8/layout/matrix1"/>
    <dgm:cxn modelId="{BE19A48F-DCC8-49E7-AB7B-545DE9A622F6}" type="presParOf" srcId="{EBB62419-8FEF-480C-81E8-522365A49E13}" destId="{6794F243-79BA-4CEE-8ED4-7980EF8A9C15}" srcOrd="4" destOrd="0" presId="urn:microsoft.com/office/officeart/2005/8/layout/matrix1"/>
    <dgm:cxn modelId="{3F46D6D0-4E2D-4143-BD47-011364383518}" type="presParOf" srcId="{EBB62419-8FEF-480C-81E8-522365A49E13}" destId="{A3FE130A-AB62-4232-8CB3-3C9D2FECB1B0}" srcOrd="5" destOrd="0" presId="urn:microsoft.com/office/officeart/2005/8/layout/matrix1"/>
    <dgm:cxn modelId="{B7A8EA4B-A38A-4212-A9AF-B206C3C5FE47}" type="presParOf" srcId="{EBB62419-8FEF-480C-81E8-522365A49E13}" destId="{E89F99DF-92BB-4AC1-82AB-5E866CB1F70C}" srcOrd="6" destOrd="0" presId="urn:microsoft.com/office/officeart/2005/8/layout/matrix1"/>
    <dgm:cxn modelId="{AF15D565-BCC2-433F-97D0-EC1520AC355D}" type="presParOf" srcId="{EBB62419-8FEF-480C-81E8-522365A49E13}" destId="{837E8C3E-4AF1-4A9A-8706-6F34CD26F27F}" srcOrd="7" destOrd="0" presId="urn:microsoft.com/office/officeart/2005/8/layout/matrix1"/>
    <dgm:cxn modelId="{9856921A-96E7-4773-BD67-E600E4072271}" type="presParOf" srcId="{C7B54921-B845-44DF-BF65-9E7026CAA7AF}" destId="{FC16355E-987B-4CA4-8941-D261D8168FBB}" srcOrd="1" destOrd="0" presId="urn:microsoft.com/office/officeart/2005/8/layout/matrix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68B5C5-7849-4EA7-B721-EAE007A389B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8912BA68-8356-460D-8E69-F206B9F80157}">
      <dgm:prSet phldrT="[Text]" custT="1"/>
      <dgm:spPr>
        <a:solidFill>
          <a:schemeClr val="bg2">
            <a:lumMod val="20000"/>
            <a:lumOff val="80000"/>
          </a:schemeClr>
        </a:solidFill>
      </dgm:spPr>
      <dgm:t>
        <a:bodyPr/>
        <a:lstStyle/>
        <a:p>
          <a:r>
            <a:rPr lang="en-GB" sz="2000" b="1" dirty="0" smtClean="0">
              <a:solidFill>
                <a:schemeClr val="accent2">
                  <a:lumMod val="50000"/>
                </a:schemeClr>
              </a:solidFill>
              <a:latin typeface="Arial" panose="020B0604020202020204" pitchFamily="34" charset="0"/>
              <a:cs typeface="Arial" panose="020B0604020202020204" pitchFamily="34" charset="0"/>
            </a:rPr>
            <a:t>Case Study 2:  County Council Transformation Programme 2018</a:t>
          </a:r>
          <a:endParaRPr lang="en-GB" sz="2000" b="1" dirty="0">
            <a:solidFill>
              <a:schemeClr val="accent2">
                <a:lumMod val="50000"/>
              </a:schemeClr>
            </a:solidFill>
            <a:latin typeface="Arial" panose="020B0604020202020204" pitchFamily="34" charset="0"/>
            <a:cs typeface="Arial" panose="020B0604020202020204" pitchFamily="34" charset="0"/>
          </a:endParaRPr>
        </a:p>
      </dgm:t>
    </dgm:pt>
    <dgm:pt modelId="{65BDC2D6-D2B5-411C-AF7D-1DF613ADDFF5}" type="parTrans" cxnId="{CCBA2F72-1203-42D8-BFFD-FE331171DB92}">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558262B6-4748-4116-A5DA-71149E02FFB8}" type="sibTrans" cxnId="{CCBA2F72-1203-42D8-BFFD-FE331171DB92}">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FA64EE83-517E-416E-A77F-3CA35F1064D4}">
      <dgm:prSet phldrT="[Text]" custT="1"/>
      <dgm:spPr>
        <a:solidFill>
          <a:schemeClr val="bg2">
            <a:lumMod val="20000"/>
            <a:lumOff val="80000"/>
          </a:schemeClr>
        </a:solidFill>
      </dgm:spPr>
      <dgm:t>
        <a:bodyPr anchor="t"/>
        <a:lstStyle/>
        <a:p>
          <a:endParaRPr lang="en-GB" sz="1600" b="1" dirty="0" smtClean="0">
            <a:solidFill>
              <a:schemeClr val="bg2">
                <a:lumMod val="50000"/>
              </a:schemeClr>
            </a:solidFill>
            <a:latin typeface="Arial" panose="020B0604020202020204" pitchFamily="34" charset="0"/>
            <a:cs typeface="Arial" panose="020B0604020202020204" pitchFamily="34" charset="0"/>
          </a:endParaRPr>
        </a:p>
        <a:p>
          <a:endParaRPr lang="en-GB" sz="900" b="1" dirty="0" smtClean="0">
            <a:solidFill>
              <a:schemeClr val="bg2">
                <a:lumMod val="50000"/>
              </a:schemeClr>
            </a:solidFill>
            <a:latin typeface="Arial" panose="020B0604020202020204" pitchFamily="34" charset="0"/>
            <a:cs typeface="Arial" panose="020B0604020202020204" pitchFamily="34" charset="0"/>
          </a:endParaRPr>
        </a:p>
        <a:p>
          <a:r>
            <a:rPr lang="en-GB" sz="1600" b="1" dirty="0" smtClean="0">
              <a:solidFill>
                <a:schemeClr val="bg2">
                  <a:lumMod val="50000"/>
                </a:schemeClr>
              </a:solidFill>
              <a:latin typeface="Arial" panose="020B0604020202020204" pitchFamily="34" charset="0"/>
              <a:cs typeface="Arial" panose="020B0604020202020204" pitchFamily="34" charset="0"/>
            </a:rPr>
            <a:t>Objective</a:t>
          </a:r>
        </a:p>
        <a:p>
          <a:endParaRPr lang="en-GB" sz="1600" dirty="0" smtClean="0">
            <a:solidFill>
              <a:schemeClr val="bg2">
                <a:lumMod val="50000"/>
              </a:schemeClr>
            </a:solidFill>
            <a:latin typeface="Arial" panose="020B0604020202020204" pitchFamily="34" charset="0"/>
            <a:cs typeface="Arial" panose="020B0604020202020204" pitchFamily="34" charset="0"/>
          </a:endParaRPr>
        </a:p>
        <a:p>
          <a:r>
            <a:rPr lang="en-GB" sz="1600" dirty="0" smtClean="0">
              <a:solidFill>
                <a:schemeClr val="bg2">
                  <a:lumMod val="50000"/>
                </a:schemeClr>
              </a:solidFill>
              <a:latin typeface="Arial" panose="020B0604020202020204" pitchFamily="34" charset="0"/>
              <a:cs typeface="Arial" panose="020B0604020202020204" pitchFamily="34" charset="0"/>
            </a:rPr>
            <a:t>Hampshire County Council to deliver savings of £140m by 2019/20 (two year target)</a:t>
          </a:r>
          <a:endParaRPr lang="en-GB" sz="1600" dirty="0">
            <a:solidFill>
              <a:schemeClr val="bg2">
                <a:lumMod val="50000"/>
              </a:schemeClr>
            </a:solidFill>
            <a:latin typeface="Arial" panose="020B0604020202020204" pitchFamily="34" charset="0"/>
            <a:cs typeface="Arial" panose="020B0604020202020204" pitchFamily="34" charset="0"/>
          </a:endParaRPr>
        </a:p>
      </dgm:t>
    </dgm:pt>
    <dgm:pt modelId="{EFBFF6A0-628E-4CD7-8C73-92494E647AB9}" type="parTrans" cxnId="{86662F9F-92A5-44F1-B859-ED534EB9EEFE}">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0070CE6A-7747-4146-A2A1-540F71EDF559}" type="sibTrans" cxnId="{86662F9F-92A5-44F1-B859-ED534EB9EEFE}">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FAD37242-DFF7-405D-BD18-05EF461FDFB3}">
      <dgm:prSet phldrT="[Text]" custT="1"/>
      <dgm:spPr>
        <a:solidFill>
          <a:schemeClr val="bg2">
            <a:lumMod val="20000"/>
            <a:lumOff val="80000"/>
          </a:schemeClr>
        </a:solidFill>
      </dgm:spPr>
      <dgm:t>
        <a:bodyPr anchor="t"/>
        <a:lstStyle/>
        <a:p>
          <a:pPr>
            <a:spcAft>
              <a:spcPts val="1200"/>
            </a:spcAft>
          </a:pPr>
          <a:r>
            <a:rPr lang="en-GB" sz="1600" b="1" dirty="0" smtClean="0">
              <a:solidFill>
                <a:schemeClr val="bg2">
                  <a:lumMod val="50000"/>
                </a:schemeClr>
              </a:solidFill>
              <a:latin typeface="Arial" panose="020B0604020202020204" pitchFamily="34" charset="0"/>
              <a:cs typeface="Arial" panose="020B0604020202020204" pitchFamily="34" charset="0"/>
            </a:rPr>
            <a:t>Issues, risks and opportunities</a:t>
          </a:r>
        </a:p>
        <a:p>
          <a:pPr>
            <a:spcAft>
              <a:spcPts val="1200"/>
            </a:spcAft>
          </a:pPr>
          <a:r>
            <a:rPr lang="en-GB" sz="1600" b="0" dirty="0" smtClean="0">
              <a:solidFill>
                <a:schemeClr val="bg2">
                  <a:lumMod val="50000"/>
                </a:schemeClr>
              </a:solidFill>
              <a:latin typeface="Arial" panose="020B0604020202020204" pitchFamily="34" charset="0"/>
              <a:cs typeface="Arial" panose="020B0604020202020204" pitchFamily="34" charset="0"/>
            </a:rPr>
            <a:t>Significant public reaction to reductions in some universal services (household waste recycling centre’s, school crossing patrols, bus subsidies and community transport)</a:t>
          </a:r>
        </a:p>
      </dgm:t>
    </dgm:pt>
    <dgm:pt modelId="{0E3877CA-2E87-4311-973C-BE2C140295C2}" type="parTrans" cxnId="{8645A3EC-04A8-4432-926D-DE6FEE4D8254}">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414166C5-8BEE-455A-A3EB-EB7FFCFE4085}" type="sibTrans" cxnId="{8645A3EC-04A8-4432-926D-DE6FEE4D8254}">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0D52DB07-4EAA-41A6-BF6C-176898FA17AC}">
      <dgm:prSet phldrT="[Text]" custT="1"/>
      <dgm:spPr>
        <a:solidFill>
          <a:schemeClr val="bg2">
            <a:lumMod val="20000"/>
            <a:lumOff val="80000"/>
          </a:schemeClr>
        </a:solidFill>
      </dgm:spPr>
      <dgm:t>
        <a:bodyPr anchor="ctr"/>
        <a:lstStyle/>
        <a:p>
          <a:pPr>
            <a:spcAft>
              <a:spcPts val="1200"/>
            </a:spcAft>
          </a:pPr>
          <a:r>
            <a:rPr lang="en-GB" sz="1600" b="1" dirty="0" smtClean="0">
              <a:solidFill>
                <a:schemeClr val="bg2">
                  <a:lumMod val="50000"/>
                </a:schemeClr>
              </a:solidFill>
              <a:latin typeface="Arial" panose="020B0604020202020204" pitchFamily="34" charset="0"/>
              <a:cs typeface="Arial" panose="020B0604020202020204" pitchFamily="34" charset="0"/>
            </a:rPr>
            <a:t>Actions</a:t>
          </a:r>
        </a:p>
        <a:p>
          <a:pPr>
            <a:spcAft>
              <a:spcPts val="1200"/>
            </a:spcAft>
          </a:pPr>
          <a:r>
            <a:rPr lang="en-GB" sz="1600" b="0" dirty="0" smtClean="0">
              <a:solidFill>
                <a:schemeClr val="bg2">
                  <a:lumMod val="50000"/>
                </a:schemeClr>
              </a:solidFill>
              <a:latin typeface="Arial" panose="020B0604020202020204" pitchFamily="34" charset="0"/>
              <a:cs typeface="Arial" panose="020B0604020202020204" pitchFamily="34" charset="0"/>
            </a:rPr>
            <a:t>Proposals were developed and agreed by County Council in October 2017</a:t>
          </a:r>
        </a:p>
        <a:p>
          <a:pPr>
            <a:spcAft>
              <a:spcPts val="1200"/>
            </a:spcAft>
          </a:pPr>
          <a:r>
            <a:rPr lang="en-GB" sz="1600" b="0" dirty="0" smtClean="0">
              <a:solidFill>
                <a:schemeClr val="bg2">
                  <a:lumMod val="50000"/>
                </a:schemeClr>
              </a:solidFill>
              <a:latin typeface="Arial" panose="020B0604020202020204" pitchFamily="34" charset="0"/>
              <a:cs typeface="Arial" panose="020B0604020202020204" pitchFamily="34" charset="0"/>
            </a:rPr>
            <a:t>Following feedback, Officers were asked to look at alternative options and ideas</a:t>
          </a:r>
        </a:p>
        <a:p>
          <a:pPr>
            <a:spcAft>
              <a:spcPts val="1200"/>
            </a:spcAft>
          </a:pPr>
          <a:r>
            <a:rPr lang="en-GB" sz="1600" b="0" dirty="0" smtClean="0">
              <a:solidFill>
                <a:schemeClr val="bg2">
                  <a:lumMod val="50000"/>
                </a:schemeClr>
              </a:solidFill>
              <a:latin typeface="Arial" panose="020B0604020202020204" pitchFamily="34" charset="0"/>
              <a:cs typeface="Arial" panose="020B0604020202020204" pitchFamily="34" charset="0"/>
            </a:rPr>
            <a:t>Changes were made as part of the 2018/19 budget setting process to mitigate the impact of £5.3m of savings</a:t>
          </a:r>
        </a:p>
        <a:p>
          <a:pPr>
            <a:spcAft>
              <a:spcPts val="1200"/>
            </a:spcAft>
          </a:pPr>
          <a:endParaRPr lang="en-GB" sz="1600" b="0" dirty="0" smtClean="0">
            <a:solidFill>
              <a:schemeClr val="bg2">
                <a:lumMod val="50000"/>
              </a:schemeClr>
            </a:solidFill>
            <a:latin typeface="Arial" panose="020B0604020202020204" pitchFamily="34" charset="0"/>
            <a:cs typeface="Arial" panose="020B0604020202020204" pitchFamily="34" charset="0"/>
          </a:endParaRPr>
        </a:p>
        <a:p>
          <a:pPr>
            <a:spcAft>
              <a:spcPts val="1200"/>
            </a:spcAft>
          </a:pPr>
          <a:endParaRPr lang="en-GB" sz="1600" b="0" dirty="0" smtClean="0">
            <a:solidFill>
              <a:schemeClr val="bg2">
                <a:lumMod val="50000"/>
              </a:schemeClr>
            </a:solidFill>
            <a:latin typeface="Arial" panose="020B0604020202020204" pitchFamily="34" charset="0"/>
            <a:cs typeface="Arial" panose="020B0604020202020204" pitchFamily="34" charset="0"/>
          </a:endParaRPr>
        </a:p>
      </dgm:t>
    </dgm:pt>
    <dgm:pt modelId="{EFEBECF5-F132-4FE9-AA52-3D15B5675F1A}" type="parTrans" cxnId="{45E768A7-8FF6-4F2E-86EC-C51EB34F8E43}">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4B8540E3-1784-45FD-BBAE-639B49EB433F}" type="sibTrans" cxnId="{45E768A7-8FF6-4F2E-86EC-C51EB34F8E43}">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2CDB6061-7874-4CA2-B054-6EE585220F87}">
      <dgm:prSet phldrT="[Text]" custT="1"/>
      <dgm:spPr>
        <a:solidFill>
          <a:schemeClr val="bg2">
            <a:lumMod val="20000"/>
            <a:lumOff val="80000"/>
          </a:schemeClr>
        </a:solidFill>
      </dgm:spPr>
      <dgm:t>
        <a:bodyPr anchor="ctr"/>
        <a:lstStyle/>
        <a:p>
          <a:pPr>
            <a:spcAft>
              <a:spcPts val="1200"/>
            </a:spcAft>
          </a:pPr>
          <a:r>
            <a:rPr lang="en-GB" sz="1600" b="1" dirty="0" smtClean="0">
              <a:solidFill>
                <a:schemeClr val="bg2">
                  <a:lumMod val="50000"/>
                </a:schemeClr>
              </a:solidFill>
              <a:latin typeface="Arial" panose="020B0604020202020204" pitchFamily="34" charset="0"/>
              <a:cs typeface="Arial" panose="020B0604020202020204" pitchFamily="34" charset="0"/>
            </a:rPr>
            <a:t>Outcome</a:t>
          </a:r>
        </a:p>
        <a:p>
          <a:pPr>
            <a:spcAft>
              <a:spcPts val="1200"/>
            </a:spcAft>
          </a:pPr>
          <a:r>
            <a:rPr lang="en-GB" sz="1600" b="0" dirty="0" smtClean="0">
              <a:solidFill>
                <a:schemeClr val="bg2">
                  <a:lumMod val="50000"/>
                </a:schemeClr>
              </a:solidFill>
              <a:latin typeface="Arial" panose="020B0604020202020204" pitchFamily="34" charset="0"/>
              <a:cs typeface="Arial" panose="020B0604020202020204" pitchFamily="34" charset="0"/>
            </a:rPr>
            <a:t>Savings options were agreed, alongside a policy decision to utilise part of the additional 1% council tax flexibility</a:t>
          </a:r>
        </a:p>
        <a:p>
          <a:pPr>
            <a:spcAft>
              <a:spcPts val="1200"/>
            </a:spcAft>
          </a:pPr>
          <a:r>
            <a:rPr lang="en-GB" sz="1600" b="0" dirty="0" smtClean="0">
              <a:solidFill>
                <a:schemeClr val="bg2">
                  <a:lumMod val="50000"/>
                </a:schemeClr>
              </a:solidFill>
              <a:latin typeface="Arial" panose="020B0604020202020204" pitchFamily="34" charset="0"/>
              <a:cs typeface="Arial" panose="020B0604020202020204" pitchFamily="34" charset="0"/>
            </a:rPr>
            <a:t>Changes were reported transparently and openly, and were justified as part of the decision making process</a:t>
          </a:r>
        </a:p>
        <a:p>
          <a:pPr>
            <a:spcAft>
              <a:spcPts val="1200"/>
            </a:spcAft>
          </a:pPr>
          <a:r>
            <a:rPr lang="en-GB" sz="1600" b="0" dirty="0" smtClean="0">
              <a:solidFill>
                <a:schemeClr val="bg2">
                  <a:lumMod val="50000"/>
                </a:schemeClr>
              </a:solidFill>
              <a:latin typeface="Arial" panose="020B0604020202020204" pitchFamily="34" charset="0"/>
              <a:cs typeface="Arial" panose="020B0604020202020204" pitchFamily="34" charset="0"/>
            </a:rPr>
            <a:t>The County Council is on target to deliver £140m of savings by 2019/20</a:t>
          </a:r>
        </a:p>
        <a:p>
          <a:pPr>
            <a:spcAft>
              <a:spcPts val="1200"/>
            </a:spcAft>
          </a:pPr>
          <a:endParaRPr lang="en-GB" sz="1600" b="0" dirty="0" smtClean="0">
            <a:solidFill>
              <a:schemeClr val="bg2">
                <a:lumMod val="50000"/>
              </a:schemeClr>
            </a:solidFill>
            <a:latin typeface="Arial" panose="020B0604020202020204" pitchFamily="34" charset="0"/>
            <a:cs typeface="Arial" panose="020B0604020202020204" pitchFamily="34" charset="0"/>
          </a:endParaRPr>
        </a:p>
        <a:p>
          <a:pPr>
            <a:spcAft>
              <a:spcPts val="1200"/>
            </a:spcAft>
          </a:pPr>
          <a:endParaRPr lang="en-GB" sz="1600" dirty="0">
            <a:solidFill>
              <a:schemeClr val="bg2">
                <a:lumMod val="50000"/>
              </a:schemeClr>
            </a:solidFill>
            <a:latin typeface="Arial" panose="020B0604020202020204" pitchFamily="34" charset="0"/>
            <a:cs typeface="Arial" panose="020B0604020202020204" pitchFamily="34" charset="0"/>
          </a:endParaRPr>
        </a:p>
      </dgm:t>
    </dgm:pt>
    <dgm:pt modelId="{D03B7163-FCA3-42E7-8AA1-25568F189733}" type="parTrans" cxnId="{915C2ADB-B5EB-4CB6-AC71-F1E145C95309}">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46B31036-C39A-4F60-B09A-FBDE6118517F}" type="sibTrans" cxnId="{915C2ADB-B5EB-4CB6-AC71-F1E145C95309}">
      <dgm:prSet/>
      <dgm:spPr/>
      <dgm:t>
        <a:bodyPr/>
        <a:lstStyle/>
        <a:p>
          <a:endParaRPr lang="en-GB" sz="1600">
            <a:solidFill>
              <a:schemeClr val="bg2">
                <a:lumMod val="50000"/>
              </a:schemeClr>
            </a:solidFill>
            <a:latin typeface="Arial" panose="020B0604020202020204" pitchFamily="34" charset="0"/>
            <a:cs typeface="Arial" panose="020B0604020202020204" pitchFamily="34" charset="0"/>
          </a:endParaRPr>
        </a:p>
      </dgm:t>
    </dgm:pt>
    <dgm:pt modelId="{C7B54921-B845-44DF-BF65-9E7026CAA7AF}" type="pres">
      <dgm:prSet presAssocID="{6968B5C5-7849-4EA7-B721-EAE007A389B5}" presName="diagram" presStyleCnt="0">
        <dgm:presLayoutVars>
          <dgm:chMax val="1"/>
          <dgm:dir/>
          <dgm:animLvl val="ctr"/>
          <dgm:resizeHandles val="exact"/>
        </dgm:presLayoutVars>
      </dgm:prSet>
      <dgm:spPr/>
      <dgm:t>
        <a:bodyPr/>
        <a:lstStyle/>
        <a:p>
          <a:endParaRPr lang="en-GB"/>
        </a:p>
      </dgm:t>
    </dgm:pt>
    <dgm:pt modelId="{EBB62419-8FEF-480C-81E8-522365A49E13}" type="pres">
      <dgm:prSet presAssocID="{6968B5C5-7849-4EA7-B721-EAE007A389B5}" presName="matrix" presStyleCnt="0"/>
      <dgm:spPr/>
    </dgm:pt>
    <dgm:pt modelId="{A2AB2CD6-DF3C-4788-A622-72C237774FDB}" type="pres">
      <dgm:prSet presAssocID="{6968B5C5-7849-4EA7-B721-EAE007A389B5}" presName="tile1" presStyleLbl="node1" presStyleIdx="0" presStyleCnt="4"/>
      <dgm:spPr/>
      <dgm:t>
        <a:bodyPr/>
        <a:lstStyle/>
        <a:p>
          <a:endParaRPr lang="en-GB"/>
        </a:p>
      </dgm:t>
    </dgm:pt>
    <dgm:pt modelId="{2E384D5D-42AA-4793-8470-8144FC0ED073}" type="pres">
      <dgm:prSet presAssocID="{6968B5C5-7849-4EA7-B721-EAE007A389B5}" presName="tile1text" presStyleLbl="node1" presStyleIdx="0" presStyleCnt="4">
        <dgm:presLayoutVars>
          <dgm:chMax val="0"/>
          <dgm:chPref val="0"/>
          <dgm:bulletEnabled val="1"/>
        </dgm:presLayoutVars>
      </dgm:prSet>
      <dgm:spPr/>
      <dgm:t>
        <a:bodyPr/>
        <a:lstStyle/>
        <a:p>
          <a:endParaRPr lang="en-GB"/>
        </a:p>
      </dgm:t>
    </dgm:pt>
    <dgm:pt modelId="{4DC6AF14-1FCB-4636-A5E7-6FEB03944958}" type="pres">
      <dgm:prSet presAssocID="{6968B5C5-7849-4EA7-B721-EAE007A389B5}" presName="tile2" presStyleLbl="node1" presStyleIdx="1" presStyleCnt="4"/>
      <dgm:spPr/>
      <dgm:t>
        <a:bodyPr/>
        <a:lstStyle/>
        <a:p>
          <a:endParaRPr lang="en-GB"/>
        </a:p>
      </dgm:t>
    </dgm:pt>
    <dgm:pt modelId="{D56B4128-E09F-470A-875C-F88BBDB8F3DF}" type="pres">
      <dgm:prSet presAssocID="{6968B5C5-7849-4EA7-B721-EAE007A389B5}" presName="tile2text" presStyleLbl="node1" presStyleIdx="1" presStyleCnt="4">
        <dgm:presLayoutVars>
          <dgm:chMax val="0"/>
          <dgm:chPref val="0"/>
          <dgm:bulletEnabled val="1"/>
        </dgm:presLayoutVars>
      </dgm:prSet>
      <dgm:spPr/>
      <dgm:t>
        <a:bodyPr/>
        <a:lstStyle/>
        <a:p>
          <a:endParaRPr lang="en-GB"/>
        </a:p>
      </dgm:t>
    </dgm:pt>
    <dgm:pt modelId="{6794F243-79BA-4CEE-8ED4-7980EF8A9C15}" type="pres">
      <dgm:prSet presAssocID="{6968B5C5-7849-4EA7-B721-EAE007A389B5}" presName="tile3" presStyleLbl="node1" presStyleIdx="2" presStyleCnt="4"/>
      <dgm:spPr/>
      <dgm:t>
        <a:bodyPr/>
        <a:lstStyle/>
        <a:p>
          <a:endParaRPr lang="en-GB"/>
        </a:p>
      </dgm:t>
    </dgm:pt>
    <dgm:pt modelId="{A3FE130A-AB62-4232-8CB3-3C9D2FECB1B0}" type="pres">
      <dgm:prSet presAssocID="{6968B5C5-7849-4EA7-B721-EAE007A389B5}" presName="tile3text" presStyleLbl="node1" presStyleIdx="2" presStyleCnt="4">
        <dgm:presLayoutVars>
          <dgm:chMax val="0"/>
          <dgm:chPref val="0"/>
          <dgm:bulletEnabled val="1"/>
        </dgm:presLayoutVars>
      </dgm:prSet>
      <dgm:spPr/>
      <dgm:t>
        <a:bodyPr/>
        <a:lstStyle/>
        <a:p>
          <a:endParaRPr lang="en-GB"/>
        </a:p>
      </dgm:t>
    </dgm:pt>
    <dgm:pt modelId="{E89F99DF-92BB-4AC1-82AB-5E866CB1F70C}" type="pres">
      <dgm:prSet presAssocID="{6968B5C5-7849-4EA7-B721-EAE007A389B5}" presName="tile4" presStyleLbl="node1" presStyleIdx="3" presStyleCnt="4"/>
      <dgm:spPr/>
      <dgm:t>
        <a:bodyPr/>
        <a:lstStyle/>
        <a:p>
          <a:endParaRPr lang="en-GB"/>
        </a:p>
      </dgm:t>
    </dgm:pt>
    <dgm:pt modelId="{837E8C3E-4AF1-4A9A-8706-6F34CD26F27F}" type="pres">
      <dgm:prSet presAssocID="{6968B5C5-7849-4EA7-B721-EAE007A389B5}" presName="tile4text" presStyleLbl="node1" presStyleIdx="3" presStyleCnt="4">
        <dgm:presLayoutVars>
          <dgm:chMax val="0"/>
          <dgm:chPref val="0"/>
          <dgm:bulletEnabled val="1"/>
        </dgm:presLayoutVars>
      </dgm:prSet>
      <dgm:spPr/>
      <dgm:t>
        <a:bodyPr/>
        <a:lstStyle/>
        <a:p>
          <a:endParaRPr lang="en-GB"/>
        </a:p>
      </dgm:t>
    </dgm:pt>
    <dgm:pt modelId="{FC16355E-987B-4CA4-8941-D261D8168FBB}" type="pres">
      <dgm:prSet presAssocID="{6968B5C5-7849-4EA7-B721-EAE007A389B5}" presName="centerTile" presStyleLbl="fgShp" presStyleIdx="0" presStyleCnt="1" custScaleY="92405" custLinFactNeighborX="-135" custLinFactNeighborY="-18223">
        <dgm:presLayoutVars>
          <dgm:chMax val="0"/>
          <dgm:chPref val="0"/>
        </dgm:presLayoutVars>
      </dgm:prSet>
      <dgm:spPr/>
      <dgm:t>
        <a:bodyPr/>
        <a:lstStyle/>
        <a:p>
          <a:endParaRPr lang="en-GB"/>
        </a:p>
      </dgm:t>
    </dgm:pt>
  </dgm:ptLst>
  <dgm:cxnLst>
    <dgm:cxn modelId="{86662F9F-92A5-44F1-B859-ED534EB9EEFE}" srcId="{8912BA68-8356-460D-8E69-F206B9F80157}" destId="{FA64EE83-517E-416E-A77F-3CA35F1064D4}" srcOrd="0" destOrd="0" parTransId="{EFBFF6A0-628E-4CD7-8C73-92494E647AB9}" sibTransId="{0070CE6A-7747-4146-A2A1-540F71EDF559}"/>
    <dgm:cxn modelId="{54F0EC17-8C19-47B5-AFF9-C91B9D05B09A}" type="presOf" srcId="{2CDB6061-7874-4CA2-B054-6EE585220F87}" destId="{837E8C3E-4AF1-4A9A-8706-6F34CD26F27F}" srcOrd="1" destOrd="0" presId="urn:microsoft.com/office/officeart/2005/8/layout/matrix1"/>
    <dgm:cxn modelId="{7A33F1C1-AA59-440F-AC73-FD0169D1FB37}" type="presOf" srcId="{2CDB6061-7874-4CA2-B054-6EE585220F87}" destId="{E89F99DF-92BB-4AC1-82AB-5E866CB1F70C}" srcOrd="0" destOrd="0" presId="urn:microsoft.com/office/officeart/2005/8/layout/matrix1"/>
    <dgm:cxn modelId="{640C5272-23BF-4D82-BE87-2406A61DDF52}" type="presOf" srcId="{0D52DB07-4EAA-41A6-BF6C-176898FA17AC}" destId="{A3FE130A-AB62-4232-8CB3-3C9D2FECB1B0}" srcOrd="1" destOrd="0" presId="urn:microsoft.com/office/officeart/2005/8/layout/matrix1"/>
    <dgm:cxn modelId="{300FAAA4-45F6-41D0-AE3B-44585660AA18}" type="presOf" srcId="{8912BA68-8356-460D-8E69-F206B9F80157}" destId="{FC16355E-987B-4CA4-8941-D261D8168FBB}" srcOrd="0" destOrd="0" presId="urn:microsoft.com/office/officeart/2005/8/layout/matrix1"/>
    <dgm:cxn modelId="{8645A3EC-04A8-4432-926D-DE6FEE4D8254}" srcId="{8912BA68-8356-460D-8E69-F206B9F80157}" destId="{FAD37242-DFF7-405D-BD18-05EF461FDFB3}" srcOrd="1" destOrd="0" parTransId="{0E3877CA-2E87-4311-973C-BE2C140295C2}" sibTransId="{414166C5-8BEE-455A-A3EB-EB7FFCFE4085}"/>
    <dgm:cxn modelId="{D0F86171-CA05-4CCC-A0B5-B3CCC5AD2BD9}" type="presOf" srcId="{FAD37242-DFF7-405D-BD18-05EF461FDFB3}" destId="{4DC6AF14-1FCB-4636-A5E7-6FEB03944958}" srcOrd="0" destOrd="0" presId="urn:microsoft.com/office/officeart/2005/8/layout/matrix1"/>
    <dgm:cxn modelId="{B04888FC-9B02-495B-927E-C0E13BF27B4D}" type="presOf" srcId="{FAD37242-DFF7-405D-BD18-05EF461FDFB3}" destId="{D56B4128-E09F-470A-875C-F88BBDB8F3DF}" srcOrd="1" destOrd="0" presId="urn:microsoft.com/office/officeart/2005/8/layout/matrix1"/>
    <dgm:cxn modelId="{F5B020E5-8782-47F9-8FC8-E077ED00027E}" type="presOf" srcId="{6968B5C5-7849-4EA7-B721-EAE007A389B5}" destId="{C7B54921-B845-44DF-BF65-9E7026CAA7AF}" srcOrd="0" destOrd="0" presId="urn:microsoft.com/office/officeart/2005/8/layout/matrix1"/>
    <dgm:cxn modelId="{5EB65FF1-2071-41DE-967E-BA9665DD1814}" type="presOf" srcId="{FA64EE83-517E-416E-A77F-3CA35F1064D4}" destId="{2E384D5D-42AA-4793-8470-8144FC0ED073}" srcOrd="1" destOrd="0" presId="urn:microsoft.com/office/officeart/2005/8/layout/matrix1"/>
    <dgm:cxn modelId="{45E768A7-8FF6-4F2E-86EC-C51EB34F8E43}" srcId="{8912BA68-8356-460D-8E69-F206B9F80157}" destId="{0D52DB07-4EAA-41A6-BF6C-176898FA17AC}" srcOrd="2" destOrd="0" parTransId="{EFEBECF5-F132-4FE9-AA52-3D15B5675F1A}" sibTransId="{4B8540E3-1784-45FD-BBAE-639B49EB433F}"/>
    <dgm:cxn modelId="{915C2ADB-B5EB-4CB6-AC71-F1E145C95309}" srcId="{8912BA68-8356-460D-8E69-F206B9F80157}" destId="{2CDB6061-7874-4CA2-B054-6EE585220F87}" srcOrd="3" destOrd="0" parTransId="{D03B7163-FCA3-42E7-8AA1-25568F189733}" sibTransId="{46B31036-C39A-4F60-B09A-FBDE6118517F}"/>
    <dgm:cxn modelId="{AA4B6606-FA73-4DD2-BBE8-893640201246}" type="presOf" srcId="{0D52DB07-4EAA-41A6-BF6C-176898FA17AC}" destId="{6794F243-79BA-4CEE-8ED4-7980EF8A9C15}" srcOrd="0" destOrd="0" presId="urn:microsoft.com/office/officeart/2005/8/layout/matrix1"/>
    <dgm:cxn modelId="{4BF81EAE-0585-491C-9177-2A8DEDF64265}" type="presOf" srcId="{FA64EE83-517E-416E-A77F-3CA35F1064D4}" destId="{A2AB2CD6-DF3C-4788-A622-72C237774FDB}" srcOrd="0" destOrd="0" presId="urn:microsoft.com/office/officeart/2005/8/layout/matrix1"/>
    <dgm:cxn modelId="{CCBA2F72-1203-42D8-BFFD-FE331171DB92}" srcId="{6968B5C5-7849-4EA7-B721-EAE007A389B5}" destId="{8912BA68-8356-460D-8E69-F206B9F80157}" srcOrd="0" destOrd="0" parTransId="{65BDC2D6-D2B5-411C-AF7D-1DF613ADDFF5}" sibTransId="{558262B6-4748-4116-A5DA-71149E02FFB8}"/>
    <dgm:cxn modelId="{285EE14E-82B2-4CEE-875C-3C2305C86FDF}" type="presParOf" srcId="{C7B54921-B845-44DF-BF65-9E7026CAA7AF}" destId="{EBB62419-8FEF-480C-81E8-522365A49E13}" srcOrd="0" destOrd="0" presId="urn:microsoft.com/office/officeart/2005/8/layout/matrix1"/>
    <dgm:cxn modelId="{C8F51C1F-7455-419B-B251-E287FC8A610B}" type="presParOf" srcId="{EBB62419-8FEF-480C-81E8-522365A49E13}" destId="{A2AB2CD6-DF3C-4788-A622-72C237774FDB}" srcOrd="0" destOrd="0" presId="urn:microsoft.com/office/officeart/2005/8/layout/matrix1"/>
    <dgm:cxn modelId="{D694F006-87D5-4D53-B8DC-62C6FEB66616}" type="presParOf" srcId="{EBB62419-8FEF-480C-81E8-522365A49E13}" destId="{2E384D5D-42AA-4793-8470-8144FC0ED073}" srcOrd="1" destOrd="0" presId="urn:microsoft.com/office/officeart/2005/8/layout/matrix1"/>
    <dgm:cxn modelId="{378A3DD3-669C-450E-B6A6-7A09975CA2AB}" type="presParOf" srcId="{EBB62419-8FEF-480C-81E8-522365A49E13}" destId="{4DC6AF14-1FCB-4636-A5E7-6FEB03944958}" srcOrd="2" destOrd="0" presId="urn:microsoft.com/office/officeart/2005/8/layout/matrix1"/>
    <dgm:cxn modelId="{0C2777F6-4EA4-4841-8E43-DE41ED58D72D}" type="presParOf" srcId="{EBB62419-8FEF-480C-81E8-522365A49E13}" destId="{D56B4128-E09F-470A-875C-F88BBDB8F3DF}" srcOrd="3" destOrd="0" presId="urn:microsoft.com/office/officeart/2005/8/layout/matrix1"/>
    <dgm:cxn modelId="{517BE87B-DD1A-4FB8-AE4F-04AE78FDA8B9}" type="presParOf" srcId="{EBB62419-8FEF-480C-81E8-522365A49E13}" destId="{6794F243-79BA-4CEE-8ED4-7980EF8A9C15}" srcOrd="4" destOrd="0" presId="urn:microsoft.com/office/officeart/2005/8/layout/matrix1"/>
    <dgm:cxn modelId="{1C7A4C06-6031-460F-A532-8E9C41AFCB48}" type="presParOf" srcId="{EBB62419-8FEF-480C-81E8-522365A49E13}" destId="{A3FE130A-AB62-4232-8CB3-3C9D2FECB1B0}" srcOrd="5" destOrd="0" presId="urn:microsoft.com/office/officeart/2005/8/layout/matrix1"/>
    <dgm:cxn modelId="{B98274A3-5297-41EF-B2EE-24387F7FD781}" type="presParOf" srcId="{EBB62419-8FEF-480C-81E8-522365A49E13}" destId="{E89F99DF-92BB-4AC1-82AB-5E866CB1F70C}" srcOrd="6" destOrd="0" presId="urn:microsoft.com/office/officeart/2005/8/layout/matrix1"/>
    <dgm:cxn modelId="{6B090A01-C1F5-49AB-B778-DE05FF737320}" type="presParOf" srcId="{EBB62419-8FEF-480C-81E8-522365A49E13}" destId="{837E8C3E-4AF1-4A9A-8706-6F34CD26F27F}" srcOrd="7" destOrd="0" presId="urn:microsoft.com/office/officeart/2005/8/layout/matrix1"/>
    <dgm:cxn modelId="{94437904-CC73-4D53-8DB5-34D056F0EE4B}" type="presParOf" srcId="{C7B54921-B845-44DF-BF65-9E7026CAA7AF}" destId="{FC16355E-987B-4CA4-8941-D261D8168FBB}" srcOrd="1" destOrd="0" presId="urn:microsoft.com/office/officeart/2005/8/layout/matrix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2A9FD-0FC8-48D1-88AA-17A8378B01ED}">
      <dsp:nvSpPr>
        <dsp:cNvPr id="0" name=""/>
        <dsp:cNvSpPr/>
      </dsp:nvSpPr>
      <dsp:spPr>
        <a:xfrm rot="5400000">
          <a:off x="1860070" y="1451657"/>
          <a:ext cx="1283866" cy="1461636"/>
        </a:xfrm>
        <a:prstGeom prst="bentUpArrow">
          <a:avLst>
            <a:gd name="adj1" fmla="val 32840"/>
            <a:gd name="adj2" fmla="val 25000"/>
            <a:gd name="adj3" fmla="val 35780"/>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C86A7D-56E8-412C-8E99-13CEC4B34F09}">
      <dsp:nvSpPr>
        <dsp:cNvPr id="0" name=""/>
        <dsp:cNvSpPr/>
      </dsp:nvSpPr>
      <dsp:spPr>
        <a:xfrm>
          <a:off x="1512165" y="144015"/>
          <a:ext cx="2161274" cy="1512822"/>
        </a:xfrm>
        <a:prstGeom prst="roundRect">
          <a:avLst>
            <a:gd name="adj" fmla="val 16670"/>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solidFill>
                <a:schemeClr val="bg2">
                  <a:lumMod val="50000"/>
                </a:schemeClr>
              </a:solidFill>
              <a:latin typeface="Arial" panose="020B0604020202020204" pitchFamily="34" charset="0"/>
              <a:cs typeface="Arial" panose="020B0604020202020204" pitchFamily="34" charset="0"/>
            </a:rPr>
            <a:t>Agreed at Cabinet</a:t>
          </a:r>
          <a:endParaRPr lang="en-GB" sz="2200" kern="1200" dirty="0">
            <a:solidFill>
              <a:schemeClr val="bg2">
                <a:lumMod val="50000"/>
              </a:schemeClr>
            </a:solidFill>
            <a:latin typeface="Arial" panose="020B0604020202020204" pitchFamily="34" charset="0"/>
            <a:cs typeface="Arial" panose="020B0604020202020204" pitchFamily="34" charset="0"/>
          </a:endParaRPr>
        </a:p>
      </dsp:txBody>
      <dsp:txXfrm>
        <a:off x="1586028" y="217878"/>
        <a:ext cx="2013548" cy="1365096"/>
      </dsp:txXfrm>
    </dsp:sp>
    <dsp:sp modelId="{C963AC53-4B1D-47E0-A95B-66F003A77F04}">
      <dsp:nvSpPr>
        <dsp:cNvPr id="0" name=""/>
        <dsp:cNvSpPr/>
      </dsp:nvSpPr>
      <dsp:spPr>
        <a:xfrm>
          <a:off x="3681198" y="172748"/>
          <a:ext cx="1571905" cy="1222729"/>
        </a:xfrm>
        <a:prstGeom prst="rect">
          <a:avLst/>
        </a:prstGeom>
        <a:noFill/>
        <a:ln>
          <a:noFill/>
        </a:ln>
        <a:effectLst/>
      </dsp:spPr>
      <dsp:style>
        <a:lnRef idx="0">
          <a:scrgbClr r="0" g="0" b="0"/>
        </a:lnRef>
        <a:fillRef idx="0">
          <a:scrgbClr r="0" g="0" b="0"/>
        </a:fillRef>
        <a:effectRef idx="0">
          <a:scrgbClr r="0" g="0" b="0"/>
        </a:effectRef>
        <a:fontRef idx="minor"/>
      </dsp:style>
    </dsp:sp>
    <dsp:sp modelId="{E6437A8B-F73F-47E6-A3A5-F77A47C424F8}">
      <dsp:nvSpPr>
        <dsp:cNvPr id="0" name=""/>
        <dsp:cNvSpPr/>
      </dsp:nvSpPr>
      <dsp:spPr>
        <a:xfrm rot="5400000">
          <a:off x="3651997" y="3151056"/>
          <a:ext cx="1283866" cy="1461636"/>
        </a:xfrm>
        <a:prstGeom prst="bentUpArrow">
          <a:avLst>
            <a:gd name="adj1" fmla="val 32840"/>
            <a:gd name="adj2" fmla="val 25000"/>
            <a:gd name="adj3" fmla="val 35780"/>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3C0E3E-65E4-45CB-B564-D6C972DE3E12}">
      <dsp:nvSpPr>
        <dsp:cNvPr id="0" name=""/>
        <dsp:cNvSpPr/>
      </dsp:nvSpPr>
      <dsp:spPr>
        <a:xfrm>
          <a:off x="3312369" y="1800208"/>
          <a:ext cx="2161274" cy="1512822"/>
        </a:xfrm>
        <a:prstGeom prst="roundRect">
          <a:avLst>
            <a:gd name="adj" fmla="val 16670"/>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solidFill>
                <a:schemeClr val="bg2">
                  <a:lumMod val="50000"/>
                </a:schemeClr>
              </a:solidFill>
              <a:latin typeface="Arial" panose="020B0604020202020204" pitchFamily="34" charset="0"/>
              <a:cs typeface="Arial" panose="020B0604020202020204" pitchFamily="34" charset="0"/>
            </a:rPr>
            <a:t>Agreed at Full Council</a:t>
          </a:r>
          <a:endParaRPr lang="en-GB" sz="2200" kern="1200" dirty="0">
            <a:solidFill>
              <a:schemeClr val="bg2">
                <a:lumMod val="50000"/>
              </a:schemeClr>
            </a:solidFill>
            <a:latin typeface="Arial" panose="020B0604020202020204" pitchFamily="34" charset="0"/>
            <a:cs typeface="Arial" panose="020B0604020202020204" pitchFamily="34" charset="0"/>
          </a:endParaRPr>
        </a:p>
      </dsp:txBody>
      <dsp:txXfrm>
        <a:off x="3386232" y="1874071"/>
        <a:ext cx="2013548" cy="1365096"/>
      </dsp:txXfrm>
    </dsp:sp>
    <dsp:sp modelId="{4BBF8BE3-C655-4D9D-B389-FFA07E03808D}">
      <dsp:nvSpPr>
        <dsp:cNvPr id="0" name=""/>
        <dsp:cNvSpPr/>
      </dsp:nvSpPr>
      <dsp:spPr>
        <a:xfrm>
          <a:off x="5473125" y="1872146"/>
          <a:ext cx="1571905" cy="1222729"/>
        </a:xfrm>
        <a:prstGeom prst="rect">
          <a:avLst/>
        </a:prstGeom>
        <a:noFill/>
        <a:ln>
          <a:noFill/>
        </a:ln>
        <a:effectLst/>
      </dsp:spPr>
      <dsp:style>
        <a:lnRef idx="0">
          <a:scrgbClr r="0" g="0" b="0"/>
        </a:lnRef>
        <a:fillRef idx="0">
          <a:scrgbClr r="0" g="0" b="0"/>
        </a:fillRef>
        <a:effectRef idx="0">
          <a:scrgbClr r="0" g="0" b="0"/>
        </a:effectRef>
        <a:fontRef idx="minor"/>
      </dsp:style>
    </dsp:sp>
    <dsp:sp modelId="{695EC5AB-C280-43E3-ABCE-2C541644D66C}">
      <dsp:nvSpPr>
        <dsp:cNvPr id="0" name=""/>
        <dsp:cNvSpPr/>
      </dsp:nvSpPr>
      <dsp:spPr>
        <a:xfrm>
          <a:off x="5103777" y="3427263"/>
          <a:ext cx="2161274" cy="1512822"/>
        </a:xfrm>
        <a:prstGeom prst="roundRect">
          <a:avLst>
            <a:gd name="adj" fmla="val 16670"/>
          </a:avLst>
        </a:prstGeom>
        <a:solidFill>
          <a:schemeClr val="bg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smtClean="0">
              <a:solidFill>
                <a:schemeClr val="bg2">
                  <a:lumMod val="50000"/>
                </a:schemeClr>
              </a:solidFill>
              <a:latin typeface="Arial" panose="020B0604020202020204" pitchFamily="34" charset="0"/>
              <a:cs typeface="Arial" panose="020B0604020202020204" pitchFamily="34" charset="0"/>
            </a:rPr>
            <a:t>Published as the County Council’s strategic plan</a:t>
          </a:r>
          <a:endParaRPr lang="en-GB" sz="2200" kern="1200">
            <a:solidFill>
              <a:schemeClr val="bg2">
                <a:lumMod val="50000"/>
              </a:schemeClr>
            </a:solidFill>
            <a:latin typeface="Arial" panose="020B0604020202020204" pitchFamily="34" charset="0"/>
            <a:cs typeface="Arial" panose="020B0604020202020204" pitchFamily="34" charset="0"/>
          </a:endParaRPr>
        </a:p>
      </dsp:txBody>
      <dsp:txXfrm>
        <a:off x="5177640" y="3501126"/>
        <a:ext cx="2013548" cy="1365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44E3-51B5-46AF-B2C8-FF6B83824AF8}">
      <dsp:nvSpPr>
        <dsp:cNvPr id="0" name=""/>
        <dsp:cNvSpPr/>
      </dsp:nvSpPr>
      <dsp:spPr>
        <a:xfrm>
          <a:off x="1810577" y="-54605"/>
          <a:ext cx="1203381" cy="1203381"/>
        </a:xfrm>
        <a:prstGeom prst="ellipse">
          <a:avLst/>
        </a:prstGeom>
        <a:solidFill>
          <a:schemeClr val="bg1">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accent2">
                  <a:lumMod val="50000"/>
                </a:schemeClr>
              </a:solidFill>
              <a:latin typeface="Arial" panose="020B0604020202020204" pitchFamily="34" charset="0"/>
              <a:cs typeface="Arial" panose="020B0604020202020204" pitchFamily="34" charset="0"/>
            </a:rPr>
            <a:t>Plan</a:t>
          </a:r>
          <a:endParaRPr lang="en-GB" sz="1600" b="1" kern="1200" dirty="0">
            <a:solidFill>
              <a:schemeClr val="accent2">
                <a:lumMod val="50000"/>
              </a:schemeClr>
            </a:solidFill>
            <a:latin typeface="Arial" panose="020B0604020202020204" pitchFamily="34" charset="0"/>
            <a:cs typeface="Arial" panose="020B0604020202020204" pitchFamily="34" charset="0"/>
          </a:endParaRPr>
        </a:p>
      </dsp:txBody>
      <dsp:txXfrm>
        <a:off x="1986808" y="121626"/>
        <a:ext cx="850919" cy="850919"/>
      </dsp:txXfrm>
    </dsp:sp>
    <dsp:sp modelId="{E22FB016-83FB-4E7F-AB8B-CC00ED8D20EE}">
      <dsp:nvSpPr>
        <dsp:cNvPr id="0" name=""/>
        <dsp:cNvSpPr/>
      </dsp:nvSpPr>
      <dsp:spPr>
        <a:xfrm rot="2700000">
          <a:off x="2871804" y="938021"/>
          <a:ext cx="231708" cy="368907"/>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b="0" kern="1200">
            <a:solidFill>
              <a:schemeClr val="accent2">
                <a:lumMod val="50000"/>
              </a:schemeClr>
            </a:solidFill>
            <a:latin typeface="Arial" panose="020B0604020202020204" pitchFamily="34" charset="0"/>
            <a:cs typeface="Arial" panose="020B0604020202020204" pitchFamily="34" charset="0"/>
          </a:endParaRPr>
        </a:p>
      </dsp:txBody>
      <dsp:txXfrm>
        <a:off x="2881984" y="987226"/>
        <a:ext cx="162196" cy="221345"/>
      </dsp:txXfrm>
    </dsp:sp>
    <dsp:sp modelId="{68B8179F-BB3F-4E78-8309-0585890F53F8}">
      <dsp:nvSpPr>
        <dsp:cNvPr id="0" name=""/>
        <dsp:cNvSpPr/>
      </dsp:nvSpPr>
      <dsp:spPr>
        <a:xfrm>
          <a:off x="2970632" y="1105449"/>
          <a:ext cx="1203381" cy="1203381"/>
        </a:xfrm>
        <a:prstGeom prst="ellipse">
          <a:avLst/>
        </a:prstGeom>
        <a:solidFill>
          <a:schemeClr val="bg1">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accent2">
                  <a:lumMod val="50000"/>
                </a:schemeClr>
              </a:solidFill>
              <a:latin typeface="Arial" panose="020B0604020202020204" pitchFamily="34" charset="0"/>
              <a:cs typeface="Arial" panose="020B0604020202020204" pitchFamily="34" charset="0"/>
            </a:rPr>
            <a:t>Develop</a:t>
          </a:r>
          <a:endParaRPr lang="en-GB" sz="1600" b="1" kern="1200" dirty="0">
            <a:solidFill>
              <a:schemeClr val="accent2">
                <a:lumMod val="50000"/>
              </a:schemeClr>
            </a:solidFill>
            <a:latin typeface="Arial" panose="020B0604020202020204" pitchFamily="34" charset="0"/>
            <a:cs typeface="Arial" panose="020B0604020202020204" pitchFamily="34" charset="0"/>
          </a:endParaRPr>
        </a:p>
      </dsp:txBody>
      <dsp:txXfrm>
        <a:off x="3146863" y="1281680"/>
        <a:ext cx="850919" cy="850919"/>
      </dsp:txXfrm>
    </dsp:sp>
    <dsp:sp modelId="{17202640-5A9B-4B74-92E8-0A15322738D6}">
      <dsp:nvSpPr>
        <dsp:cNvPr id="0" name=""/>
        <dsp:cNvSpPr/>
      </dsp:nvSpPr>
      <dsp:spPr>
        <a:xfrm rot="8100000">
          <a:off x="2881078" y="2098077"/>
          <a:ext cx="231708" cy="368907"/>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b="0" kern="1200">
            <a:solidFill>
              <a:schemeClr val="accent2">
                <a:lumMod val="50000"/>
              </a:schemeClr>
            </a:solidFill>
            <a:latin typeface="Arial" panose="020B0604020202020204" pitchFamily="34" charset="0"/>
            <a:cs typeface="Arial" panose="020B0604020202020204" pitchFamily="34" charset="0"/>
          </a:endParaRPr>
        </a:p>
      </dsp:txBody>
      <dsp:txXfrm rot="10800000">
        <a:off x="2940410" y="2147282"/>
        <a:ext cx="162196" cy="221345"/>
      </dsp:txXfrm>
    </dsp:sp>
    <dsp:sp modelId="{A7707104-7C5E-431D-B7C8-1EC07E03C76A}">
      <dsp:nvSpPr>
        <dsp:cNvPr id="0" name=""/>
        <dsp:cNvSpPr/>
      </dsp:nvSpPr>
      <dsp:spPr>
        <a:xfrm>
          <a:off x="1810577" y="2265505"/>
          <a:ext cx="1203381" cy="1203381"/>
        </a:xfrm>
        <a:prstGeom prst="ellipse">
          <a:avLst/>
        </a:prstGeom>
        <a:solidFill>
          <a:schemeClr val="bg1">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accent2">
                  <a:lumMod val="50000"/>
                </a:schemeClr>
              </a:solidFill>
              <a:latin typeface="Arial" panose="020B0604020202020204" pitchFamily="34" charset="0"/>
              <a:cs typeface="Arial" panose="020B0604020202020204" pitchFamily="34" charset="0"/>
            </a:rPr>
            <a:t>Perform</a:t>
          </a:r>
          <a:endParaRPr lang="en-GB" sz="1600" b="1" kern="1200" dirty="0">
            <a:solidFill>
              <a:schemeClr val="accent2">
                <a:lumMod val="50000"/>
              </a:schemeClr>
            </a:solidFill>
            <a:latin typeface="Arial" panose="020B0604020202020204" pitchFamily="34" charset="0"/>
            <a:cs typeface="Arial" panose="020B0604020202020204" pitchFamily="34" charset="0"/>
          </a:endParaRPr>
        </a:p>
      </dsp:txBody>
      <dsp:txXfrm>
        <a:off x="1986808" y="2441736"/>
        <a:ext cx="850919" cy="850919"/>
      </dsp:txXfrm>
    </dsp:sp>
    <dsp:sp modelId="{9729C8AA-E7C3-42D8-B220-683D07CE81F0}">
      <dsp:nvSpPr>
        <dsp:cNvPr id="0" name=""/>
        <dsp:cNvSpPr/>
      </dsp:nvSpPr>
      <dsp:spPr>
        <a:xfrm rot="13500000">
          <a:off x="1721023" y="2107351"/>
          <a:ext cx="231708" cy="368907"/>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b="0" kern="1200">
            <a:solidFill>
              <a:schemeClr val="accent2">
                <a:lumMod val="50000"/>
              </a:schemeClr>
            </a:solidFill>
            <a:latin typeface="Arial" panose="020B0604020202020204" pitchFamily="34" charset="0"/>
            <a:cs typeface="Arial" panose="020B0604020202020204" pitchFamily="34" charset="0"/>
          </a:endParaRPr>
        </a:p>
      </dsp:txBody>
      <dsp:txXfrm rot="10800000">
        <a:off x="1780355" y="2205708"/>
        <a:ext cx="162196" cy="221345"/>
      </dsp:txXfrm>
    </dsp:sp>
    <dsp:sp modelId="{060A9F3A-7A33-4CC8-AB54-760C296DED25}">
      <dsp:nvSpPr>
        <dsp:cNvPr id="0" name=""/>
        <dsp:cNvSpPr/>
      </dsp:nvSpPr>
      <dsp:spPr>
        <a:xfrm>
          <a:off x="650521" y="1105449"/>
          <a:ext cx="1203381" cy="1203381"/>
        </a:xfrm>
        <a:prstGeom prst="ellipse">
          <a:avLst/>
        </a:prstGeom>
        <a:solidFill>
          <a:schemeClr val="bg1">
            <a:lumMod val="7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accent2">
                  <a:lumMod val="50000"/>
                </a:schemeClr>
              </a:solidFill>
              <a:latin typeface="Arial" panose="020B0604020202020204" pitchFamily="34" charset="0"/>
              <a:cs typeface="Arial" panose="020B0604020202020204" pitchFamily="34" charset="0"/>
            </a:rPr>
            <a:t>Review</a:t>
          </a:r>
          <a:endParaRPr lang="en-GB" sz="1600" b="1" kern="1200" dirty="0">
            <a:solidFill>
              <a:schemeClr val="accent2">
                <a:lumMod val="50000"/>
              </a:schemeClr>
            </a:solidFill>
            <a:latin typeface="Arial" panose="020B0604020202020204" pitchFamily="34" charset="0"/>
            <a:cs typeface="Arial" panose="020B0604020202020204" pitchFamily="34" charset="0"/>
          </a:endParaRPr>
        </a:p>
      </dsp:txBody>
      <dsp:txXfrm>
        <a:off x="826752" y="1281680"/>
        <a:ext cx="850919" cy="850919"/>
      </dsp:txXfrm>
    </dsp:sp>
    <dsp:sp modelId="{A0015008-21FF-4BDF-9758-09B0484340E2}">
      <dsp:nvSpPr>
        <dsp:cNvPr id="0" name=""/>
        <dsp:cNvSpPr/>
      </dsp:nvSpPr>
      <dsp:spPr>
        <a:xfrm rot="18900000">
          <a:off x="1711749" y="947296"/>
          <a:ext cx="231708" cy="368907"/>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b="0" kern="1200">
            <a:solidFill>
              <a:schemeClr val="accent2">
                <a:lumMod val="50000"/>
              </a:schemeClr>
            </a:solidFill>
            <a:latin typeface="Arial" panose="020B0604020202020204" pitchFamily="34" charset="0"/>
            <a:cs typeface="Arial" panose="020B0604020202020204" pitchFamily="34" charset="0"/>
          </a:endParaRPr>
        </a:p>
      </dsp:txBody>
      <dsp:txXfrm>
        <a:off x="1721929" y="1045653"/>
        <a:ext cx="162196" cy="221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0151"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ltLang="en-US"/>
          </a:p>
        </p:txBody>
      </p:sp>
      <p:sp>
        <p:nvSpPr>
          <p:cNvPr id="4099" name="Rectangle 3"/>
          <p:cNvSpPr>
            <a:spLocks noGrp="1" noChangeArrowheads="1"/>
          </p:cNvSpPr>
          <p:nvPr>
            <p:ph type="dt" sz="quarter" idx="1"/>
          </p:nvPr>
        </p:nvSpPr>
        <p:spPr bwMode="auto">
          <a:xfrm>
            <a:off x="3778937" y="0"/>
            <a:ext cx="2890151"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ltLang="en-US"/>
          </a:p>
        </p:txBody>
      </p:sp>
      <p:sp>
        <p:nvSpPr>
          <p:cNvPr id="4100" name="Rectangle 4"/>
          <p:cNvSpPr>
            <a:spLocks noGrp="1" noChangeArrowheads="1"/>
          </p:cNvSpPr>
          <p:nvPr>
            <p:ph type="ftr" sz="quarter" idx="2"/>
          </p:nvPr>
        </p:nvSpPr>
        <p:spPr bwMode="auto">
          <a:xfrm>
            <a:off x="0" y="9265921"/>
            <a:ext cx="2890151"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ltLang="en-US"/>
          </a:p>
        </p:txBody>
      </p:sp>
      <p:sp>
        <p:nvSpPr>
          <p:cNvPr id="4101" name="Rectangle 5"/>
          <p:cNvSpPr>
            <a:spLocks noGrp="1" noChangeArrowheads="1"/>
          </p:cNvSpPr>
          <p:nvPr>
            <p:ph type="sldNum" sz="quarter" idx="3"/>
          </p:nvPr>
        </p:nvSpPr>
        <p:spPr bwMode="auto">
          <a:xfrm>
            <a:off x="3778937" y="9265921"/>
            <a:ext cx="2890151"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EF4DF6A-BE9C-4568-9154-CD8D7CDC80C0}" type="slidenum">
              <a:rPr lang="en-GB" altLang="en-US"/>
              <a:pPr>
                <a:defRPr/>
              </a:pPr>
              <a:t>‹#›</a:t>
            </a:fld>
            <a:endParaRPr lang="en-GB" altLang="en-US"/>
          </a:p>
        </p:txBody>
      </p:sp>
    </p:spTree>
    <p:extLst>
      <p:ext uri="{BB962C8B-B14F-4D97-AF65-F5344CB8AC3E}">
        <p14:creationId xmlns:p14="http://schemas.microsoft.com/office/powerpoint/2010/main" val="42667829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C9BC32-F6A1-47DC-A704-3C34B8F9E918}" type="slidenum">
              <a:rPr lang="en-GB" altLang="en-US"/>
              <a:pPr>
                <a:defRPr/>
              </a:pPr>
              <a:t>‹#›</a:t>
            </a:fld>
            <a:endParaRPr lang="en-GB" altLang="en-US"/>
          </a:p>
        </p:txBody>
      </p:sp>
    </p:spTree>
    <p:extLst>
      <p:ext uri="{BB962C8B-B14F-4D97-AF65-F5344CB8AC3E}">
        <p14:creationId xmlns:p14="http://schemas.microsoft.com/office/powerpoint/2010/main" val="2328508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6856FE-F1D1-4E4A-9F21-4B3E82E09D8C}" type="slidenum">
              <a:rPr lang="en-GB" altLang="en-US"/>
              <a:pPr>
                <a:defRPr/>
              </a:pPr>
              <a:t>‹#›</a:t>
            </a:fld>
            <a:endParaRPr lang="en-GB" altLang="en-US"/>
          </a:p>
        </p:txBody>
      </p:sp>
    </p:spTree>
    <p:extLst>
      <p:ext uri="{BB962C8B-B14F-4D97-AF65-F5344CB8AC3E}">
        <p14:creationId xmlns:p14="http://schemas.microsoft.com/office/powerpoint/2010/main" val="164272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921977B-2DE7-46C1-9D01-AB69C3E39BAC}" type="slidenum">
              <a:rPr lang="en-GB" altLang="en-US"/>
              <a:pPr>
                <a:defRPr/>
              </a:pPr>
              <a:t>‹#›</a:t>
            </a:fld>
            <a:endParaRPr lang="en-GB" altLang="en-US"/>
          </a:p>
        </p:txBody>
      </p:sp>
    </p:spTree>
    <p:extLst>
      <p:ext uri="{BB962C8B-B14F-4D97-AF65-F5344CB8AC3E}">
        <p14:creationId xmlns:p14="http://schemas.microsoft.com/office/powerpoint/2010/main" val="349626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C45F7F-0DCB-4D30-975A-CB4EAEE51984}" type="slidenum">
              <a:rPr lang="en-GB" altLang="en-US"/>
              <a:pPr>
                <a:defRPr/>
              </a:pPr>
              <a:t>‹#›</a:t>
            </a:fld>
            <a:endParaRPr lang="en-GB" altLang="en-US"/>
          </a:p>
        </p:txBody>
      </p:sp>
    </p:spTree>
    <p:extLst>
      <p:ext uri="{BB962C8B-B14F-4D97-AF65-F5344CB8AC3E}">
        <p14:creationId xmlns:p14="http://schemas.microsoft.com/office/powerpoint/2010/main" val="14174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C6E041A-0125-401F-91C0-4BD076769A0E}" type="slidenum">
              <a:rPr lang="en-GB" altLang="en-US"/>
              <a:pPr>
                <a:defRPr/>
              </a:pPr>
              <a:t>‹#›</a:t>
            </a:fld>
            <a:endParaRPr lang="en-GB" altLang="en-US"/>
          </a:p>
        </p:txBody>
      </p:sp>
    </p:spTree>
    <p:extLst>
      <p:ext uri="{BB962C8B-B14F-4D97-AF65-F5344CB8AC3E}">
        <p14:creationId xmlns:p14="http://schemas.microsoft.com/office/powerpoint/2010/main" val="288698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52157C-3C89-4982-9513-B754F8307274}" type="slidenum">
              <a:rPr lang="en-GB" altLang="en-US"/>
              <a:pPr>
                <a:defRPr/>
              </a:pPr>
              <a:t>‹#›</a:t>
            </a:fld>
            <a:endParaRPr lang="en-GB" altLang="en-US"/>
          </a:p>
        </p:txBody>
      </p:sp>
    </p:spTree>
    <p:extLst>
      <p:ext uri="{BB962C8B-B14F-4D97-AF65-F5344CB8AC3E}">
        <p14:creationId xmlns:p14="http://schemas.microsoft.com/office/powerpoint/2010/main" val="74993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603F6C59-408B-4845-A651-FA012801025C}" type="slidenum">
              <a:rPr lang="en-GB" altLang="en-US"/>
              <a:pPr>
                <a:defRPr/>
              </a:pPr>
              <a:t>‹#›</a:t>
            </a:fld>
            <a:endParaRPr lang="en-GB" altLang="en-US"/>
          </a:p>
        </p:txBody>
      </p:sp>
    </p:spTree>
    <p:extLst>
      <p:ext uri="{BB962C8B-B14F-4D97-AF65-F5344CB8AC3E}">
        <p14:creationId xmlns:p14="http://schemas.microsoft.com/office/powerpoint/2010/main" val="379122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BD64D2C9-3AF0-46D8-B036-28AA4FE027A7}" type="slidenum">
              <a:rPr lang="en-GB" altLang="en-US"/>
              <a:pPr>
                <a:defRPr/>
              </a:pPr>
              <a:t>‹#›</a:t>
            </a:fld>
            <a:endParaRPr lang="en-GB" altLang="en-US"/>
          </a:p>
        </p:txBody>
      </p:sp>
    </p:spTree>
    <p:extLst>
      <p:ext uri="{BB962C8B-B14F-4D97-AF65-F5344CB8AC3E}">
        <p14:creationId xmlns:p14="http://schemas.microsoft.com/office/powerpoint/2010/main" val="414621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092A1A2D-DA3B-4DC4-A2AD-2AE52119C3DC}" type="slidenum">
              <a:rPr lang="en-GB" altLang="en-US"/>
              <a:pPr>
                <a:defRPr/>
              </a:pPr>
              <a:t>‹#›</a:t>
            </a:fld>
            <a:endParaRPr lang="en-GB" altLang="en-US"/>
          </a:p>
        </p:txBody>
      </p:sp>
    </p:spTree>
    <p:extLst>
      <p:ext uri="{BB962C8B-B14F-4D97-AF65-F5344CB8AC3E}">
        <p14:creationId xmlns:p14="http://schemas.microsoft.com/office/powerpoint/2010/main" val="356009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70D86D-43CF-4EA4-AE48-76861716DA27}" type="slidenum">
              <a:rPr lang="en-GB" altLang="en-US"/>
              <a:pPr>
                <a:defRPr/>
              </a:pPr>
              <a:t>‹#›</a:t>
            </a:fld>
            <a:endParaRPr lang="en-GB" altLang="en-US"/>
          </a:p>
        </p:txBody>
      </p:sp>
    </p:spTree>
    <p:extLst>
      <p:ext uri="{BB962C8B-B14F-4D97-AF65-F5344CB8AC3E}">
        <p14:creationId xmlns:p14="http://schemas.microsoft.com/office/powerpoint/2010/main" val="345406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40E84E3-B9EA-4C47-AD77-FBCBCA31A34A}" type="slidenum">
              <a:rPr lang="en-GB" altLang="en-US"/>
              <a:pPr>
                <a:defRPr/>
              </a:pPr>
              <a:t>‹#›</a:t>
            </a:fld>
            <a:endParaRPr lang="en-GB" altLang="en-US"/>
          </a:p>
        </p:txBody>
      </p:sp>
    </p:spTree>
    <p:extLst>
      <p:ext uri="{BB962C8B-B14F-4D97-AF65-F5344CB8AC3E}">
        <p14:creationId xmlns:p14="http://schemas.microsoft.com/office/powerpoint/2010/main" val="3021944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BF663E65-386B-4311-A0A9-77826AF6E399}" type="slidenum">
              <a:rPr lang="en-GB" altLang="en-US"/>
              <a:pPr>
                <a:defRPr/>
              </a:pPr>
              <a:t>‹#›</a:t>
            </a:fld>
            <a:endParaRPr lang="en-GB" altLang="en-US"/>
          </a:p>
        </p:txBody>
      </p:sp>
      <p:pic>
        <p:nvPicPr>
          <p:cNvPr id="1031" name="Picture 7" descr="logobotto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30900"/>
            <a:ext cx="9144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ill Sans MT" pitchFamily="34" charset="0"/>
        </a:defRPr>
      </a:lvl2pPr>
      <a:lvl3pPr algn="l" rtl="0" eaLnBrk="0" fontAlgn="base" hangingPunct="0">
        <a:spcBef>
          <a:spcPct val="0"/>
        </a:spcBef>
        <a:spcAft>
          <a:spcPct val="0"/>
        </a:spcAft>
        <a:defRPr sz="4400">
          <a:solidFill>
            <a:schemeClr val="tx2"/>
          </a:solidFill>
          <a:latin typeface="Gill Sans MT" pitchFamily="34" charset="0"/>
        </a:defRPr>
      </a:lvl3pPr>
      <a:lvl4pPr algn="l" rtl="0" eaLnBrk="0" fontAlgn="base" hangingPunct="0">
        <a:spcBef>
          <a:spcPct val="0"/>
        </a:spcBef>
        <a:spcAft>
          <a:spcPct val="0"/>
        </a:spcAft>
        <a:defRPr sz="4400">
          <a:solidFill>
            <a:schemeClr val="tx2"/>
          </a:solidFill>
          <a:latin typeface="Gill Sans MT" pitchFamily="34" charset="0"/>
        </a:defRPr>
      </a:lvl4pPr>
      <a:lvl5pPr algn="l" rtl="0" eaLnBrk="0" fontAlgn="base" hangingPunct="0">
        <a:spcBef>
          <a:spcPct val="0"/>
        </a:spcBef>
        <a:spcAft>
          <a:spcPct val="0"/>
        </a:spcAft>
        <a:defRPr sz="4400">
          <a:solidFill>
            <a:schemeClr val="tx2"/>
          </a:solidFill>
          <a:latin typeface="Gill Sans MT" pitchFamily="34" charset="0"/>
        </a:defRPr>
      </a:lvl5pPr>
      <a:lvl6pPr marL="457200" algn="l" rtl="0" fontAlgn="base">
        <a:spcBef>
          <a:spcPct val="0"/>
        </a:spcBef>
        <a:spcAft>
          <a:spcPct val="0"/>
        </a:spcAft>
        <a:defRPr sz="4400">
          <a:solidFill>
            <a:schemeClr val="tx2"/>
          </a:solidFill>
          <a:latin typeface="Gill Sans MT" pitchFamily="34" charset="0"/>
        </a:defRPr>
      </a:lvl6pPr>
      <a:lvl7pPr marL="914400" algn="l" rtl="0" fontAlgn="base">
        <a:spcBef>
          <a:spcPct val="0"/>
        </a:spcBef>
        <a:spcAft>
          <a:spcPct val="0"/>
        </a:spcAft>
        <a:defRPr sz="4400">
          <a:solidFill>
            <a:schemeClr val="tx2"/>
          </a:solidFill>
          <a:latin typeface="Gill Sans MT" pitchFamily="34" charset="0"/>
        </a:defRPr>
      </a:lvl7pPr>
      <a:lvl8pPr marL="1371600" algn="l" rtl="0" fontAlgn="base">
        <a:spcBef>
          <a:spcPct val="0"/>
        </a:spcBef>
        <a:spcAft>
          <a:spcPct val="0"/>
        </a:spcAft>
        <a:defRPr sz="4400">
          <a:solidFill>
            <a:schemeClr val="tx2"/>
          </a:solidFill>
          <a:latin typeface="Gill Sans MT" pitchFamily="34" charset="0"/>
        </a:defRPr>
      </a:lvl8pPr>
      <a:lvl9pPr marL="1828800" algn="l" rtl="0" fontAlgn="base">
        <a:spcBef>
          <a:spcPct val="0"/>
        </a:spcBef>
        <a:spcAft>
          <a:spcPct val="0"/>
        </a:spcAft>
        <a:defRPr sz="4400">
          <a:solidFill>
            <a:schemeClr val="tx2"/>
          </a:solidFill>
          <a:latin typeface="Gill Sans M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7772400" cy="1470025"/>
          </a:xfrm>
        </p:spPr>
        <p:txBody>
          <a:bodyPr>
            <a:normAutofit/>
          </a:bodyPr>
          <a:lstStyle/>
          <a:p>
            <a:pPr algn="ctr"/>
            <a:r>
              <a:rPr lang="en-GB" sz="3600" b="1" dirty="0" smtClean="0">
                <a:solidFill>
                  <a:schemeClr val="accent2">
                    <a:lumMod val="50000"/>
                  </a:schemeClr>
                </a:solidFill>
                <a:latin typeface="Arial" panose="020B0604020202020204" pitchFamily="34" charset="0"/>
                <a:cs typeface="Arial" panose="020B0604020202020204" pitchFamily="34" charset="0"/>
              </a:rPr>
              <a:t>Supporting local ambitions and</a:t>
            </a:r>
            <a:br>
              <a:rPr lang="en-GB" sz="3600" b="1" dirty="0" smtClean="0">
                <a:solidFill>
                  <a:schemeClr val="accent2">
                    <a:lumMod val="50000"/>
                  </a:schemeClr>
                </a:solidFill>
                <a:latin typeface="Arial" panose="020B0604020202020204" pitchFamily="34" charset="0"/>
                <a:cs typeface="Arial" panose="020B0604020202020204" pitchFamily="34" charset="0"/>
              </a:rPr>
            </a:br>
            <a:r>
              <a:rPr lang="en-GB" sz="3600" b="1" dirty="0" smtClean="0">
                <a:solidFill>
                  <a:schemeClr val="accent2">
                    <a:lumMod val="50000"/>
                  </a:schemeClr>
                </a:solidFill>
                <a:latin typeface="Arial" panose="020B0604020202020204" pitchFamily="34" charset="0"/>
                <a:cs typeface="Arial" panose="020B0604020202020204" pitchFamily="34" charset="0"/>
              </a:rPr>
              <a:t>building </a:t>
            </a:r>
            <a:r>
              <a:rPr lang="en-GB" sz="3600" b="1" dirty="0">
                <a:solidFill>
                  <a:schemeClr val="accent2">
                    <a:lumMod val="50000"/>
                  </a:schemeClr>
                </a:solidFill>
                <a:latin typeface="Arial" panose="020B0604020202020204" pitchFamily="34" charset="0"/>
                <a:cs typeface="Arial" panose="020B0604020202020204" pitchFamily="34" charset="0"/>
              </a:rPr>
              <a:t>a </a:t>
            </a:r>
            <a:r>
              <a:rPr lang="en-GB" sz="3600" b="1" dirty="0" smtClean="0">
                <a:solidFill>
                  <a:schemeClr val="accent2">
                    <a:lumMod val="50000"/>
                  </a:schemeClr>
                </a:solidFill>
                <a:latin typeface="Arial" panose="020B0604020202020204" pitchFamily="34" charset="0"/>
                <a:cs typeface="Arial" panose="020B0604020202020204" pitchFamily="34" charset="0"/>
              </a:rPr>
              <a:t>sustainable legacy </a:t>
            </a:r>
            <a:endParaRPr lang="en-GB" sz="5400" dirty="0">
              <a:solidFill>
                <a:schemeClr val="accent2">
                  <a:lumMod val="5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2996952"/>
            <a:ext cx="6400800" cy="2232248"/>
          </a:xfrm>
        </p:spPr>
        <p:txBody>
          <a:bodyPr>
            <a:noAutofit/>
          </a:bodyPr>
          <a:lstStyle/>
          <a:p>
            <a:r>
              <a:rPr lang="en-GB" sz="1800" dirty="0" smtClean="0">
                <a:solidFill>
                  <a:schemeClr val="tx1">
                    <a:lumMod val="50000"/>
                    <a:lumOff val="50000"/>
                  </a:schemeClr>
                </a:solidFill>
                <a:latin typeface="Arial" panose="020B0604020202020204" pitchFamily="34" charset="0"/>
                <a:cs typeface="Arial" panose="020B0604020202020204" pitchFamily="34" charset="0"/>
              </a:rPr>
              <a:t>Processes </a:t>
            </a:r>
            <a:r>
              <a:rPr lang="en-GB" sz="1800" dirty="0">
                <a:solidFill>
                  <a:schemeClr val="tx1">
                    <a:lumMod val="50000"/>
                    <a:lumOff val="50000"/>
                  </a:schemeClr>
                </a:solidFill>
                <a:latin typeface="Arial" panose="020B0604020202020204" pitchFamily="34" charset="0"/>
                <a:cs typeface="Arial" panose="020B0604020202020204" pitchFamily="34" charset="0"/>
              </a:rPr>
              <a:t>to follow, the questions to </a:t>
            </a:r>
            <a:r>
              <a:rPr lang="en-GB" sz="1800" dirty="0" smtClean="0">
                <a:solidFill>
                  <a:schemeClr val="tx1">
                    <a:lumMod val="50000"/>
                    <a:lumOff val="50000"/>
                  </a:schemeClr>
                </a:solidFill>
                <a:latin typeface="Arial" panose="020B0604020202020204" pitchFamily="34" charset="0"/>
                <a:cs typeface="Arial" panose="020B0604020202020204" pitchFamily="34" charset="0"/>
              </a:rPr>
              <a:t>ask, and </a:t>
            </a:r>
            <a:r>
              <a:rPr lang="en-GB" sz="1800" dirty="0">
                <a:solidFill>
                  <a:schemeClr val="tx1">
                    <a:lumMod val="50000"/>
                    <a:lumOff val="50000"/>
                  </a:schemeClr>
                </a:solidFill>
                <a:latin typeface="Arial" panose="020B0604020202020204" pitchFamily="34" charset="0"/>
                <a:cs typeface="Arial" panose="020B0604020202020204" pitchFamily="34" charset="0"/>
              </a:rPr>
              <a:t>the </a:t>
            </a:r>
            <a:r>
              <a:rPr lang="en-GB" sz="1800" dirty="0" smtClean="0">
                <a:solidFill>
                  <a:schemeClr val="tx1">
                    <a:lumMod val="50000"/>
                    <a:lumOff val="50000"/>
                  </a:schemeClr>
                </a:solidFill>
                <a:latin typeface="Arial" panose="020B0604020202020204" pitchFamily="34" charset="0"/>
                <a:cs typeface="Arial" panose="020B0604020202020204" pitchFamily="34" charset="0"/>
              </a:rPr>
              <a:t>need for </a:t>
            </a:r>
            <a:r>
              <a:rPr lang="en-GB" sz="1800" dirty="0">
                <a:solidFill>
                  <a:schemeClr val="tx1">
                    <a:lumMod val="50000"/>
                    <a:lumOff val="50000"/>
                  </a:schemeClr>
                </a:solidFill>
                <a:latin typeface="Arial" panose="020B0604020202020204" pitchFamily="34" charset="0"/>
                <a:cs typeface="Arial" panose="020B0604020202020204" pitchFamily="34" charset="0"/>
              </a:rPr>
              <a:t>a positive </a:t>
            </a:r>
            <a:r>
              <a:rPr lang="en-GB" sz="1800" dirty="0" smtClean="0">
                <a:solidFill>
                  <a:schemeClr val="tx1">
                    <a:lumMod val="50000"/>
                    <a:lumOff val="50000"/>
                  </a:schemeClr>
                </a:solidFill>
                <a:latin typeface="Arial" panose="020B0604020202020204" pitchFamily="34" charset="0"/>
                <a:cs typeface="Arial" panose="020B0604020202020204" pitchFamily="34" charset="0"/>
              </a:rPr>
              <a:t>relationship </a:t>
            </a:r>
            <a:r>
              <a:rPr lang="en-GB" sz="1800" dirty="0">
                <a:solidFill>
                  <a:schemeClr val="tx1">
                    <a:lumMod val="50000"/>
                    <a:lumOff val="50000"/>
                  </a:schemeClr>
                </a:solidFill>
                <a:latin typeface="Arial" panose="020B0604020202020204" pitchFamily="34" charset="0"/>
                <a:cs typeface="Arial" panose="020B0604020202020204" pitchFamily="34" charset="0"/>
              </a:rPr>
              <a:t>between </a:t>
            </a:r>
            <a:r>
              <a:rPr lang="en-GB" sz="1800" dirty="0" smtClean="0">
                <a:solidFill>
                  <a:schemeClr val="tx1">
                    <a:lumMod val="50000"/>
                    <a:lumOff val="50000"/>
                  </a:schemeClr>
                </a:solidFill>
                <a:latin typeface="Arial" panose="020B0604020202020204" pitchFamily="34" charset="0"/>
                <a:cs typeface="Arial" panose="020B0604020202020204" pitchFamily="34" charset="0"/>
              </a:rPr>
              <a:t>officers </a:t>
            </a:r>
            <a:r>
              <a:rPr lang="en-GB" sz="1800" dirty="0">
                <a:solidFill>
                  <a:schemeClr val="tx1">
                    <a:lumMod val="50000"/>
                    <a:lumOff val="50000"/>
                  </a:schemeClr>
                </a:solidFill>
                <a:latin typeface="Arial" panose="020B0604020202020204" pitchFamily="34" charset="0"/>
                <a:cs typeface="Arial" panose="020B0604020202020204" pitchFamily="34" charset="0"/>
              </a:rPr>
              <a:t>and </a:t>
            </a:r>
            <a:r>
              <a:rPr lang="en-GB" sz="1800" dirty="0" smtClean="0">
                <a:solidFill>
                  <a:schemeClr val="tx1">
                    <a:lumMod val="50000"/>
                    <a:lumOff val="50000"/>
                  </a:schemeClr>
                </a:solidFill>
                <a:latin typeface="Arial" panose="020B0604020202020204" pitchFamily="34" charset="0"/>
                <a:cs typeface="Arial" panose="020B0604020202020204" pitchFamily="34" charset="0"/>
              </a:rPr>
              <a:t>Members</a:t>
            </a:r>
          </a:p>
          <a:p>
            <a:endParaRPr lang="en-GB" sz="1800" dirty="0" smtClean="0">
              <a:solidFill>
                <a:schemeClr val="tx1">
                  <a:lumMod val="50000"/>
                  <a:lumOff val="50000"/>
                </a:schemeClr>
              </a:solidFill>
              <a:latin typeface="Arial" panose="020B0604020202020204" pitchFamily="34" charset="0"/>
              <a:cs typeface="Arial" panose="020B0604020202020204" pitchFamily="34" charset="0"/>
            </a:endParaRPr>
          </a:p>
          <a:p>
            <a:r>
              <a:rPr lang="en-GB" sz="1800" dirty="0" smtClean="0">
                <a:solidFill>
                  <a:schemeClr val="tx1">
                    <a:lumMod val="50000"/>
                    <a:lumOff val="50000"/>
                  </a:schemeClr>
                </a:solidFill>
                <a:latin typeface="Arial" panose="020B0604020202020204" pitchFamily="34" charset="0"/>
                <a:cs typeface="Arial" panose="020B0604020202020204" pitchFamily="34" charset="0"/>
              </a:rPr>
              <a:t>Carolyn Williamson</a:t>
            </a:r>
          </a:p>
          <a:p>
            <a:r>
              <a:rPr lang="en-GB" sz="1800" dirty="0" smtClean="0">
                <a:solidFill>
                  <a:schemeClr val="tx1">
                    <a:lumMod val="50000"/>
                    <a:lumOff val="50000"/>
                  </a:schemeClr>
                </a:solidFill>
                <a:latin typeface="Arial" panose="020B0604020202020204" pitchFamily="34" charset="0"/>
                <a:cs typeface="Arial" panose="020B0604020202020204" pitchFamily="34" charset="0"/>
              </a:rPr>
              <a:t>Deputy Chief Executive &amp; Director of Corporate Resources Hampshire County Council</a:t>
            </a:r>
          </a:p>
          <a:p>
            <a:r>
              <a:rPr lang="en-GB" sz="1800" dirty="0" smtClean="0">
                <a:solidFill>
                  <a:schemeClr val="tx1">
                    <a:lumMod val="50000"/>
                    <a:lumOff val="50000"/>
                  </a:schemeClr>
                </a:solidFill>
                <a:latin typeface="Arial" panose="020B0604020202020204" pitchFamily="34" charset="0"/>
                <a:cs typeface="Arial" panose="020B0604020202020204" pitchFamily="34" charset="0"/>
              </a:rPr>
              <a:t>Vice President CIPFA</a:t>
            </a:r>
            <a:endParaRPr lang="en-GB" sz="1800"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182803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2"/>
            <a:ext cx="9144000" cy="766316"/>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Role of the Chief Financial Officer</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22945006"/>
              </p:ext>
            </p:extLst>
          </p:nvPr>
        </p:nvGraphicFramePr>
        <p:xfrm>
          <a:off x="107503" y="1006316"/>
          <a:ext cx="8928993" cy="3205480"/>
        </p:xfrm>
        <a:graphic>
          <a:graphicData uri="http://schemas.openxmlformats.org/drawingml/2006/table">
            <a:tbl>
              <a:tblPr firstRow="1" bandRow="1">
                <a:tableStyleId>{5C22544A-7EE6-4342-B048-85BDC9FD1C3A}</a:tableStyleId>
              </a:tblPr>
              <a:tblGrid>
                <a:gridCol w="2592289"/>
                <a:gridCol w="3360373"/>
                <a:gridCol w="2976331"/>
              </a:tblGrid>
              <a:tr h="370840">
                <a:tc gridSpan="3">
                  <a:txBody>
                    <a:bodyPr/>
                    <a:lstStyle/>
                    <a:p>
                      <a:r>
                        <a:rPr lang="en-GB" sz="1800" dirty="0" smtClean="0">
                          <a:solidFill>
                            <a:schemeClr val="bg2">
                              <a:lumMod val="50000"/>
                            </a:schemeClr>
                          </a:solidFill>
                          <a:latin typeface="Arial" panose="020B0604020202020204" pitchFamily="34" charset="0"/>
                          <a:cs typeface="Arial" panose="020B0604020202020204" pitchFamily="34" charset="0"/>
                        </a:rPr>
                        <a:t>The Chief Financial Officer in a public service organisation…</a:t>
                      </a:r>
                      <a:endParaRPr lang="en-GB" sz="18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c hMerge="1">
                  <a:txBody>
                    <a:bodyPr/>
                    <a:lstStyle/>
                    <a:p>
                      <a:endParaRPr lang="en-GB" dirty="0"/>
                    </a:p>
                  </a:txBody>
                  <a:tcPr/>
                </a:tc>
                <a:tc hMerge="1">
                  <a:txBody>
                    <a:bodyPr/>
                    <a:lstStyle/>
                    <a:p>
                      <a:endParaRPr lang="en-GB" dirty="0"/>
                    </a:p>
                  </a:txBody>
                  <a:tcPr/>
                </a:tc>
              </a:tr>
              <a:tr h="370840">
                <a:tc>
                  <a:txBody>
                    <a:bodyPr/>
                    <a:lstStyle/>
                    <a:p>
                      <a:pPr algn="ctr"/>
                      <a:r>
                        <a:rPr lang="en-GB" sz="1800" dirty="0" smtClean="0">
                          <a:solidFill>
                            <a:schemeClr val="accent2">
                              <a:lumMod val="50000"/>
                            </a:schemeClr>
                          </a:solidFill>
                          <a:latin typeface="Arial" panose="020B0604020202020204" pitchFamily="34" charset="0"/>
                          <a:cs typeface="Arial" panose="020B0604020202020204" pitchFamily="34" charset="0"/>
                        </a:rPr>
                        <a:t>…is a key member of the Leadership Team, helping it to develop and implement strategy and to resource and deliver the organisation’s strategic objectives sustainably and in the public interest.</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algn="ctr"/>
                      <a:r>
                        <a:rPr lang="en-GB" sz="1800" dirty="0" smtClean="0">
                          <a:solidFill>
                            <a:schemeClr val="accent2">
                              <a:lumMod val="50000"/>
                            </a:schemeClr>
                          </a:solidFill>
                          <a:latin typeface="Arial" panose="020B0604020202020204" pitchFamily="34" charset="0"/>
                          <a:cs typeface="Arial" panose="020B0604020202020204" pitchFamily="34" charset="0"/>
                        </a:rPr>
                        <a:t>…must be actively involved in, and able to bring influence to bear on, all material business decisions to ensure immediate and longer term implications, opportunities and risks are fully considered, and alignment with the organisation’s financial strategy.</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algn="ctr"/>
                      <a:r>
                        <a:rPr lang="en-GB" sz="1800" dirty="0" smtClean="0">
                          <a:solidFill>
                            <a:schemeClr val="accent2">
                              <a:lumMod val="50000"/>
                            </a:schemeClr>
                          </a:solidFill>
                          <a:latin typeface="Arial" panose="020B0604020202020204" pitchFamily="34" charset="0"/>
                          <a:cs typeface="Arial" panose="020B0604020202020204" pitchFamily="34" charset="0"/>
                        </a:rPr>
                        <a:t>…must lead the promotion and delivery by the whole organisation of good financial management so that public money is safeguarded at all times and used appropriately, economically, efficiently and effectively.</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4067428828"/>
              </p:ext>
            </p:extLst>
          </p:nvPr>
        </p:nvGraphicFramePr>
        <p:xfrm>
          <a:off x="110084" y="4427820"/>
          <a:ext cx="8926412" cy="1010920"/>
        </p:xfrm>
        <a:graphic>
          <a:graphicData uri="http://schemas.openxmlformats.org/drawingml/2006/table">
            <a:tbl>
              <a:tblPr firstRow="1" bandRow="1">
                <a:tableStyleId>{5C22544A-7EE6-4342-B048-85BDC9FD1C3A}</a:tableStyleId>
              </a:tblPr>
              <a:tblGrid>
                <a:gridCol w="4533924"/>
                <a:gridCol w="4392488"/>
              </a:tblGrid>
              <a:tr h="370840">
                <a:tc gridSpan="2">
                  <a:txBody>
                    <a:bodyPr/>
                    <a:lstStyle/>
                    <a:p>
                      <a:r>
                        <a:rPr lang="en-GB" sz="1800" b="1" dirty="0" smtClean="0">
                          <a:solidFill>
                            <a:schemeClr val="bg2">
                              <a:lumMod val="50000"/>
                            </a:schemeClr>
                          </a:solidFill>
                          <a:latin typeface="Arial" panose="020B0604020202020204" pitchFamily="34" charset="0"/>
                          <a:cs typeface="Arial" panose="020B0604020202020204" pitchFamily="34" charset="0"/>
                        </a:rPr>
                        <a:t>To deliver these responsibilities the Chief Financial Officer…</a:t>
                      </a:r>
                      <a:endParaRPr lang="en-GB" sz="18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c hMerge="1">
                  <a:txBody>
                    <a:bodyPr/>
                    <a:lstStyle/>
                    <a:p>
                      <a:endParaRPr lang="en-GB" dirty="0"/>
                    </a:p>
                  </a:txBody>
                  <a:tcPr/>
                </a:tc>
              </a:tr>
              <a:tr h="370840">
                <a:tc>
                  <a:txBody>
                    <a:bodyPr/>
                    <a:lstStyle/>
                    <a:p>
                      <a:pPr algn="ctr"/>
                      <a:r>
                        <a:rPr lang="en-GB" sz="1800" dirty="0" smtClean="0">
                          <a:solidFill>
                            <a:schemeClr val="accent2">
                              <a:lumMod val="50000"/>
                            </a:schemeClr>
                          </a:solidFill>
                          <a:latin typeface="Arial" panose="020B0604020202020204" pitchFamily="34" charset="0"/>
                          <a:cs typeface="Arial" panose="020B0604020202020204" pitchFamily="34" charset="0"/>
                        </a:rPr>
                        <a:t>…must lead and direct a finance function that is resourced to be fit for purpose.</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algn="ctr"/>
                      <a:r>
                        <a:rPr lang="en-GB" sz="1800" dirty="0" smtClean="0">
                          <a:solidFill>
                            <a:schemeClr val="accent2">
                              <a:lumMod val="50000"/>
                            </a:schemeClr>
                          </a:solidFill>
                          <a:latin typeface="Arial" panose="020B0604020202020204" pitchFamily="34" charset="0"/>
                          <a:cs typeface="Arial" panose="020B0604020202020204" pitchFamily="34" charset="0"/>
                        </a:rPr>
                        <a:t>…must be professionally qualified and suitably experienced.</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bl>
          </a:graphicData>
        </a:graphic>
      </p:graphicFrame>
      <p:sp>
        <p:nvSpPr>
          <p:cNvPr id="8" name="Rectangle 7"/>
          <p:cNvSpPr/>
          <p:nvPr/>
        </p:nvSpPr>
        <p:spPr>
          <a:xfrm>
            <a:off x="4464496" y="5507940"/>
            <a:ext cx="4572000" cy="369332"/>
          </a:xfrm>
          <a:prstGeom prst="rect">
            <a:avLst/>
          </a:prstGeom>
        </p:spPr>
        <p:txBody>
          <a:bodyPr>
            <a:spAutoFit/>
          </a:bodyPr>
          <a:lstStyle/>
          <a:p>
            <a:pPr marL="0" indent="0" algn="r">
              <a:buNone/>
            </a:pPr>
            <a:r>
              <a:rPr lang="en-GB" sz="1800" i="1" dirty="0">
                <a:solidFill>
                  <a:schemeClr val="accent2">
                    <a:lumMod val="50000"/>
                  </a:schemeClr>
                </a:solidFill>
                <a:latin typeface="Arial" panose="020B0604020202020204" pitchFamily="34" charset="0"/>
                <a:cs typeface="Arial" panose="020B0604020202020204" pitchFamily="34" charset="0"/>
              </a:rPr>
              <a:t>Source : CIPFA – The role of the CFO</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477460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a:spLocks noChangeAspect="1"/>
          </p:cNvSpPr>
          <p:nvPr/>
        </p:nvSpPr>
        <p:spPr>
          <a:xfrm>
            <a:off x="3208276" y="2529449"/>
            <a:ext cx="2160240" cy="216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8" name="Oval 17"/>
          <p:cNvSpPr>
            <a:spLocks noChangeAspect="1"/>
          </p:cNvSpPr>
          <p:nvPr/>
        </p:nvSpPr>
        <p:spPr>
          <a:xfrm>
            <a:off x="6336196" y="2421449"/>
            <a:ext cx="2376264" cy="2376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7" name="Oval 16"/>
          <p:cNvSpPr>
            <a:spLocks noChangeAspect="1"/>
          </p:cNvSpPr>
          <p:nvPr/>
        </p:nvSpPr>
        <p:spPr>
          <a:xfrm>
            <a:off x="388622" y="3144513"/>
            <a:ext cx="2700300" cy="27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5" name="Oval 14"/>
          <p:cNvSpPr>
            <a:spLocks noChangeAspect="1"/>
          </p:cNvSpPr>
          <p:nvPr/>
        </p:nvSpPr>
        <p:spPr>
          <a:xfrm>
            <a:off x="5364088" y="332656"/>
            <a:ext cx="2160240" cy="216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solidFill>
            </a:endParaRPr>
          </a:p>
        </p:txBody>
      </p:sp>
      <p:sp>
        <p:nvSpPr>
          <p:cNvPr id="2" name="Title 1"/>
          <p:cNvSpPr>
            <a:spLocks noGrp="1"/>
          </p:cNvSpPr>
          <p:nvPr>
            <p:ph type="title"/>
          </p:nvPr>
        </p:nvSpPr>
        <p:spPr>
          <a:xfrm>
            <a:off x="0" y="-1612"/>
            <a:ext cx="9144000" cy="766316"/>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Questions to ask</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sp>
        <p:nvSpPr>
          <p:cNvPr id="4" name="Rectangle 3"/>
          <p:cNvSpPr/>
          <p:nvPr/>
        </p:nvSpPr>
        <p:spPr>
          <a:xfrm>
            <a:off x="496634" y="3525017"/>
            <a:ext cx="2484276" cy="1938992"/>
          </a:xfrm>
          <a:prstGeom prst="rect">
            <a:avLst/>
          </a:prstGeom>
        </p:spPr>
        <p:txBody>
          <a:bodyPr wrap="square">
            <a:spAutoFit/>
          </a:bodyPr>
          <a:lstStyle/>
          <a:p>
            <a:pPr algn="ctr"/>
            <a:r>
              <a:rPr lang="en-GB" sz="2000" dirty="0">
                <a:solidFill>
                  <a:schemeClr val="accent2">
                    <a:lumMod val="50000"/>
                  </a:schemeClr>
                </a:solidFill>
                <a:latin typeface="Arial" panose="020B0604020202020204" pitchFamily="34" charset="0"/>
                <a:cs typeface="Arial" panose="020B0604020202020204" pitchFamily="34" charset="0"/>
              </a:rPr>
              <a:t>What is our performance compared to public expectations and key comparator </a:t>
            </a:r>
            <a:r>
              <a:rPr lang="en-GB" sz="2000" dirty="0" smtClean="0">
                <a:solidFill>
                  <a:schemeClr val="accent2">
                    <a:lumMod val="50000"/>
                  </a:schemeClr>
                </a:solidFill>
                <a:latin typeface="Arial" panose="020B0604020202020204" pitchFamily="34" charset="0"/>
                <a:cs typeface="Arial" panose="020B0604020202020204" pitchFamily="34" charset="0"/>
              </a:rPr>
              <a:t>organisations?</a:t>
            </a:r>
            <a:endParaRPr lang="en-GB" sz="2000" dirty="0">
              <a:solidFill>
                <a:schemeClr val="accent2">
                  <a:lumMod val="50000"/>
                </a:schemeClr>
              </a:solidFill>
            </a:endParaRPr>
          </a:p>
        </p:txBody>
      </p:sp>
      <p:sp>
        <p:nvSpPr>
          <p:cNvPr id="6" name="Rectangle 5"/>
          <p:cNvSpPr/>
          <p:nvPr/>
        </p:nvSpPr>
        <p:spPr>
          <a:xfrm>
            <a:off x="3298540" y="2947730"/>
            <a:ext cx="1979712" cy="1323439"/>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Is our Medium Term Financial Strategy realistic?</a:t>
            </a:r>
            <a:endParaRPr lang="en-GB" sz="2000" dirty="0">
              <a:solidFill>
                <a:schemeClr val="bg2">
                  <a:lumMod val="50000"/>
                </a:schemeClr>
              </a:solidFill>
            </a:endParaRPr>
          </a:p>
        </p:txBody>
      </p:sp>
      <p:sp>
        <p:nvSpPr>
          <p:cNvPr id="7" name="Rectangle 6"/>
          <p:cNvSpPr/>
          <p:nvPr/>
        </p:nvSpPr>
        <p:spPr>
          <a:xfrm>
            <a:off x="6228184" y="2793841"/>
            <a:ext cx="2592288" cy="1631216"/>
          </a:xfrm>
          <a:prstGeom prst="rect">
            <a:avLst/>
          </a:prstGeom>
        </p:spPr>
        <p:txBody>
          <a:bodyPr wrap="square">
            <a:spAutoFit/>
          </a:bodyPr>
          <a:lstStyle/>
          <a:p>
            <a:pPr algn="ctr"/>
            <a:r>
              <a:rPr lang="en-GB" sz="2000" dirty="0">
                <a:solidFill>
                  <a:schemeClr val="accent2">
                    <a:lumMod val="50000"/>
                  </a:schemeClr>
                </a:solidFill>
                <a:latin typeface="Arial" panose="020B0604020202020204" pitchFamily="34" charset="0"/>
                <a:cs typeface="Arial" panose="020B0604020202020204" pitchFamily="34" charset="0"/>
              </a:rPr>
              <a:t>What does the Section 25 report produced alongside the annual budget report say?</a:t>
            </a:r>
            <a:endParaRPr lang="en-GB" sz="2000" dirty="0">
              <a:solidFill>
                <a:schemeClr val="accent2">
                  <a:lumMod val="50000"/>
                </a:schemeClr>
              </a:solidFill>
            </a:endParaRPr>
          </a:p>
        </p:txBody>
      </p:sp>
      <p:sp>
        <p:nvSpPr>
          <p:cNvPr id="11" name="Rectangle 10"/>
          <p:cNvSpPr/>
          <p:nvPr/>
        </p:nvSpPr>
        <p:spPr>
          <a:xfrm>
            <a:off x="5440524" y="698232"/>
            <a:ext cx="2016224" cy="1323439"/>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Are the risks </a:t>
            </a:r>
            <a:r>
              <a:rPr lang="en-GB" sz="2000" dirty="0" smtClean="0">
                <a:solidFill>
                  <a:schemeClr val="bg2">
                    <a:lumMod val="50000"/>
                  </a:schemeClr>
                </a:solidFill>
                <a:latin typeface="Arial" panose="020B0604020202020204" pitchFamily="34" charset="0"/>
                <a:cs typeface="Arial" panose="020B0604020202020204" pitchFamily="34" charset="0"/>
              </a:rPr>
              <a:t>and </a:t>
            </a:r>
            <a:r>
              <a:rPr lang="en-GB" sz="2000" dirty="0">
                <a:solidFill>
                  <a:schemeClr val="bg2">
                    <a:lumMod val="50000"/>
                  </a:schemeClr>
                </a:solidFill>
                <a:latin typeface="Arial" panose="020B0604020202020204" pitchFamily="34" charset="0"/>
                <a:cs typeface="Arial" panose="020B0604020202020204" pitchFamily="34" charset="0"/>
              </a:rPr>
              <a:t>mitigations clearly identified?</a:t>
            </a:r>
            <a:endParaRPr lang="en-GB" sz="2000" dirty="0">
              <a:solidFill>
                <a:schemeClr val="bg2">
                  <a:lumMod val="50000"/>
                </a:schemeClr>
              </a:solidFill>
            </a:endParaRPr>
          </a:p>
        </p:txBody>
      </p:sp>
      <p:sp>
        <p:nvSpPr>
          <p:cNvPr id="12" name="Oval 11"/>
          <p:cNvSpPr/>
          <p:nvPr/>
        </p:nvSpPr>
        <p:spPr>
          <a:xfrm>
            <a:off x="3352292" y="767068"/>
            <a:ext cx="1620180" cy="16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50000"/>
                </a:schemeClr>
              </a:solidFill>
            </a:endParaRPr>
          </a:p>
        </p:txBody>
      </p:sp>
      <p:sp>
        <p:nvSpPr>
          <p:cNvPr id="9" name="Rectangle 8"/>
          <p:cNvSpPr/>
          <p:nvPr/>
        </p:nvSpPr>
        <p:spPr>
          <a:xfrm>
            <a:off x="3370294" y="1069236"/>
            <a:ext cx="1584176" cy="1015663"/>
          </a:xfrm>
          <a:prstGeom prst="rect">
            <a:avLst/>
          </a:prstGeom>
        </p:spPr>
        <p:txBody>
          <a:bodyPr wrap="square">
            <a:spAutoFit/>
          </a:bodyPr>
          <a:lstStyle/>
          <a:p>
            <a:pPr algn="ctr"/>
            <a:r>
              <a:rPr lang="en-GB" sz="2000" dirty="0">
                <a:solidFill>
                  <a:schemeClr val="accent2">
                    <a:lumMod val="50000"/>
                  </a:schemeClr>
                </a:solidFill>
                <a:latin typeface="Arial" panose="020B0604020202020204" pitchFamily="34" charset="0"/>
                <a:cs typeface="Arial" panose="020B0604020202020204" pitchFamily="34" charset="0"/>
              </a:rPr>
              <a:t>What were the scrutiny comments?</a:t>
            </a:r>
            <a:endParaRPr lang="en-GB" sz="2000" dirty="0">
              <a:solidFill>
                <a:schemeClr val="accent2">
                  <a:lumMod val="50000"/>
                </a:schemeClr>
              </a:solidFill>
            </a:endParaRPr>
          </a:p>
        </p:txBody>
      </p:sp>
      <p:sp>
        <p:nvSpPr>
          <p:cNvPr id="14" name="Oval 13"/>
          <p:cNvSpPr>
            <a:spLocks noChangeAspect="1"/>
          </p:cNvSpPr>
          <p:nvPr/>
        </p:nvSpPr>
        <p:spPr>
          <a:xfrm>
            <a:off x="735088" y="715774"/>
            <a:ext cx="2160240" cy="216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3" name="Rectangle 2"/>
          <p:cNvSpPr/>
          <p:nvPr/>
        </p:nvSpPr>
        <p:spPr>
          <a:xfrm>
            <a:off x="772320" y="1134054"/>
            <a:ext cx="2085776" cy="1323439"/>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How do we know this is what the public want from us?</a:t>
            </a:r>
            <a:endParaRPr lang="en-GB" sz="2000" dirty="0">
              <a:solidFill>
                <a:schemeClr val="bg2">
                  <a:lumMod val="50000"/>
                </a:schemeClr>
              </a:solidFill>
            </a:endParaRPr>
          </a:p>
        </p:txBody>
      </p:sp>
      <p:sp>
        <p:nvSpPr>
          <p:cNvPr id="16" name="Oval 15"/>
          <p:cNvSpPr/>
          <p:nvPr/>
        </p:nvSpPr>
        <p:spPr>
          <a:xfrm>
            <a:off x="4964714" y="4251866"/>
            <a:ext cx="1620180" cy="16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0" name="Rectangle 9"/>
          <p:cNvSpPr/>
          <p:nvPr/>
        </p:nvSpPr>
        <p:spPr>
          <a:xfrm>
            <a:off x="4982716" y="4554034"/>
            <a:ext cx="1584176" cy="1015663"/>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Are you sure this is deliverable?</a:t>
            </a:r>
            <a:endParaRPr lang="en-GB" sz="2000" dirty="0">
              <a:solidFill>
                <a:schemeClr val="bg2">
                  <a:lumMod val="50000"/>
                </a:schemeClr>
              </a:solidFill>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3540550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403648" y="1700808"/>
            <a:ext cx="7632848" cy="4195053"/>
          </a:xfrm>
          <a:prstGeom prst="roundRect">
            <a:avLst>
              <a:gd name="adj" fmla="val 7166"/>
            </a:avLst>
          </a:prstGeom>
          <a:solidFill>
            <a:schemeClr val="bg1">
              <a:lumMod val="85000"/>
              <a:alpha val="30196"/>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ounded Rectangle 25"/>
          <p:cNvSpPr/>
          <p:nvPr/>
        </p:nvSpPr>
        <p:spPr>
          <a:xfrm>
            <a:off x="107504" y="1127646"/>
            <a:ext cx="7632848" cy="4195053"/>
          </a:xfrm>
          <a:prstGeom prst="roundRect">
            <a:avLst>
              <a:gd name="adj" fmla="val 7166"/>
            </a:avLst>
          </a:prstGeom>
          <a:solidFill>
            <a:schemeClr val="bg2">
              <a:lumMod val="20000"/>
              <a:lumOff val="80000"/>
              <a:alpha val="30196"/>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50000"/>
                </a:schemeClr>
              </a:solidFill>
            </a:endParaRPr>
          </a:p>
        </p:txBody>
      </p:sp>
      <p:sp>
        <p:nvSpPr>
          <p:cNvPr id="2" name="Title 1"/>
          <p:cNvSpPr>
            <a:spLocks noGrp="1"/>
          </p:cNvSpPr>
          <p:nvPr>
            <p:ph type="title"/>
          </p:nvPr>
        </p:nvSpPr>
        <p:spPr>
          <a:xfrm>
            <a:off x="0" y="-1612"/>
            <a:ext cx="9144000" cy="1054348"/>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Relationships between</a:t>
            </a:r>
            <a:br>
              <a:rPr lang="en-GB" sz="3200" b="1" dirty="0" smtClean="0">
                <a:solidFill>
                  <a:schemeClr val="accent2">
                    <a:lumMod val="50000"/>
                  </a:schemeClr>
                </a:solidFill>
                <a:latin typeface="Arial" panose="020B0604020202020204" pitchFamily="34" charset="0"/>
                <a:cs typeface="Arial" panose="020B0604020202020204" pitchFamily="34" charset="0"/>
              </a:rPr>
            </a:br>
            <a:r>
              <a:rPr lang="en-GB" sz="3200" b="1" dirty="0" smtClean="0">
                <a:solidFill>
                  <a:schemeClr val="accent2">
                    <a:lumMod val="50000"/>
                  </a:schemeClr>
                </a:solidFill>
                <a:latin typeface="Arial" panose="020B0604020202020204" pitchFamily="34" charset="0"/>
                <a:cs typeface="Arial" panose="020B0604020202020204" pitchFamily="34" charset="0"/>
              </a:rPr>
              <a:t>Councillors and Officers</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sp>
        <p:nvSpPr>
          <p:cNvPr id="23" name="TextBox 22"/>
          <p:cNvSpPr txBox="1"/>
          <p:nvPr/>
        </p:nvSpPr>
        <p:spPr>
          <a:xfrm>
            <a:off x="251520" y="1095127"/>
            <a:ext cx="2160240" cy="461665"/>
          </a:xfrm>
          <a:prstGeom prst="rect">
            <a:avLst/>
          </a:prstGeom>
          <a:noFill/>
        </p:spPr>
        <p:txBody>
          <a:bodyPr wrap="square" rtlCol="0">
            <a:spAutoFit/>
          </a:bodyPr>
          <a:lstStyle/>
          <a:p>
            <a:r>
              <a:rPr lang="en-GB" sz="2400" b="1" dirty="0" smtClean="0">
                <a:solidFill>
                  <a:schemeClr val="bg2">
                    <a:lumMod val="50000"/>
                  </a:schemeClr>
                </a:solidFill>
                <a:latin typeface="Arial" panose="020B0604020202020204" pitchFamily="34" charset="0"/>
                <a:cs typeface="Arial" panose="020B0604020202020204" pitchFamily="34" charset="0"/>
              </a:rPr>
              <a:t>Councillors</a:t>
            </a:r>
            <a:endParaRPr lang="en-GB" sz="2400" b="1" dirty="0">
              <a:solidFill>
                <a:schemeClr val="bg2">
                  <a:lumMod val="50000"/>
                </a:schemeClr>
              </a:solidFill>
              <a:latin typeface="Arial" panose="020B0604020202020204" pitchFamily="34" charset="0"/>
              <a:cs typeface="Arial" panose="020B0604020202020204" pitchFamily="34" charset="0"/>
            </a:endParaRPr>
          </a:p>
        </p:txBody>
      </p:sp>
      <p:sp>
        <p:nvSpPr>
          <p:cNvPr id="25" name="TextBox 24"/>
          <p:cNvSpPr txBox="1"/>
          <p:nvPr/>
        </p:nvSpPr>
        <p:spPr>
          <a:xfrm>
            <a:off x="6732240" y="5434196"/>
            <a:ext cx="2160240" cy="461665"/>
          </a:xfrm>
          <a:prstGeom prst="rect">
            <a:avLst/>
          </a:prstGeom>
          <a:noFill/>
        </p:spPr>
        <p:txBody>
          <a:bodyPr wrap="square" rtlCol="0">
            <a:spAutoFit/>
          </a:bodyPr>
          <a:lstStyle/>
          <a:p>
            <a:pPr algn="r"/>
            <a:r>
              <a:rPr lang="en-GB" sz="2400" b="1" dirty="0" smtClean="0">
                <a:solidFill>
                  <a:schemeClr val="bg2">
                    <a:lumMod val="50000"/>
                  </a:schemeClr>
                </a:solidFill>
                <a:latin typeface="Arial" panose="020B0604020202020204" pitchFamily="34" charset="0"/>
                <a:cs typeface="Arial" panose="020B0604020202020204" pitchFamily="34" charset="0"/>
              </a:rPr>
              <a:t>Officers</a:t>
            </a:r>
            <a:endParaRPr lang="en-GB" sz="2400" b="1" dirty="0">
              <a:solidFill>
                <a:schemeClr val="bg2">
                  <a:lumMod val="50000"/>
                </a:schemeClr>
              </a:solidFill>
              <a:latin typeface="Arial" panose="020B0604020202020204" pitchFamily="34" charset="0"/>
              <a:cs typeface="Arial" panose="020B0604020202020204" pitchFamily="34" charset="0"/>
            </a:endParaRPr>
          </a:p>
        </p:txBody>
      </p:sp>
      <p:sp>
        <p:nvSpPr>
          <p:cNvPr id="13" name="TextBox 12"/>
          <p:cNvSpPr txBox="1"/>
          <p:nvPr/>
        </p:nvSpPr>
        <p:spPr>
          <a:xfrm>
            <a:off x="1547664" y="1772816"/>
            <a:ext cx="6048672" cy="3554819"/>
          </a:xfrm>
          <a:prstGeom prst="rect">
            <a:avLst/>
          </a:prstGeom>
          <a:noFill/>
        </p:spPr>
        <p:txBody>
          <a:bodyPr wrap="square" rtlCol="0">
            <a:spAutoFit/>
          </a:bodyPr>
          <a:lstStyle/>
          <a:p>
            <a:pPr>
              <a:spcAft>
                <a:spcPts val="900"/>
              </a:spcAft>
            </a:pPr>
            <a:r>
              <a:rPr lang="en-GB" sz="2000" dirty="0">
                <a:solidFill>
                  <a:schemeClr val="accent2">
                    <a:lumMod val="50000"/>
                  </a:schemeClr>
                </a:solidFill>
                <a:latin typeface="Arial" panose="020B0604020202020204" pitchFamily="34" charset="0"/>
                <a:cs typeface="Arial" panose="020B0604020202020204" pitchFamily="34" charset="0"/>
              </a:rPr>
              <a:t>Mutual respect and trust</a:t>
            </a:r>
          </a:p>
          <a:p>
            <a:pPr>
              <a:spcAft>
                <a:spcPts val="900"/>
              </a:spcAft>
            </a:pPr>
            <a:r>
              <a:rPr lang="en-GB" sz="2000" dirty="0">
                <a:solidFill>
                  <a:schemeClr val="accent2">
                    <a:lumMod val="50000"/>
                  </a:schemeClr>
                </a:solidFill>
                <a:latin typeface="Arial" panose="020B0604020202020204" pitchFamily="34" charset="0"/>
                <a:cs typeface="Arial" panose="020B0604020202020204" pitchFamily="34" charset="0"/>
              </a:rPr>
              <a:t>Clear </a:t>
            </a:r>
            <a:r>
              <a:rPr lang="en-GB" sz="2000" dirty="0" smtClean="0">
                <a:solidFill>
                  <a:schemeClr val="accent2">
                    <a:lumMod val="50000"/>
                  </a:schemeClr>
                </a:solidFill>
                <a:latin typeface="Arial" panose="020B0604020202020204" pitchFamily="34" charset="0"/>
                <a:cs typeface="Arial" panose="020B0604020202020204" pitchFamily="34" charset="0"/>
              </a:rPr>
              <a:t>responsibilities </a:t>
            </a:r>
            <a:r>
              <a:rPr lang="en-GB" sz="2000" dirty="0">
                <a:solidFill>
                  <a:schemeClr val="accent2">
                    <a:lumMod val="50000"/>
                  </a:schemeClr>
                </a:solidFill>
                <a:latin typeface="Arial" panose="020B0604020202020204" pitchFamily="34" charset="0"/>
                <a:cs typeface="Arial" panose="020B0604020202020204" pitchFamily="34" charset="0"/>
              </a:rPr>
              <a:t>and </a:t>
            </a:r>
            <a:r>
              <a:rPr lang="en-GB" sz="2000" dirty="0" smtClean="0">
                <a:solidFill>
                  <a:schemeClr val="accent2">
                    <a:lumMod val="50000"/>
                  </a:schemeClr>
                </a:solidFill>
                <a:latin typeface="Arial" panose="020B0604020202020204" pitchFamily="34" charset="0"/>
                <a:cs typeface="Arial" panose="020B0604020202020204" pitchFamily="34" charset="0"/>
              </a:rPr>
              <a:t>accountabilities </a:t>
            </a:r>
            <a:endParaRPr lang="en-GB" sz="2000" dirty="0">
              <a:solidFill>
                <a:schemeClr val="accent2">
                  <a:lumMod val="50000"/>
                </a:schemeClr>
              </a:solidFill>
              <a:latin typeface="Arial" panose="020B0604020202020204" pitchFamily="34" charset="0"/>
              <a:cs typeface="Arial" panose="020B0604020202020204" pitchFamily="34" charset="0"/>
            </a:endParaRPr>
          </a:p>
          <a:p>
            <a:pPr>
              <a:spcAft>
                <a:spcPts val="900"/>
              </a:spcAft>
            </a:pPr>
            <a:r>
              <a:rPr lang="en-GB" sz="2000" dirty="0" smtClean="0">
                <a:solidFill>
                  <a:schemeClr val="accent2">
                    <a:lumMod val="50000"/>
                  </a:schemeClr>
                </a:solidFill>
                <a:latin typeface="Arial" panose="020B0604020202020204" pitchFamily="34" charset="0"/>
                <a:cs typeface="Arial" panose="020B0604020202020204" pitchFamily="34" charset="0"/>
              </a:rPr>
              <a:t>‘Line </a:t>
            </a:r>
            <a:r>
              <a:rPr lang="en-GB" sz="2000" dirty="0">
                <a:solidFill>
                  <a:schemeClr val="accent2">
                    <a:lumMod val="50000"/>
                  </a:schemeClr>
                </a:solidFill>
                <a:latin typeface="Arial" panose="020B0604020202020204" pitchFamily="34" charset="0"/>
                <a:cs typeface="Arial" panose="020B0604020202020204" pitchFamily="34" charset="0"/>
              </a:rPr>
              <a:t>of sight’ </a:t>
            </a:r>
            <a:r>
              <a:rPr lang="en-GB" sz="2000" dirty="0" smtClean="0">
                <a:solidFill>
                  <a:schemeClr val="accent2">
                    <a:lumMod val="50000"/>
                  </a:schemeClr>
                </a:solidFill>
                <a:latin typeface="Arial" panose="020B0604020202020204" pitchFamily="34" charset="0"/>
                <a:cs typeface="Arial" panose="020B0604020202020204" pitchFamily="34" charset="0"/>
              </a:rPr>
              <a:t>for Councillors on </a:t>
            </a:r>
            <a:r>
              <a:rPr lang="en-GB" sz="2000" dirty="0">
                <a:solidFill>
                  <a:schemeClr val="accent2">
                    <a:lumMod val="50000"/>
                  </a:schemeClr>
                </a:solidFill>
                <a:latin typeface="Arial" panose="020B0604020202020204" pitchFamily="34" charset="0"/>
                <a:cs typeface="Arial" panose="020B0604020202020204" pitchFamily="34" charset="0"/>
              </a:rPr>
              <a:t>performance and financial resilience</a:t>
            </a:r>
          </a:p>
          <a:p>
            <a:pPr>
              <a:spcAft>
                <a:spcPts val="900"/>
              </a:spcAft>
            </a:pPr>
            <a:r>
              <a:rPr lang="en-GB" sz="2000" dirty="0" smtClean="0">
                <a:solidFill>
                  <a:schemeClr val="accent2">
                    <a:lumMod val="50000"/>
                  </a:schemeClr>
                </a:solidFill>
                <a:latin typeface="Arial" panose="020B0604020202020204" pitchFamily="34" charset="0"/>
                <a:cs typeface="Arial" panose="020B0604020202020204" pitchFamily="34" charset="0"/>
              </a:rPr>
              <a:t>Transparency </a:t>
            </a:r>
            <a:r>
              <a:rPr lang="en-GB" sz="2000" dirty="0">
                <a:solidFill>
                  <a:schemeClr val="accent2">
                    <a:lumMod val="50000"/>
                  </a:schemeClr>
                </a:solidFill>
                <a:latin typeface="Arial" panose="020B0604020202020204" pitchFamily="34" charset="0"/>
                <a:cs typeface="Arial" panose="020B0604020202020204" pitchFamily="34" charset="0"/>
              </a:rPr>
              <a:t>of </a:t>
            </a:r>
            <a:r>
              <a:rPr lang="en-GB" sz="2000" dirty="0" smtClean="0">
                <a:solidFill>
                  <a:schemeClr val="accent2">
                    <a:lumMod val="50000"/>
                  </a:schemeClr>
                </a:solidFill>
                <a:latin typeface="Arial" panose="020B0604020202020204" pitchFamily="34" charset="0"/>
                <a:cs typeface="Arial" panose="020B0604020202020204" pitchFamily="34" charset="0"/>
              </a:rPr>
              <a:t>proposals and the reasons for decisions made</a:t>
            </a:r>
            <a:endParaRPr lang="en-GB" sz="2000" dirty="0">
              <a:solidFill>
                <a:schemeClr val="accent2">
                  <a:lumMod val="50000"/>
                </a:schemeClr>
              </a:solidFill>
              <a:latin typeface="Arial" panose="020B0604020202020204" pitchFamily="34" charset="0"/>
              <a:cs typeface="Arial" panose="020B0604020202020204" pitchFamily="34" charset="0"/>
            </a:endParaRPr>
          </a:p>
          <a:p>
            <a:pPr>
              <a:spcAft>
                <a:spcPts val="900"/>
              </a:spcAft>
            </a:pPr>
            <a:r>
              <a:rPr lang="en-GB" sz="2000" dirty="0">
                <a:solidFill>
                  <a:schemeClr val="accent2">
                    <a:lumMod val="50000"/>
                  </a:schemeClr>
                </a:solidFill>
                <a:latin typeface="Arial" panose="020B0604020202020204" pitchFamily="34" charset="0"/>
                <a:cs typeface="Arial" panose="020B0604020202020204" pitchFamily="34" charset="0"/>
              </a:rPr>
              <a:t>Ability to positively challenge</a:t>
            </a:r>
          </a:p>
          <a:p>
            <a:pPr>
              <a:spcAft>
                <a:spcPts val="900"/>
              </a:spcAft>
            </a:pPr>
            <a:r>
              <a:rPr lang="en-GB" sz="2000" dirty="0">
                <a:solidFill>
                  <a:schemeClr val="accent2">
                    <a:lumMod val="50000"/>
                  </a:schemeClr>
                </a:solidFill>
                <a:latin typeface="Arial" panose="020B0604020202020204" pitchFamily="34" charset="0"/>
                <a:cs typeface="Arial" panose="020B0604020202020204" pitchFamily="34" charset="0"/>
              </a:rPr>
              <a:t>Ask appropriate </a:t>
            </a:r>
            <a:r>
              <a:rPr lang="en-GB" sz="2000" dirty="0" smtClean="0">
                <a:solidFill>
                  <a:schemeClr val="accent2">
                    <a:lumMod val="50000"/>
                  </a:schemeClr>
                </a:solidFill>
                <a:latin typeface="Arial" panose="020B0604020202020204" pitchFamily="34" charset="0"/>
                <a:cs typeface="Arial" panose="020B0604020202020204" pitchFamily="34" charset="0"/>
              </a:rPr>
              <a:t>and </a:t>
            </a:r>
            <a:r>
              <a:rPr lang="en-GB" sz="2000" dirty="0">
                <a:solidFill>
                  <a:schemeClr val="accent2">
                    <a:lumMod val="50000"/>
                  </a:schemeClr>
                </a:solidFill>
                <a:latin typeface="Arial" panose="020B0604020202020204" pitchFamily="34" charset="0"/>
                <a:cs typeface="Arial" panose="020B0604020202020204" pitchFamily="34" charset="0"/>
              </a:rPr>
              <a:t>searching questions</a:t>
            </a:r>
          </a:p>
          <a:p>
            <a:pPr>
              <a:spcAft>
                <a:spcPts val="900"/>
              </a:spcAft>
            </a:pPr>
            <a:r>
              <a:rPr lang="en-GB" sz="2000" dirty="0">
                <a:solidFill>
                  <a:schemeClr val="accent2">
                    <a:lumMod val="50000"/>
                  </a:schemeClr>
                </a:solidFill>
                <a:latin typeface="Arial" panose="020B0604020202020204" pitchFamily="34" charset="0"/>
                <a:cs typeface="Arial" panose="020B0604020202020204" pitchFamily="34" charset="0"/>
              </a:rPr>
              <a:t>Expect </a:t>
            </a:r>
            <a:r>
              <a:rPr lang="en-GB" sz="2000" dirty="0" smtClean="0">
                <a:solidFill>
                  <a:schemeClr val="accent2">
                    <a:lumMod val="50000"/>
                  </a:schemeClr>
                </a:solidFill>
                <a:latin typeface="Arial" panose="020B0604020202020204" pitchFamily="34" charset="0"/>
                <a:cs typeface="Arial" panose="020B0604020202020204" pitchFamily="34" charset="0"/>
              </a:rPr>
              <a:t>and </a:t>
            </a:r>
            <a:r>
              <a:rPr lang="en-GB" sz="2000" dirty="0">
                <a:solidFill>
                  <a:schemeClr val="accent2">
                    <a:lumMod val="50000"/>
                  </a:schemeClr>
                </a:solidFill>
                <a:latin typeface="Arial" panose="020B0604020202020204" pitchFamily="34" charset="0"/>
                <a:cs typeface="Arial" panose="020B0604020202020204" pitchFamily="34" charset="0"/>
              </a:rPr>
              <a:t>attend </a:t>
            </a:r>
            <a:r>
              <a:rPr lang="en-GB" sz="2000" dirty="0" smtClean="0">
                <a:solidFill>
                  <a:schemeClr val="accent2">
                    <a:lumMod val="50000"/>
                  </a:schemeClr>
                </a:solidFill>
                <a:latin typeface="Arial" panose="020B0604020202020204" pitchFamily="34" charset="0"/>
                <a:cs typeface="Arial" panose="020B0604020202020204" pitchFamily="34" charset="0"/>
              </a:rPr>
              <a:t>briefings</a:t>
            </a:r>
            <a:endParaRPr lang="en-GB" sz="2000" dirty="0">
              <a:solidFill>
                <a:schemeClr val="accent2">
                  <a:lumMod val="50000"/>
                </a:schemeClr>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3034787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23929550"/>
              </p:ext>
            </p:extLst>
          </p:nvPr>
        </p:nvGraphicFramePr>
        <p:xfrm>
          <a:off x="179512" y="576738"/>
          <a:ext cx="8856984" cy="5228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3623472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21548472"/>
              </p:ext>
            </p:extLst>
          </p:nvPr>
        </p:nvGraphicFramePr>
        <p:xfrm>
          <a:off x="179512" y="576738"/>
          <a:ext cx="8856984" cy="5228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364064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
            <a:ext cx="7744892" cy="926976"/>
          </a:xfrm>
        </p:spPr>
        <p:txBody>
          <a:bodyPr/>
          <a:lstStyle/>
          <a:p>
            <a:r>
              <a:rPr lang="en-GB" b="1" dirty="0" smtClean="0">
                <a:solidFill>
                  <a:schemeClr val="accent2">
                    <a:lumMod val="50000"/>
                  </a:schemeClr>
                </a:solidFill>
                <a:latin typeface="Arial" panose="020B0604020202020204" pitchFamily="34" charset="0"/>
                <a:cs typeface="Arial" panose="020B0604020202020204" pitchFamily="34" charset="0"/>
              </a:rPr>
              <a:t>Questions</a:t>
            </a:r>
            <a:endParaRPr lang="en-GB" b="1" dirty="0">
              <a:solidFill>
                <a:schemeClr val="accent2">
                  <a:lumMod val="50000"/>
                </a:schemeClr>
              </a:solidFill>
              <a:latin typeface="Arial" panose="020B0604020202020204" pitchFamily="34" charset="0"/>
              <a:cs typeface="Arial" panose="020B0604020202020204" pitchFamily="34" charset="0"/>
            </a:endParaRPr>
          </a:p>
        </p:txBody>
      </p:sp>
      <p:pic>
        <p:nvPicPr>
          <p:cNvPr id="2050" name="Picture 2" descr="C:\Users\cxpudf\AppData\Local\Microsoft\Windows\Temporary Internet Files\Content.IE5\JBV0IP60\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644650"/>
            <a:ext cx="4762500" cy="35687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cxpudf\AppData\Local\Microsoft\Windows\Temporary Internet Files\Content.IE5\JBV0IP60\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644650"/>
            <a:ext cx="4762500" cy="3568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cxpudf\AppData\Local\Microsoft\Windows\Temporary Internet Files\Content.IE5\JBV0IP60\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644650"/>
            <a:ext cx="4762500" cy="35687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cxpudf\AppData\Local\Microsoft\Windows\Temporary Internet Files\Content.IE5\JBV0IP60\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644650"/>
            <a:ext cx="4762500" cy="35687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122060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Commitment to residents</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340768"/>
            <a:ext cx="7772400" cy="504056"/>
          </a:xfrm>
        </p:spPr>
        <p:txBody>
          <a:bodyPr>
            <a:normAutofit lnSpcReduction="10000"/>
          </a:bodyPr>
          <a:lstStyle/>
          <a:p>
            <a:pPr marL="0" indent="0">
              <a:buNone/>
            </a:pPr>
            <a:r>
              <a:rPr lang="en-GB" sz="2800" i="1" dirty="0" smtClean="0">
                <a:solidFill>
                  <a:schemeClr val="bg2">
                    <a:lumMod val="50000"/>
                  </a:schemeClr>
                </a:solidFill>
                <a:latin typeface="Arial" panose="020B0604020202020204" pitchFamily="34" charset="0"/>
                <a:cs typeface="Arial" panose="020B0604020202020204" pitchFamily="34" charset="0"/>
              </a:rPr>
              <a:t>Serving Hampshire</a:t>
            </a:r>
            <a:r>
              <a:rPr lang="en-GB" sz="2800" dirty="0" smtClean="0">
                <a:solidFill>
                  <a:schemeClr val="bg2">
                    <a:lumMod val="50000"/>
                  </a:schemeClr>
                </a:solidFill>
                <a:latin typeface="Arial" panose="020B0604020202020204" pitchFamily="34" charset="0"/>
                <a:cs typeface="Arial" panose="020B0604020202020204" pitchFamily="34" charset="0"/>
              </a:rPr>
              <a:t> Strategic Plan 2017-2021</a:t>
            </a:r>
            <a:endParaRPr lang="en-GB" sz="2800" dirty="0">
              <a:solidFill>
                <a:schemeClr val="bg2">
                  <a:lumMod val="50000"/>
                </a:schemeClr>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060848"/>
            <a:ext cx="1733550" cy="17335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614" y="2060848"/>
            <a:ext cx="1733550" cy="17335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5196" y="2060848"/>
            <a:ext cx="1733550" cy="173355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19127" y="2098948"/>
            <a:ext cx="1733550" cy="1657350"/>
          </a:xfrm>
          <a:prstGeom prst="rect">
            <a:avLst/>
          </a:prstGeom>
        </p:spPr>
      </p:pic>
      <p:sp>
        <p:nvSpPr>
          <p:cNvPr id="10" name="Rectangle 9"/>
          <p:cNvSpPr/>
          <p:nvPr/>
        </p:nvSpPr>
        <p:spPr>
          <a:xfrm>
            <a:off x="395536" y="4077072"/>
            <a:ext cx="1733550" cy="1323439"/>
          </a:xfrm>
          <a:prstGeom prst="rect">
            <a:avLst/>
          </a:prstGeom>
        </p:spPr>
        <p:txBody>
          <a:bodyPr wrap="square">
            <a:spAutoFit/>
          </a:bodyPr>
          <a:lstStyle/>
          <a:p>
            <a:pPr algn="ctr"/>
            <a:r>
              <a:rPr lang="en-GB" sz="1600" dirty="0" smtClean="0">
                <a:solidFill>
                  <a:schemeClr val="accent2">
                    <a:lumMod val="50000"/>
                  </a:schemeClr>
                </a:solidFill>
                <a:latin typeface="Arial" panose="020B0604020202020204" pitchFamily="34" charset="0"/>
                <a:cs typeface="Arial" panose="020B0604020202020204" pitchFamily="34" charset="0"/>
              </a:rPr>
              <a:t>Hampshire </a:t>
            </a:r>
            <a:r>
              <a:rPr lang="en-GB" sz="1600" dirty="0">
                <a:solidFill>
                  <a:schemeClr val="accent2">
                    <a:lumMod val="50000"/>
                  </a:schemeClr>
                </a:solidFill>
                <a:latin typeface="Arial" panose="020B0604020202020204" pitchFamily="34" charset="0"/>
                <a:cs typeface="Arial" panose="020B0604020202020204" pitchFamily="34" charset="0"/>
              </a:rPr>
              <a:t>maintains strong and sustainable economic growth and prosperity </a:t>
            </a:r>
          </a:p>
        </p:txBody>
      </p:sp>
      <p:sp>
        <p:nvSpPr>
          <p:cNvPr id="11" name="Rectangle 10"/>
          <p:cNvSpPr/>
          <p:nvPr/>
        </p:nvSpPr>
        <p:spPr>
          <a:xfrm>
            <a:off x="2619127" y="4077072"/>
            <a:ext cx="1733550" cy="1323439"/>
          </a:xfrm>
          <a:prstGeom prst="rect">
            <a:avLst/>
          </a:prstGeom>
        </p:spPr>
        <p:txBody>
          <a:bodyPr wrap="square">
            <a:spAutoFit/>
          </a:bodyPr>
          <a:lstStyle/>
          <a:p>
            <a:pPr algn="ctr"/>
            <a:r>
              <a:rPr lang="en-GB" sz="1600" dirty="0">
                <a:solidFill>
                  <a:schemeClr val="accent2">
                    <a:lumMod val="50000"/>
                  </a:schemeClr>
                </a:solidFill>
                <a:latin typeface="Arial" panose="020B0604020202020204" pitchFamily="34" charset="0"/>
                <a:cs typeface="Arial" panose="020B0604020202020204" pitchFamily="34" charset="0"/>
              </a:rPr>
              <a:t>People in </a:t>
            </a:r>
            <a:r>
              <a:rPr lang="en-GB" sz="1600" dirty="0" smtClean="0">
                <a:solidFill>
                  <a:schemeClr val="accent2">
                    <a:lumMod val="50000"/>
                  </a:schemeClr>
                </a:solidFill>
                <a:latin typeface="Arial" panose="020B0604020202020204" pitchFamily="34" charset="0"/>
                <a:cs typeface="Arial" panose="020B0604020202020204" pitchFamily="34" charset="0"/>
              </a:rPr>
              <a:t>Hampshire live </a:t>
            </a:r>
            <a:r>
              <a:rPr lang="en-GB" sz="1600" dirty="0">
                <a:solidFill>
                  <a:schemeClr val="accent2">
                    <a:lumMod val="50000"/>
                  </a:schemeClr>
                </a:solidFill>
                <a:latin typeface="Arial" panose="020B0604020202020204" pitchFamily="34" charset="0"/>
                <a:cs typeface="Arial" panose="020B0604020202020204" pitchFamily="34" charset="0"/>
              </a:rPr>
              <a:t>safe, healthy </a:t>
            </a:r>
            <a:r>
              <a:rPr lang="en-GB" sz="1600" dirty="0" smtClean="0">
                <a:solidFill>
                  <a:schemeClr val="accent2">
                    <a:lumMod val="50000"/>
                  </a:schemeClr>
                </a:solidFill>
                <a:latin typeface="Arial" panose="020B0604020202020204" pitchFamily="34" charset="0"/>
                <a:cs typeface="Arial" panose="020B0604020202020204" pitchFamily="34" charset="0"/>
              </a:rPr>
              <a:t>and independent lives </a:t>
            </a:r>
            <a:endParaRPr lang="en-GB" sz="1600" dirty="0">
              <a:solidFill>
                <a:schemeClr val="accent2">
                  <a:lumMod val="50000"/>
                </a:schemeClr>
              </a:solidFill>
              <a:latin typeface="Arial" panose="020B0604020202020204" pitchFamily="34" charset="0"/>
              <a:cs typeface="Arial" panose="020B0604020202020204" pitchFamily="34" charset="0"/>
            </a:endParaRPr>
          </a:p>
        </p:txBody>
      </p:sp>
      <p:sp>
        <p:nvSpPr>
          <p:cNvPr id="12" name="Rectangle 11"/>
          <p:cNvSpPr/>
          <p:nvPr/>
        </p:nvSpPr>
        <p:spPr>
          <a:xfrm>
            <a:off x="4716016" y="4077072"/>
            <a:ext cx="1872208" cy="1077218"/>
          </a:xfrm>
          <a:prstGeom prst="rect">
            <a:avLst/>
          </a:prstGeom>
        </p:spPr>
        <p:txBody>
          <a:bodyPr wrap="square">
            <a:spAutoFit/>
          </a:bodyPr>
          <a:lstStyle/>
          <a:p>
            <a:pPr algn="ctr"/>
            <a:r>
              <a:rPr lang="en-GB" sz="1600" dirty="0">
                <a:solidFill>
                  <a:schemeClr val="accent2">
                    <a:lumMod val="50000"/>
                  </a:schemeClr>
                </a:solidFill>
                <a:latin typeface="Arial" panose="020B0604020202020204" pitchFamily="34" charset="0"/>
                <a:cs typeface="Arial" panose="020B0604020202020204" pitchFamily="34" charset="0"/>
              </a:rPr>
              <a:t>People in </a:t>
            </a:r>
            <a:r>
              <a:rPr lang="en-GB" sz="1600" dirty="0" smtClean="0">
                <a:solidFill>
                  <a:schemeClr val="accent2">
                    <a:lumMod val="50000"/>
                  </a:schemeClr>
                </a:solidFill>
                <a:latin typeface="Arial" panose="020B0604020202020204" pitchFamily="34" charset="0"/>
                <a:cs typeface="Arial" panose="020B0604020202020204" pitchFamily="34" charset="0"/>
              </a:rPr>
              <a:t>Hampshire enjoy </a:t>
            </a:r>
            <a:r>
              <a:rPr lang="en-GB" sz="1600" dirty="0">
                <a:solidFill>
                  <a:schemeClr val="accent2">
                    <a:lumMod val="50000"/>
                  </a:schemeClr>
                </a:solidFill>
                <a:latin typeface="Arial" panose="020B0604020202020204" pitchFamily="34" charset="0"/>
                <a:cs typeface="Arial" panose="020B0604020202020204" pitchFamily="34" charset="0"/>
              </a:rPr>
              <a:t>a rich and </a:t>
            </a:r>
            <a:r>
              <a:rPr lang="en-GB" sz="1600" dirty="0" smtClean="0">
                <a:solidFill>
                  <a:schemeClr val="accent2">
                    <a:lumMod val="50000"/>
                  </a:schemeClr>
                </a:solidFill>
                <a:latin typeface="Arial" panose="020B0604020202020204" pitchFamily="34" charset="0"/>
                <a:cs typeface="Arial" panose="020B0604020202020204" pitchFamily="34" charset="0"/>
              </a:rPr>
              <a:t>diverse environment </a:t>
            </a:r>
            <a:endParaRPr lang="en-GB" sz="1600" dirty="0">
              <a:solidFill>
                <a:schemeClr val="accent2">
                  <a:lumMod val="50000"/>
                </a:schemeClr>
              </a:solidFill>
              <a:latin typeface="Arial" panose="020B0604020202020204" pitchFamily="34" charset="0"/>
              <a:cs typeface="Arial" panose="020B0604020202020204" pitchFamily="34" charset="0"/>
            </a:endParaRPr>
          </a:p>
        </p:txBody>
      </p:sp>
      <p:sp>
        <p:nvSpPr>
          <p:cNvPr id="13" name="Rectangle 12"/>
          <p:cNvSpPr/>
          <p:nvPr/>
        </p:nvSpPr>
        <p:spPr>
          <a:xfrm>
            <a:off x="6881614" y="4077071"/>
            <a:ext cx="1733550" cy="1323439"/>
          </a:xfrm>
          <a:prstGeom prst="rect">
            <a:avLst/>
          </a:prstGeom>
        </p:spPr>
        <p:txBody>
          <a:bodyPr wrap="square">
            <a:spAutoFit/>
          </a:bodyPr>
          <a:lstStyle/>
          <a:p>
            <a:pPr algn="ctr"/>
            <a:r>
              <a:rPr lang="en-GB" sz="1600" dirty="0">
                <a:solidFill>
                  <a:schemeClr val="accent2">
                    <a:lumMod val="50000"/>
                  </a:schemeClr>
                </a:solidFill>
                <a:latin typeface="Arial" panose="020B0604020202020204" pitchFamily="34" charset="0"/>
                <a:cs typeface="Arial" panose="020B0604020202020204" pitchFamily="34" charset="0"/>
              </a:rPr>
              <a:t>People in </a:t>
            </a:r>
            <a:r>
              <a:rPr lang="en-GB" sz="1600" dirty="0" smtClean="0">
                <a:solidFill>
                  <a:schemeClr val="accent2">
                    <a:lumMod val="50000"/>
                  </a:schemeClr>
                </a:solidFill>
                <a:latin typeface="Arial" panose="020B0604020202020204" pitchFamily="34" charset="0"/>
                <a:cs typeface="Arial" panose="020B0604020202020204" pitchFamily="34" charset="0"/>
              </a:rPr>
              <a:t>Hampshire enjoy </a:t>
            </a:r>
            <a:r>
              <a:rPr lang="en-GB" sz="1600" dirty="0">
                <a:solidFill>
                  <a:schemeClr val="accent2">
                    <a:lumMod val="50000"/>
                  </a:schemeClr>
                </a:solidFill>
                <a:latin typeface="Arial" panose="020B0604020202020204" pitchFamily="34" charset="0"/>
                <a:cs typeface="Arial" panose="020B0604020202020204" pitchFamily="34" charset="0"/>
              </a:rPr>
              <a:t>being part of </a:t>
            </a:r>
            <a:r>
              <a:rPr lang="en-GB" sz="1600" dirty="0" smtClean="0">
                <a:solidFill>
                  <a:schemeClr val="accent2">
                    <a:lumMod val="50000"/>
                  </a:schemeClr>
                </a:solidFill>
                <a:latin typeface="Arial" panose="020B0604020202020204" pitchFamily="34" charset="0"/>
                <a:cs typeface="Arial" panose="020B0604020202020204" pitchFamily="34" charset="0"/>
              </a:rPr>
              <a:t>strong, inclusive </a:t>
            </a:r>
            <a:r>
              <a:rPr lang="en-GB" sz="1600" dirty="0">
                <a:solidFill>
                  <a:schemeClr val="accent2">
                    <a:lumMod val="50000"/>
                  </a:schemeClr>
                </a:solidFill>
                <a:latin typeface="Arial" panose="020B0604020202020204" pitchFamily="34" charset="0"/>
                <a:cs typeface="Arial" panose="020B0604020202020204" pitchFamily="34" charset="0"/>
              </a:rPr>
              <a:t>communities </a:t>
            </a: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1240599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54368" cy="650776"/>
          </a:xfrm>
        </p:spPr>
        <p:txBody>
          <a:bodyPr>
            <a:normAutofit/>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Decision process for the strategic plan</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3992267268"/>
              </p:ext>
            </p:extLst>
          </p:nvPr>
        </p:nvGraphicFramePr>
        <p:xfrm>
          <a:off x="179512" y="836712"/>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3459421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en-GB" sz="3100" b="1" dirty="0" smtClean="0">
                <a:solidFill>
                  <a:schemeClr val="accent2">
                    <a:lumMod val="50000"/>
                  </a:schemeClr>
                </a:solidFill>
                <a:latin typeface="Arial" panose="020B0604020202020204" pitchFamily="34" charset="0"/>
                <a:cs typeface="Arial" panose="020B0604020202020204" pitchFamily="34" charset="0"/>
              </a:rPr>
              <a:t>Metrics to measure performance</a:t>
            </a:r>
            <a:endParaRPr lang="en-GB" sz="3100" b="1" dirty="0">
              <a:solidFill>
                <a:schemeClr val="accent2">
                  <a:lumMod val="50000"/>
                </a:schemeClr>
              </a:solidFill>
              <a:latin typeface="Arial" panose="020B0604020202020204" pitchFamily="34" charset="0"/>
              <a:cs typeface="Arial" panose="020B0604020202020204" pitchFamily="34" charset="0"/>
            </a:endParaRPr>
          </a:p>
        </p:txBody>
      </p:sp>
      <p:sp>
        <p:nvSpPr>
          <p:cNvPr id="4" name="Rectangle 3"/>
          <p:cNvSpPr/>
          <p:nvPr/>
        </p:nvSpPr>
        <p:spPr>
          <a:xfrm>
            <a:off x="387632" y="764704"/>
            <a:ext cx="8352928" cy="954107"/>
          </a:xfrm>
          <a:prstGeom prst="rect">
            <a:avLst/>
          </a:prstGeom>
        </p:spPr>
        <p:txBody>
          <a:bodyPr wrap="square">
            <a:spAutoFit/>
          </a:bodyPr>
          <a:lstStyle/>
          <a:p>
            <a:r>
              <a:rPr lang="en-GB" sz="2800" dirty="0" smtClean="0">
                <a:solidFill>
                  <a:schemeClr val="bg2">
                    <a:lumMod val="50000"/>
                  </a:schemeClr>
                </a:solidFill>
                <a:latin typeface="Arial" panose="020B0604020202020204" pitchFamily="34" charset="0"/>
                <a:cs typeface="Arial" panose="020B0604020202020204" pitchFamily="34" charset="0"/>
              </a:rPr>
              <a:t>A </a:t>
            </a:r>
            <a:r>
              <a:rPr lang="en-GB" sz="2800" dirty="0">
                <a:solidFill>
                  <a:schemeClr val="bg2">
                    <a:lumMod val="50000"/>
                  </a:schemeClr>
                </a:solidFill>
                <a:latin typeface="Arial" panose="020B0604020202020204" pitchFamily="34" charset="0"/>
                <a:cs typeface="Arial" panose="020B0604020202020204" pitchFamily="34" charset="0"/>
              </a:rPr>
              <a:t>set of objectives and performance targets which </a:t>
            </a:r>
            <a:r>
              <a:rPr lang="en-GB" sz="2800" dirty="0" smtClean="0">
                <a:solidFill>
                  <a:schemeClr val="bg2">
                    <a:lumMod val="50000"/>
                  </a:schemeClr>
                </a:solidFill>
                <a:latin typeface="Arial" panose="020B0604020202020204" pitchFamily="34" charset="0"/>
                <a:cs typeface="Arial" panose="020B0604020202020204" pitchFamily="34" charset="0"/>
              </a:rPr>
              <a:t>track </a:t>
            </a:r>
            <a:r>
              <a:rPr lang="en-GB" sz="2800" dirty="0">
                <a:solidFill>
                  <a:schemeClr val="bg2">
                    <a:lumMod val="50000"/>
                  </a:schemeClr>
                </a:solidFill>
                <a:latin typeface="Arial" panose="020B0604020202020204" pitchFamily="34" charset="0"/>
                <a:cs typeface="Arial" panose="020B0604020202020204" pitchFamily="34" charset="0"/>
              </a:rPr>
              <a:t>customer </a:t>
            </a:r>
            <a:r>
              <a:rPr lang="en-GB" sz="2800" dirty="0" smtClean="0">
                <a:solidFill>
                  <a:schemeClr val="bg2">
                    <a:lumMod val="50000"/>
                  </a:schemeClr>
                </a:solidFill>
                <a:latin typeface="Arial" panose="020B0604020202020204" pitchFamily="34" charset="0"/>
                <a:cs typeface="Arial" panose="020B0604020202020204" pitchFamily="34" charset="0"/>
              </a:rPr>
              <a:t>experience, that:</a:t>
            </a:r>
          </a:p>
        </p:txBody>
      </p:sp>
      <p:sp>
        <p:nvSpPr>
          <p:cNvPr id="6" name="Rounded Rectangle 5"/>
          <p:cNvSpPr/>
          <p:nvPr/>
        </p:nvSpPr>
        <p:spPr>
          <a:xfrm>
            <a:off x="105544" y="1709729"/>
            <a:ext cx="3674368" cy="1578742"/>
          </a:xfrm>
          <a:prstGeom prst="roundRect">
            <a:avLst>
              <a:gd name="adj" fmla="val 6525"/>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75000"/>
                </a:schemeClr>
              </a:solidFill>
            </a:endParaRPr>
          </a:p>
        </p:txBody>
      </p:sp>
      <p:sp>
        <p:nvSpPr>
          <p:cNvPr id="7" name="Rectangle 6"/>
          <p:cNvSpPr/>
          <p:nvPr/>
        </p:nvSpPr>
        <p:spPr>
          <a:xfrm>
            <a:off x="116474" y="1718811"/>
            <a:ext cx="3663438" cy="1200329"/>
          </a:xfrm>
          <a:prstGeom prst="rect">
            <a:avLst/>
          </a:prstGeom>
          <a:noFill/>
        </p:spPr>
        <p:txBody>
          <a:bodyPr wrap="square">
            <a:spAutoFit/>
          </a:bodyPr>
          <a:lstStyle/>
          <a:p>
            <a:r>
              <a:rPr lang="en-GB" sz="2400" dirty="0" smtClean="0">
                <a:solidFill>
                  <a:schemeClr val="accent2">
                    <a:lumMod val="50000"/>
                  </a:schemeClr>
                </a:solidFill>
                <a:latin typeface="Arial" panose="020B0604020202020204" pitchFamily="34" charset="0"/>
                <a:cs typeface="Arial" panose="020B0604020202020204" pitchFamily="34" charset="0"/>
              </a:rPr>
              <a:t>Are set within a performance management framework</a:t>
            </a:r>
            <a:endParaRPr lang="en-GB" sz="2400" dirty="0">
              <a:solidFill>
                <a:schemeClr val="accent2">
                  <a:lumMod val="50000"/>
                </a:schemeClr>
              </a:solidFill>
              <a:latin typeface="Arial" panose="020B0604020202020204" pitchFamily="34" charset="0"/>
              <a:cs typeface="Arial" panose="020B0604020202020204" pitchFamily="34" charset="0"/>
            </a:endParaRPr>
          </a:p>
        </p:txBody>
      </p:sp>
      <p:sp>
        <p:nvSpPr>
          <p:cNvPr id="13" name="Rounded Rectangle 12"/>
          <p:cNvSpPr/>
          <p:nvPr/>
        </p:nvSpPr>
        <p:spPr>
          <a:xfrm>
            <a:off x="116260" y="3429000"/>
            <a:ext cx="3663652" cy="2376264"/>
          </a:xfrm>
          <a:prstGeom prst="roundRect">
            <a:avLst>
              <a:gd name="adj" fmla="val 5202"/>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75000"/>
                </a:schemeClr>
              </a:solidFill>
            </a:endParaRPr>
          </a:p>
        </p:txBody>
      </p:sp>
      <p:sp>
        <p:nvSpPr>
          <p:cNvPr id="8" name="Rectangle 7"/>
          <p:cNvSpPr/>
          <p:nvPr/>
        </p:nvSpPr>
        <p:spPr>
          <a:xfrm>
            <a:off x="116260" y="3454970"/>
            <a:ext cx="3663652" cy="1872471"/>
          </a:xfrm>
          <a:prstGeom prst="rect">
            <a:avLst/>
          </a:prstGeom>
          <a:noFill/>
        </p:spPr>
        <p:txBody>
          <a:bodyPr wrap="square">
            <a:spAutoFit/>
          </a:bodyPr>
          <a:lstStyle/>
          <a:p>
            <a:r>
              <a:rPr lang="en-GB" sz="2400" dirty="0" smtClean="0">
                <a:solidFill>
                  <a:schemeClr val="accent2">
                    <a:lumMod val="50000"/>
                  </a:schemeClr>
                </a:solidFill>
                <a:latin typeface="Arial" panose="020B0604020202020204" pitchFamily="34" charset="0"/>
                <a:cs typeface="Arial" panose="020B0604020202020204" pitchFamily="34" charset="0"/>
              </a:rPr>
              <a:t>Include a combination of </a:t>
            </a:r>
          </a:p>
          <a:p>
            <a:pPr marL="457200" indent="-457200">
              <a:buFont typeface="Arial" panose="020B0604020202020204" pitchFamily="34" charset="0"/>
              <a:buChar char="•"/>
            </a:pPr>
            <a:r>
              <a:rPr lang="en-GB" sz="2400" dirty="0">
                <a:solidFill>
                  <a:schemeClr val="accent2">
                    <a:lumMod val="50000"/>
                  </a:schemeClr>
                </a:solidFill>
                <a:latin typeface="Arial" panose="020B0604020202020204" pitchFamily="34" charset="0"/>
                <a:cs typeface="Arial" panose="020B0604020202020204" pitchFamily="34" charset="0"/>
              </a:rPr>
              <a:t>s</a:t>
            </a:r>
            <a:r>
              <a:rPr lang="en-GB" sz="2400" dirty="0" smtClean="0">
                <a:solidFill>
                  <a:schemeClr val="accent2">
                    <a:lumMod val="50000"/>
                  </a:schemeClr>
                </a:solidFill>
                <a:latin typeface="Arial" panose="020B0604020202020204" pitchFamily="34" charset="0"/>
                <a:cs typeface="Arial" panose="020B0604020202020204" pitchFamily="34" charset="0"/>
              </a:rPr>
              <a:t>tatutory (e.g. safeguarding) and</a:t>
            </a:r>
          </a:p>
          <a:p>
            <a:pPr marL="457200" indent="-457200">
              <a:buFont typeface="Arial" panose="020B0604020202020204" pitchFamily="34" charset="0"/>
              <a:buChar char="•"/>
            </a:pPr>
            <a:r>
              <a:rPr lang="en-GB" sz="2400" dirty="0" smtClean="0">
                <a:solidFill>
                  <a:schemeClr val="accent2">
                    <a:lumMod val="50000"/>
                  </a:schemeClr>
                </a:solidFill>
                <a:latin typeface="Arial" panose="020B0604020202020204" pitchFamily="34" charset="0"/>
                <a:cs typeface="Arial" panose="020B0604020202020204" pitchFamily="34" charset="0"/>
              </a:rPr>
              <a:t>locally determined targets (e.g. primary school meal uptake)</a:t>
            </a:r>
            <a:endParaRPr lang="en-GB" sz="2400" dirty="0">
              <a:solidFill>
                <a:schemeClr val="accent2">
                  <a:lumMod val="50000"/>
                </a:schemeClr>
              </a:solidFill>
              <a:latin typeface="Arial" panose="020B0604020202020204" pitchFamily="34" charset="0"/>
              <a:cs typeface="Arial" panose="020B0604020202020204" pitchFamily="34" charset="0"/>
            </a:endParaRPr>
          </a:p>
        </p:txBody>
      </p:sp>
      <p:sp>
        <p:nvSpPr>
          <p:cNvPr id="17" name="Rounded Rectangle 16"/>
          <p:cNvSpPr/>
          <p:nvPr/>
        </p:nvSpPr>
        <p:spPr>
          <a:xfrm>
            <a:off x="3890690" y="1709728"/>
            <a:ext cx="5145806" cy="4095535"/>
          </a:xfrm>
          <a:prstGeom prst="roundRect">
            <a:avLst>
              <a:gd name="adj" fmla="val 5202"/>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75000"/>
                </a:schemeClr>
              </a:solidFill>
            </a:endParaRPr>
          </a:p>
        </p:txBody>
      </p:sp>
      <p:sp>
        <p:nvSpPr>
          <p:cNvPr id="18" name="Rectangle 17"/>
          <p:cNvSpPr/>
          <p:nvPr/>
        </p:nvSpPr>
        <p:spPr>
          <a:xfrm>
            <a:off x="3890690" y="1723122"/>
            <a:ext cx="5145806" cy="461665"/>
          </a:xfrm>
          <a:prstGeom prst="rect">
            <a:avLst/>
          </a:prstGeom>
          <a:noFill/>
        </p:spPr>
        <p:txBody>
          <a:bodyPr wrap="square">
            <a:spAutoFit/>
          </a:bodyPr>
          <a:lstStyle/>
          <a:p>
            <a:r>
              <a:rPr lang="en-GB" sz="2400" dirty="0" smtClean="0">
                <a:solidFill>
                  <a:schemeClr val="accent2">
                    <a:lumMod val="50000"/>
                  </a:schemeClr>
                </a:solidFill>
                <a:latin typeface="Arial" panose="020B0604020202020204" pitchFamily="34" charset="0"/>
                <a:cs typeface="Arial" panose="020B0604020202020204" pitchFamily="34" charset="0"/>
              </a:rPr>
              <a:t>Work as part of a performance cycle</a:t>
            </a:r>
            <a:endParaRPr lang="en-GB" sz="2400" dirty="0">
              <a:solidFill>
                <a:schemeClr val="accent2">
                  <a:lumMod val="50000"/>
                </a:schemeClr>
              </a:solidFill>
              <a:latin typeface="Arial" panose="020B0604020202020204" pitchFamily="34" charset="0"/>
              <a:cs typeface="Arial" panose="020B0604020202020204" pitchFamily="34" charset="0"/>
            </a:endParaRPr>
          </a:p>
        </p:txBody>
      </p:sp>
      <p:graphicFrame>
        <p:nvGraphicFramePr>
          <p:cNvPr id="16" name="Diagram 15"/>
          <p:cNvGraphicFramePr/>
          <p:nvPr>
            <p:extLst>
              <p:ext uri="{D42A27DB-BD31-4B8C-83A1-F6EECF244321}">
                <p14:modId xmlns:p14="http://schemas.microsoft.com/office/powerpoint/2010/main" val="1413151568"/>
              </p:ext>
            </p:extLst>
          </p:nvPr>
        </p:nvGraphicFramePr>
        <p:xfrm>
          <a:off x="4067944" y="2276872"/>
          <a:ext cx="4824536" cy="34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51489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2"/>
            <a:ext cx="9144000" cy="766316"/>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Performance reporting</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137786129"/>
              </p:ext>
            </p:extLst>
          </p:nvPr>
        </p:nvGraphicFramePr>
        <p:xfrm>
          <a:off x="107504" y="980728"/>
          <a:ext cx="8928990" cy="4846256"/>
        </p:xfrm>
        <a:graphic>
          <a:graphicData uri="http://schemas.openxmlformats.org/drawingml/2006/table">
            <a:tbl>
              <a:tblPr firstRow="1" bandRow="1">
                <a:tableStyleId>{93296810-A885-4BE3-A3E7-6D5BEEA58F35}</a:tableStyleId>
              </a:tblPr>
              <a:tblGrid>
                <a:gridCol w="1785798"/>
                <a:gridCol w="230425"/>
                <a:gridCol w="3341171"/>
                <a:gridCol w="208280"/>
                <a:gridCol w="3363316"/>
              </a:tblGrid>
              <a:tr h="438516">
                <a:tc>
                  <a:txBody>
                    <a:bodyPr/>
                    <a:lstStyle/>
                    <a:p>
                      <a:endParaRPr lang="en-GB" sz="24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endParaRPr lang="en-GB" sz="24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r>
                        <a:rPr lang="en-GB" sz="2400" dirty="0" smtClean="0">
                          <a:solidFill>
                            <a:schemeClr val="bg2">
                              <a:lumMod val="50000"/>
                            </a:schemeClr>
                          </a:solidFill>
                          <a:latin typeface="Arial" panose="020B0604020202020204" pitchFamily="34" charset="0"/>
                          <a:cs typeface="Arial" panose="020B0604020202020204" pitchFamily="34" charset="0"/>
                        </a:rPr>
                        <a:t>Inputs</a:t>
                      </a:r>
                      <a:endParaRPr lang="en-GB" sz="24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c>
                  <a:txBody>
                    <a:bodyPr/>
                    <a:lstStyle/>
                    <a:p>
                      <a:endParaRPr lang="en-GB" sz="24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r>
                        <a:rPr lang="en-GB" sz="2400" dirty="0" smtClean="0">
                          <a:solidFill>
                            <a:schemeClr val="bg2">
                              <a:lumMod val="50000"/>
                            </a:schemeClr>
                          </a:solidFill>
                          <a:latin typeface="Arial" panose="020B0604020202020204" pitchFamily="34" charset="0"/>
                          <a:cs typeface="Arial" panose="020B0604020202020204" pitchFamily="34" charset="0"/>
                        </a:rPr>
                        <a:t>Reports and scrutiny</a:t>
                      </a:r>
                      <a:endParaRPr lang="en-GB" sz="24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r>
              <a:tr h="116938">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r>
              <a:tr h="1578658">
                <a:tc>
                  <a:txBody>
                    <a:bodyPr/>
                    <a:lstStyle/>
                    <a:p>
                      <a:r>
                        <a:rPr lang="en-GB" sz="2400" dirty="0" smtClean="0">
                          <a:solidFill>
                            <a:schemeClr val="bg2">
                              <a:lumMod val="50000"/>
                            </a:schemeClr>
                          </a:solidFill>
                          <a:latin typeface="Arial" panose="020B0604020202020204" pitchFamily="34" charset="0"/>
                          <a:cs typeface="Arial" panose="020B0604020202020204" pitchFamily="34" charset="0"/>
                        </a:rPr>
                        <a:t>Quarterly</a:t>
                      </a:r>
                    </a:p>
                    <a:p>
                      <a:r>
                        <a:rPr lang="en-GB" sz="1800" i="1" dirty="0" smtClean="0">
                          <a:solidFill>
                            <a:schemeClr val="bg2">
                              <a:lumMod val="50000"/>
                            </a:schemeClr>
                          </a:solidFill>
                          <a:latin typeface="Arial" panose="020B0604020202020204" pitchFamily="34" charset="0"/>
                          <a:cs typeface="Arial" panose="020B0604020202020204" pitchFamily="34" charset="0"/>
                        </a:rPr>
                        <a:t>(Q1, 2, 3 and 4)</a:t>
                      </a:r>
                      <a:endParaRPr lang="en-GB" sz="1800" i="1"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endParaRPr lang="en-GB" sz="24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RAG status on measures derived from departmental</a:t>
                      </a:r>
                      <a:r>
                        <a:rPr lang="en-GB" sz="1800" baseline="0" dirty="0" smtClean="0">
                          <a:solidFill>
                            <a:schemeClr val="accent2">
                              <a:lumMod val="50000"/>
                            </a:schemeClr>
                          </a:solidFill>
                          <a:latin typeface="Arial" panose="020B0604020202020204" pitchFamily="34" charset="0"/>
                          <a:cs typeface="Arial" panose="020B0604020202020204" pitchFamily="34" charset="0"/>
                        </a:rPr>
                        <a:t> management information</a:t>
                      </a:r>
                      <a:endParaRPr lang="en-GB" sz="1800" dirty="0" smtClean="0">
                        <a:solidFill>
                          <a:schemeClr val="accent2">
                            <a:lumMod val="50000"/>
                          </a:schemeClr>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dirty="0" smtClean="0">
                        <a:solidFill>
                          <a:schemeClr val="accent2">
                            <a:lumMod val="50000"/>
                          </a:schemeClr>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Commentary on achievements and risks from departments</a:t>
                      </a:r>
                    </a:p>
                  </a:txBody>
                  <a:tcPr>
                    <a:solidFill>
                      <a:schemeClr val="bg2">
                        <a:lumMod val="20000"/>
                        <a:lumOff val="80000"/>
                      </a:schemeClr>
                    </a:solidFill>
                  </a:tcPr>
                </a:tc>
                <a:tc>
                  <a:txBody>
                    <a:bodyPr/>
                    <a:lstStyle/>
                    <a:p>
                      <a:pPr marL="285750" indent="-285750">
                        <a:buFont typeface="Arial" panose="020B0604020202020204" pitchFamily="34" charset="0"/>
                        <a:buChar char="•"/>
                      </a:pPr>
                      <a:endParaRPr lang="en-GB" sz="18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Performance</a:t>
                      </a:r>
                      <a:r>
                        <a:rPr lang="en-GB" sz="1800" baseline="0" dirty="0" smtClean="0">
                          <a:solidFill>
                            <a:schemeClr val="accent2">
                              <a:lumMod val="50000"/>
                            </a:schemeClr>
                          </a:solidFill>
                          <a:latin typeface="Arial" panose="020B0604020202020204" pitchFamily="34" charset="0"/>
                          <a:cs typeface="Arial" panose="020B0604020202020204" pitchFamily="34" charset="0"/>
                        </a:rPr>
                        <a:t> update for Corporate Management Team</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r h="116938">
                <a:tc>
                  <a:txBody>
                    <a:bodyPr/>
                    <a:lstStyle/>
                    <a:p>
                      <a:endParaRPr lang="en-GB" sz="200" i="1"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smtClean="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285750" indent="-285750">
                        <a:buFont typeface="Arial" panose="020B0604020202020204" pitchFamily="34" charset="0"/>
                        <a:buChar char="•"/>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r>
              <a:tr h="1188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solidFill>
                            <a:schemeClr val="bg2">
                              <a:lumMod val="50000"/>
                            </a:schemeClr>
                          </a:solidFill>
                          <a:latin typeface="Arial" panose="020B0604020202020204" pitchFamily="34" charset="0"/>
                          <a:cs typeface="Arial" panose="020B0604020202020204" pitchFamily="34" charset="0"/>
                        </a:rPr>
                        <a:t>Biannually</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i="1" dirty="0" smtClean="0">
                          <a:solidFill>
                            <a:schemeClr val="bg2">
                              <a:lumMod val="50000"/>
                            </a:schemeClr>
                          </a:solidFill>
                          <a:latin typeface="Arial" panose="020B0604020202020204" pitchFamily="34" charset="0"/>
                          <a:cs typeface="Arial" panose="020B0604020202020204" pitchFamily="34" charset="0"/>
                        </a:rPr>
                        <a:t>(Q2</a:t>
                      </a:r>
                      <a:r>
                        <a:rPr lang="en-GB" sz="1800" i="1" baseline="0" dirty="0" smtClean="0">
                          <a:solidFill>
                            <a:schemeClr val="bg2">
                              <a:lumMod val="50000"/>
                            </a:schemeClr>
                          </a:solidFill>
                          <a:latin typeface="Arial" panose="020B0604020202020204" pitchFamily="34" charset="0"/>
                          <a:cs typeface="Arial" panose="020B0604020202020204" pitchFamily="34" charset="0"/>
                        </a:rPr>
                        <a:t> </a:t>
                      </a:r>
                      <a:r>
                        <a:rPr lang="en-GB" sz="1800" i="1" dirty="0" smtClean="0">
                          <a:solidFill>
                            <a:schemeClr val="bg2">
                              <a:lumMod val="50000"/>
                            </a:schemeClr>
                          </a:solidFill>
                          <a:latin typeface="Arial" panose="020B0604020202020204" pitchFamily="34" charset="0"/>
                          <a:cs typeface="Arial" panose="020B0604020202020204" pitchFamily="34" charset="0"/>
                        </a:rPr>
                        <a:t>and 4)</a:t>
                      </a:r>
                    </a:p>
                  </a:txBody>
                  <a:tcPr>
                    <a:solidFill>
                      <a:schemeClr val="bg2">
                        <a:lumMod val="20000"/>
                        <a:lumOff val="80000"/>
                      </a:schemeClr>
                    </a:solidFill>
                  </a:tcPr>
                </a:tc>
                <a:tc>
                  <a:txBody>
                    <a:bodyPr/>
                    <a:lstStyle/>
                    <a:p>
                      <a:endParaRPr lang="en-GB" sz="2400" dirty="0">
                        <a:solidFill>
                          <a:schemeClr val="bg2">
                            <a:lumMod val="50000"/>
                          </a:schemeClr>
                        </a:solidFill>
                        <a:latin typeface="Arial" panose="020B0604020202020204" pitchFamily="34" charset="0"/>
                        <a:cs typeface="Arial" panose="020B0604020202020204" pitchFamily="34" charset="0"/>
                      </a:endParaRPr>
                    </a:p>
                  </a:txBody>
                  <a:tcPr>
                    <a:noFill/>
                  </a:tcPr>
                </a:tc>
                <a:tc rowSpan="3">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smtClean="0">
                          <a:solidFill>
                            <a:schemeClr val="accent2">
                              <a:lumMod val="50000"/>
                            </a:schemeClr>
                          </a:solidFill>
                          <a:latin typeface="Arial" panose="020B0604020202020204" pitchFamily="34" charset="0"/>
                          <a:cs typeface="Arial" panose="020B0604020202020204" pitchFamily="34" charset="0"/>
                        </a:rPr>
                        <a:t>As above, along</a:t>
                      </a:r>
                      <a:r>
                        <a:rPr lang="en-GB" sz="1800" baseline="0" dirty="0" smtClean="0">
                          <a:solidFill>
                            <a:schemeClr val="accent2">
                              <a:lumMod val="50000"/>
                            </a:schemeClr>
                          </a:solidFill>
                          <a:latin typeface="Arial" panose="020B0604020202020204" pitchFamily="34" charset="0"/>
                          <a:cs typeface="Arial" panose="020B0604020202020204" pitchFamily="34" charset="0"/>
                        </a:rPr>
                        <a:t> with</a:t>
                      </a:r>
                      <a:r>
                        <a:rPr lang="en-GB" sz="1800" dirty="0" smtClean="0">
                          <a:solidFill>
                            <a:schemeClr val="accent2">
                              <a:lumMod val="50000"/>
                            </a:schemeClr>
                          </a:solidFill>
                          <a:latin typeface="Arial" panose="020B0604020202020204" pitchFamily="34" charset="0"/>
                          <a:cs typeface="Arial" panose="020B0604020202020204" pitchFamily="34" charset="0"/>
                        </a:rPr>
                        <a:t> results from external assessments</a:t>
                      </a:r>
                    </a:p>
                  </a:txBody>
                  <a:tcPr>
                    <a:solidFill>
                      <a:schemeClr val="bg2">
                        <a:lumMod val="20000"/>
                        <a:lumOff val="80000"/>
                      </a:schemeClr>
                    </a:solidFill>
                  </a:tcPr>
                </a:tc>
                <a:tc>
                  <a:txBody>
                    <a:bodyPr/>
                    <a:lstStyle/>
                    <a:p>
                      <a:pPr marL="285750" indent="-285750">
                        <a:buFont typeface="Arial" panose="020B0604020202020204" pitchFamily="34" charset="0"/>
                        <a:buChar char="•"/>
                      </a:pPr>
                      <a:endParaRPr lang="en-GB" sz="18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Cabinet performance report</a:t>
                      </a:r>
                    </a:p>
                    <a:p>
                      <a:pPr marL="0" indent="0">
                        <a:buFont typeface="Arial" panose="020B0604020202020204" pitchFamily="34" charset="0"/>
                        <a:buNone/>
                      </a:pPr>
                      <a:endParaRPr lang="en-GB" sz="1200" dirty="0" smtClean="0">
                        <a:solidFill>
                          <a:schemeClr val="accent2">
                            <a:lumMod val="50000"/>
                          </a:schemeClr>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Policy &amp; Resources Scrutiny</a:t>
                      </a:r>
                    </a:p>
                  </a:txBody>
                  <a:tcPr>
                    <a:solidFill>
                      <a:schemeClr val="bg2">
                        <a:lumMod val="20000"/>
                        <a:lumOff val="80000"/>
                      </a:schemeClr>
                    </a:solidFill>
                  </a:tcPr>
                </a:tc>
              </a:tr>
              <a:tr h="119870">
                <a:tc>
                  <a:txBody>
                    <a:bodyPr/>
                    <a:lstStyle/>
                    <a:p>
                      <a:endParaRPr lang="en-GB" sz="200" dirty="0" smtClean="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v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200" dirty="0" smtClean="0">
                        <a:latin typeface="Arial" panose="020B0604020202020204" pitchFamily="34" charset="0"/>
                        <a:cs typeface="Arial" panose="020B0604020202020204" pitchFamily="34" charset="0"/>
                      </a:endParaRPr>
                    </a:p>
                  </a:txBody>
                  <a:tcPr>
                    <a:noFill/>
                  </a:tcPr>
                </a:tc>
                <a:tc>
                  <a:txBody>
                    <a:bodyPr/>
                    <a:lstStyle/>
                    <a:p>
                      <a:pPr marL="285750" indent="-285750">
                        <a:buFont typeface="Arial" panose="020B0604020202020204" pitchFamily="34" charset="0"/>
                        <a:buChar char="•"/>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smtClean="0">
                        <a:solidFill>
                          <a:schemeClr val="accent2">
                            <a:lumMod val="50000"/>
                          </a:schemeClr>
                        </a:solidFill>
                        <a:latin typeface="Arial" panose="020B0604020202020204" pitchFamily="34" charset="0"/>
                        <a:cs typeface="Arial" panose="020B0604020202020204" pitchFamily="34" charset="0"/>
                      </a:endParaRPr>
                    </a:p>
                  </a:txBody>
                  <a:tcPr>
                    <a:noFill/>
                  </a:tcPr>
                </a:tc>
              </a:tr>
              <a:tr h="1188688">
                <a:tc>
                  <a:txBody>
                    <a:bodyPr/>
                    <a:lstStyle/>
                    <a:p>
                      <a:r>
                        <a:rPr lang="en-GB" sz="2400" dirty="0" smtClean="0">
                          <a:solidFill>
                            <a:schemeClr val="bg2">
                              <a:lumMod val="50000"/>
                            </a:schemeClr>
                          </a:solidFill>
                          <a:latin typeface="Arial" panose="020B0604020202020204" pitchFamily="34" charset="0"/>
                          <a:cs typeface="Arial" panose="020B0604020202020204" pitchFamily="34" charset="0"/>
                        </a:rPr>
                        <a:t>Annually</a:t>
                      </a:r>
                    </a:p>
                    <a:p>
                      <a:r>
                        <a:rPr lang="en-GB" sz="1800" i="1" dirty="0" smtClean="0">
                          <a:solidFill>
                            <a:schemeClr val="bg2">
                              <a:lumMod val="50000"/>
                            </a:schemeClr>
                          </a:solidFill>
                          <a:latin typeface="Arial" panose="020B0604020202020204" pitchFamily="34" charset="0"/>
                          <a:cs typeface="Arial" panose="020B0604020202020204" pitchFamily="34" charset="0"/>
                        </a:rPr>
                        <a:t>(Q4)</a:t>
                      </a:r>
                      <a:endParaRPr lang="en-GB" sz="2400" i="1"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endParaRPr lang="en-GB" sz="2400" dirty="0">
                        <a:solidFill>
                          <a:schemeClr val="bg2">
                            <a:lumMod val="50000"/>
                          </a:schemeClr>
                        </a:solidFill>
                        <a:latin typeface="Arial" panose="020B0604020202020204" pitchFamily="34" charset="0"/>
                        <a:cs typeface="Arial" panose="020B0604020202020204" pitchFamily="34" charset="0"/>
                      </a:endParaRPr>
                    </a:p>
                  </a:txBody>
                  <a:tcPr>
                    <a:noFill/>
                  </a:tcPr>
                </a:tc>
                <a:tc vMerge="1">
                  <a:txBody>
                    <a:bodyPr/>
                    <a:lstStyle/>
                    <a:p>
                      <a:pPr marL="28575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txBody>
                  <a:tcPr>
                    <a:noFill/>
                  </a:tcPr>
                </a:tc>
                <a:tc>
                  <a:txBody>
                    <a:bodyPr/>
                    <a:lstStyle/>
                    <a:p>
                      <a:pPr marL="285750" indent="-285750">
                        <a:buFont typeface="Arial" panose="020B0604020202020204" pitchFamily="34" charset="0"/>
                        <a:buChar char="•"/>
                      </a:pPr>
                      <a:endParaRPr lang="en-GB" sz="18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Full Council performance report</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1823608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1192435" y="2952561"/>
            <a:ext cx="6840761" cy="1265058"/>
          </a:xfrm>
          <a:prstGeom prst="roundRect">
            <a:avLst>
              <a:gd name="adj" fmla="val 9026"/>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30" name="TextBox 29"/>
          <p:cNvSpPr txBox="1"/>
          <p:nvPr/>
        </p:nvSpPr>
        <p:spPr>
          <a:xfrm>
            <a:off x="1187623" y="3401415"/>
            <a:ext cx="6840761" cy="830997"/>
          </a:xfrm>
          <a:prstGeom prst="rect">
            <a:avLst/>
          </a:prstGeom>
          <a:noFill/>
        </p:spPr>
        <p:txBody>
          <a:bodyPr wrap="square" rtlCol="0">
            <a:spAutoFit/>
          </a:bodyPr>
          <a:lstStyle/>
          <a:p>
            <a:pPr algn="ctr"/>
            <a:r>
              <a:rPr lang="en-GB" sz="2400" i="1" dirty="0" smtClean="0">
                <a:solidFill>
                  <a:schemeClr val="bg2">
                    <a:lumMod val="50000"/>
                  </a:schemeClr>
                </a:solidFill>
                <a:latin typeface="Arial" panose="020B0604020202020204" pitchFamily="34" charset="0"/>
                <a:cs typeface="Arial" panose="020B0604020202020204" pitchFamily="34" charset="0"/>
              </a:rPr>
              <a:t>Including detail, risk assessments and impacts of</a:t>
            </a:r>
          </a:p>
          <a:p>
            <a:pPr algn="ctr"/>
            <a:r>
              <a:rPr lang="en-GB" sz="2400" i="1" dirty="0" smtClean="0">
                <a:solidFill>
                  <a:schemeClr val="bg2">
                    <a:lumMod val="50000"/>
                  </a:schemeClr>
                </a:solidFill>
                <a:latin typeface="Arial" panose="020B0604020202020204" pitchFamily="34" charset="0"/>
                <a:cs typeface="Arial" panose="020B0604020202020204" pitchFamily="34" charset="0"/>
              </a:rPr>
              <a:t>capital, revenue, efficiencies and investments</a:t>
            </a:r>
            <a:endParaRPr lang="en-GB" sz="2400" i="1" dirty="0">
              <a:solidFill>
                <a:schemeClr val="bg2">
                  <a:lumMod val="50000"/>
                </a:schemeClr>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0" y="0"/>
            <a:ext cx="9144000" cy="692696"/>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Financial resilience</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grpSp>
        <p:nvGrpSpPr>
          <p:cNvPr id="19" name="Group 18"/>
          <p:cNvGrpSpPr/>
          <p:nvPr/>
        </p:nvGrpSpPr>
        <p:grpSpPr>
          <a:xfrm>
            <a:off x="268962" y="965920"/>
            <a:ext cx="8623142" cy="1340571"/>
            <a:chOff x="268962" y="749895"/>
            <a:chExt cx="8623142" cy="1340571"/>
          </a:xfrm>
        </p:grpSpPr>
        <p:grpSp>
          <p:nvGrpSpPr>
            <p:cNvPr id="11" name="Group 10"/>
            <p:cNvGrpSpPr/>
            <p:nvPr/>
          </p:nvGrpSpPr>
          <p:grpSpPr>
            <a:xfrm>
              <a:off x="268962" y="749895"/>
              <a:ext cx="3366934" cy="476474"/>
              <a:chOff x="539552" y="749895"/>
              <a:chExt cx="3528392" cy="476474"/>
            </a:xfrm>
          </p:grpSpPr>
          <p:sp>
            <p:nvSpPr>
              <p:cNvPr id="5" name="Rounded Rectangle 4"/>
              <p:cNvSpPr/>
              <p:nvPr/>
            </p:nvSpPr>
            <p:spPr>
              <a:xfrm>
                <a:off x="539552" y="764704"/>
                <a:ext cx="3528392" cy="461665"/>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7" name="TextBox 6"/>
              <p:cNvSpPr txBox="1"/>
              <p:nvPr/>
            </p:nvSpPr>
            <p:spPr>
              <a:xfrm>
                <a:off x="539552" y="749895"/>
                <a:ext cx="3528392" cy="461665"/>
              </a:xfrm>
              <a:prstGeom prst="rect">
                <a:avLst/>
              </a:prstGeom>
              <a:noFill/>
            </p:spPr>
            <p:txBody>
              <a:bodyPr wrap="square" rtlCol="0">
                <a:spAutoFit/>
              </a:bodyPr>
              <a:lstStyle/>
              <a:p>
                <a:pPr algn="ctr"/>
                <a:r>
                  <a:rPr lang="en-GB" sz="2400" dirty="0" smtClean="0">
                    <a:solidFill>
                      <a:schemeClr val="bg2">
                        <a:lumMod val="50000"/>
                      </a:schemeClr>
                    </a:solidFill>
                    <a:latin typeface="Arial" panose="020B0604020202020204" pitchFamily="34" charset="0"/>
                    <a:cs typeface="Arial" panose="020B0604020202020204" pitchFamily="34" charset="0"/>
                  </a:rPr>
                  <a:t>Strategic aims</a:t>
                </a:r>
                <a:endParaRPr lang="en-GB" sz="2400" dirty="0">
                  <a:solidFill>
                    <a:schemeClr val="bg2">
                      <a:lumMod val="50000"/>
                    </a:schemeClr>
                  </a:solidFill>
                  <a:latin typeface="Arial" panose="020B0604020202020204" pitchFamily="34" charset="0"/>
                  <a:cs typeface="Arial" panose="020B0604020202020204" pitchFamily="34" charset="0"/>
                </a:endParaRPr>
              </a:p>
            </p:txBody>
          </p:sp>
        </p:grpSp>
        <p:grpSp>
          <p:nvGrpSpPr>
            <p:cNvPr id="12" name="Group 11"/>
            <p:cNvGrpSpPr/>
            <p:nvPr/>
          </p:nvGrpSpPr>
          <p:grpSpPr>
            <a:xfrm>
              <a:off x="5508104" y="764698"/>
              <a:ext cx="3384000" cy="461671"/>
              <a:chOff x="5004048" y="764698"/>
              <a:chExt cx="3528392" cy="461671"/>
            </a:xfrm>
          </p:grpSpPr>
          <p:sp>
            <p:nvSpPr>
              <p:cNvPr id="8" name="Rounded Rectangle 7"/>
              <p:cNvSpPr/>
              <p:nvPr/>
            </p:nvSpPr>
            <p:spPr>
              <a:xfrm>
                <a:off x="5004048" y="764704"/>
                <a:ext cx="3528392" cy="461665"/>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9" name="TextBox 8"/>
              <p:cNvSpPr txBox="1"/>
              <p:nvPr/>
            </p:nvSpPr>
            <p:spPr>
              <a:xfrm>
                <a:off x="5004048" y="764698"/>
                <a:ext cx="3528392" cy="461665"/>
              </a:xfrm>
              <a:prstGeom prst="rect">
                <a:avLst/>
              </a:prstGeom>
              <a:noFill/>
            </p:spPr>
            <p:txBody>
              <a:bodyPr wrap="square" rtlCol="0">
                <a:spAutoFit/>
              </a:bodyPr>
              <a:lstStyle/>
              <a:p>
                <a:pPr algn="ctr"/>
                <a:r>
                  <a:rPr lang="en-GB" sz="2400" dirty="0" smtClean="0">
                    <a:solidFill>
                      <a:schemeClr val="bg2">
                        <a:lumMod val="50000"/>
                      </a:schemeClr>
                    </a:solidFill>
                    <a:latin typeface="Arial" panose="020B0604020202020204" pitchFamily="34" charset="0"/>
                    <a:cs typeface="Arial" panose="020B0604020202020204" pitchFamily="34" charset="0"/>
                  </a:rPr>
                  <a:t>Performance standards</a:t>
                </a:r>
                <a:endParaRPr lang="en-GB" sz="2400" dirty="0">
                  <a:solidFill>
                    <a:schemeClr val="bg2">
                      <a:lumMod val="50000"/>
                    </a:schemeClr>
                  </a:solidFill>
                  <a:latin typeface="Arial" panose="020B0604020202020204" pitchFamily="34" charset="0"/>
                  <a:cs typeface="Arial" panose="020B0604020202020204" pitchFamily="34" charset="0"/>
                </a:endParaRPr>
              </a:p>
            </p:txBody>
          </p:sp>
        </p:grpSp>
        <p:sp>
          <p:nvSpPr>
            <p:cNvPr id="10" name="Down Arrow 9"/>
            <p:cNvSpPr/>
            <p:nvPr/>
          </p:nvSpPr>
          <p:spPr>
            <a:xfrm>
              <a:off x="4319972" y="1124745"/>
              <a:ext cx="504056" cy="504055"/>
            </a:xfrm>
            <a:prstGeom prst="downArrow">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3" name="Rectangle 12"/>
            <p:cNvSpPr/>
            <p:nvPr/>
          </p:nvSpPr>
          <p:spPr>
            <a:xfrm>
              <a:off x="3635896" y="836712"/>
              <a:ext cx="1872208" cy="2880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4" name="TextBox 13"/>
            <p:cNvSpPr txBox="1"/>
            <p:nvPr/>
          </p:nvSpPr>
          <p:spPr>
            <a:xfrm>
              <a:off x="3627363" y="810864"/>
              <a:ext cx="1872208" cy="369332"/>
            </a:xfrm>
            <a:prstGeom prst="rect">
              <a:avLst/>
            </a:prstGeom>
            <a:noFill/>
          </p:spPr>
          <p:txBody>
            <a:bodyPr wrap="square" rtlCol="0">
              <a:spAutoFit/>
            </a:bodyPr>
            <a:lstStyle/>
            <a:p>
              <a:pPr algn="ctr"/>
              <a:r>
                <a:rPr lang="en-GB" sz="1800" dirty="0" smtClean="0">
                  <a:solidFill>
                    <a:schemeClr val="accent2">
                      <a:lumMod val="50000"/>
                    </a:schemeClr>
                  </a:solidFill>
                  <a:latin typeface="Arial" panose="020B0604020202020204" pitchFamily="34" charset="0"/>
                  <a:cs typeface="Arial" panose="020B0604020202020204" pitchFamily="34" charset="0"/>
                </a:rPr>
                <a:t>Over time inform</a:t>
              </a:r>
              <a:endParaRPr lang="en-GB" sz="1800" dirty="0">
                <a:solidFill>
                  <a:schemeClr val="accent2">
                    <a:lumMod val="50000"/>
                  </a:schemeClr>
                </a:solidFill>
                <a:latin typeface="Arial" panose="020B0604020202020204" pitchFamily="34" charset="0"/>
                <a:cs typeface="Arial" panose="020B0604020202020204" pitchFamily="34" charset="0"/>
              </a:endParaRPr>
            </a:p>
          </p:txBody>
        </p:sp>
        <p:grpSp>
          <p:nvGrpSpPr>
            <p:cNvPr id="15" name="Group 14"/>
            <p:cNvGrpSpPr/>
            <p:nvPr/>
          </p:nvGrpSpPr>
          <p:grpSpPr>
            <a:xfrm>
              <a:off x="2880000" y="1628800"/>
              <a:ext cx="3384000" cy="461666"/>
              <a:chOff x="521668" y="764703"/>
              <a:chExt cx="3546276" cy="461666"/>
            </a:xfrm>
          </p:grpSpPr>
          <p:sp>
            <p:nvSpPr>
              <p:cNvPr id="16" name="Rounded Rectangle 15"/>
              <p:cNvSpPr/>
              <p:nvPr/>
            </p:nvSpPr>
            <p:spPr>
              <a:xfrm>
                <a:off x="539552" y="764704"/>
                <a:ext cx="3528392" cy="461665"/>
              </a:xfrm>
              <a:prstGeom prst="round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7" name="TextBox 16"/>
              <p:cNvSpPr txBox="1"/>
              <p:nvPr/>
            </p:nvSpPr>
            <p:spPr>
              <a:xfrm>
                <a:off x="521668" y="764703"/>
                <a:ext cx="3528392" cy="461665"/>
              </a:xfrm>
              <a:prstGeom prst="rect">
                <a:avLst/>
              </a:prstGeom>
              <a:noFill/>
            </p:spPr>
            <p:txBody>
              <a:bodyPr wrap="square" rtlCol="0">
                <a:spAutoFit/>
              </a:bodyPr>
              <a:lstStyle/>
              <a:p>
                <a:pPr algn="ctr"/>
                <a:r>
                  <a:rPr lang="en-GB" sz="2400" dirty="0" smtClean="0">
                    <a:solidFill>
                      <a:schemeClr val="bg2">
                        <a:lumMod val="50000"/>
                      </a:schemeClr>
                    </a:solidFill>
                    <a:latin typeface="Arial" panose="020B0604020202020204" pitchFamily="34" charset="0"/>
                    <a:cs typeface="Arial" panose="020B0604020202020204" pitchFamily="34" charset="0"/>
                  </a:rPr>
                  <a:t>Financial position</a:t>
                </a:r>
                <a:endParaRPr lang="en-GB" sz="2400" dirty="0">
                  <a:solidFill>
                    <a:schemeClr val="bg2">
                      <a:lumMod val="50000"/>
                    </a:schemeClr>
                  </a:solidFill>
                  <a:latin typeface="Arial" panose="020B0604020202020204" pitchFamily="34" charset="0"/>
                  <a:cs typeface="Arial" panose="020B0604020202020204" pitchFamily="34" charset="0"/>
                </a:endParaRPr>
              </a:p>
            </p:txBody>
          </p:sp>
        </p:grpSp>
      </p:grpSp>
      <p:sp>
        <p:nvSpPr>
          <p:cNvPr id="20" name="Bent Arrow 19"/>
          <p:cNvSpPr/>
          <p:nvPr/>
        </p:nvSpPr>
        <p:spPr>
          <a:xfrm rot="16200000">
            <a:off x="1913140" y="1220931"/>
            <a:ext cx="762471" cy="1205391"/>
          </a:xfrm>
          <a:prstGeom prst="bentArrow">
            <a:avLst>
              <a:gd name="adj1" fmla="val 33729"/>
              <a:gd name="adj2" fmla="val 32857"/>
              <a:gd name="adj3" fmla="val 26710"/>
              <a:gd name="adj4" fmla="val 19430"/>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21" name="TextBox 20"/>
          <p:cNvSpPr txBox="1"/>
          <p:nvPr/>
        </p:nvSpPr>
        <p:spPr>
          <a:xfrm>
            <a:off x="548273" y="1525176"/>
            <a:ext cx="2286814" cy="923330"/>
          </a:xfrm>
          <a:prstGeom prst="rect">
            <a:avLst/>
          </a:prstGeom>
          <a:noFill/>
        </p:spPr>
        <p:txBody>
          <a:bodyPr wrap="square" rtlCol="0">
            <a:spAutoFit/>
          </a:bodyPr>
          <a:lstStyle/>
          <a:p>
            <a:pPr algn="ctr"/>
            <a:r>
              <a:rPr lang="en-GB" sz="1800" dirty="0" smtClean="0">
                <a:solidFill>
                  <a:schemeClr val="accent2">
                    <a:lumMod val="50000"/>
                  </a:schemeClr>
                </a:solidFill>
                <a:latin typeface="Arial" panose="020B0604020202020204" pitchFamily="34" charset="0"/>
                <a:cs typeface="Arial" panose="020B0604020202020204" pitchFamily="34" charset="0"/>
              </a:rPr>
              <a:t>Commitment to residents informed by financial climate</a:t>
            </a:r>
            <a:endParaRPr lang="en-GB" sz="1800" dirty="0">
              <a:solidFill>
                <a:schemeClr val="accent2">
                  <a:lumMod val="50000"/>
                </a:schemeClr>
              </a:solidFill>
              <a:latin typeface="Arial" panose="020B0604020202020204" pitchFamily="34" charset="0"/>
              <a:cs typeface="Arial" panose="020B0604020202020204" pitchFamily="34" charset="0"/>
            </a:endParaRPr>
          </a:p>
        </p:txBody>
      </p:sp>
      <p:sp>
        <p:nvSpPr>
          <p:cNvPr id="24" name="TextBox 23"/>
          <p:cNvSpPr txBox="1"/>
          <p:nvPr/>
        </p:nvSpPr>
        <p:spPr>
          <a:xfrm>
            <a:off x="1202234" y="2953186"/>
            <a:ext cx="6840761" cy="461665"/>
          </a:xfrm>
          <a:prstGeom prst="rect">
            <a:avLst/>
          </a:prstGeom>
          <a:noFill/>
        </p:spPr>
        <p:txBody>
          <a:bodyPr wrap="square" rtlCol="0">
            <a:spAutoFit/>
          </a:bodyPr>
          <a:lstStyle/>
          <a:p>
            <a:pPr algn="ctr"/>
            <a:r>
              <a:rPr lang="en-GB" sz="2400" b="1" dirty="0" smtClean="0">
                <a:solidFill>
                  <a:schemeClr val="bg2">
                    <a:lumMod val="50000"/>
                  </a:schemeClr>
                </a:solidFill>
                <a:latin typeface="Arial" panose="020B0604020202020204" pitchFamily="34" charset="0"/>
                <a:cs typeface="Arial" panose="020B0604020202020204" pitchFamily="34" charset="0"/>
              </a:rPr>
              <a:t>Medium Term Financial Strategy (MTFS)</a:t>
            </a:r>
            <a:endParaRPr lang="en-GB" sz="2400" b="1" dirty="0">
              <a:solidFill>
                <a:schemeClr val="bg2">
                  <a:lumMod val="50000"/>
                </a:schemeClr>
              </a:solidFill>
              <a:latin typeface="Arial" panose="020B0604020202020204" pitchFamily="34" charset="0"/>
              <a:cs typeface="Arial" panose="020B0604020202020204" pitchFamily="34" charset="0"/>
            </a:endParaRPr>
          </a:p>
        </p:txBody>
      </p:sp>
      <p:sp>
        <p:nvSpPr>
          <p:cNvPr id="25" name="Down Arrow 24"/>
          <p:cNvSpPr/>
          <p:nvPr/>
        </p:nvSpPr>
        <p:spPr>
          <a:xfrm>
            <a:off x="4328505" y="2306490"/>
            <a:ext cx="504056" cy="646071"/>
          </a:xfrm>
          <a:prstGeom prst="downArrow">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26" name="Bent Arrow 25"/>
          <p:cNvSpPr/>
          <p:nvPr/>
        </p:nvSpPr>
        <p:spPr>
          <a:xfrm rot="10800000">
            <a:off x="8033189" y="1445098"/>
            <a:ext cx="787273" cy="2458341"/>
          </a:xfrm>
          <a:prstGeom prst="bentArrow">
            <a:avLst>
              <a:gd name="adj1" fmla="val 31241"/>
              <a:gd name="adj2" fmla="val 37398"/>
              <a:gd name="adj3" fmla="val 27280"/>
              <a:gd name="adj4" fmla="val 19430"/>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31" name="Bent Arrow 30"/>
          <p:cNvSpPr/>
          <p:nvPr/>
        </p:nvSpPr>
        <p:spPr>
          <a:xfrm rot="10800000" flipH="1">
            <a:off x="323527" y="1442388"/>
            <a:ext cx="868907" cy="2458341"/>
          </a:xfrm>
          <a:prstGeom prst="bentArrow">
            <a:avLst>
              <a:gd name="adj1" fmla="val 29779"/>
              <a:gd name="adj2" fmla="val 32559"/>
              <a:gd name="adj3" fmla="val 27280"/>
              <a:gd name="adj4" fmla="val 19430"/>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32" name="Down Arrow 31"/>
          <p:cNvSpPr/>
          <p:nvPr/>
        </p:nvSpPr>
        <p:spPr>
          <a:xfrm>
            <a:off x="4360787" y="4217619"/>
            <a:ext cx="504056" cy="646071"/>
          </a:xfrm>
          <a:prstGeom prst="downArrow">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33" name="Rounded Rectangle 32"/>
          <p:cNvSpPr/>
          <p:nvPr/>
        </p:nvSpPr>
        <p:spPr>
          <a:xfrm>
            <a:off x="1192435" y="4864909"/>
            <a:ext cx="6840761" cy="940355"/>
          </a:xfrm>
          <a:prstGeom prst="roundRect">
            <a:avLst>
              <a:gd name="adj" fmla="val 9026"/>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34" name="TextBox 33"/>
          <p:cNvSpPr txBox="1"/>
          <p:nvPr/>
        </p:nvSpPr>
        <p:spPr>
          <a:xfrm>
            <a:off x="1192435" y="4864909"/>
            <a:ext cx="6840761" cy="461665"/>
          </a:xfrm>
          <a:prstGeom prst="rect">
            <a:avLst/>
          </a:prstGeom>
          <a:noFill/>
        </p:spPr>
        <p:txBody>
          <a:bodyPr wrap="square" rtlCol="0">
            <a:spAutoFit/>
          </a:bodyPr>
          <a:lstStyle/>
          <a:p>
            <a:pPr algn="ctr"/>
            <a:r>
              <a:rPr lang="en-GB" sz="2400" b="1" dirty="0" smtClean="0">
                <a:solidFill>
                  <a:schemeClr val="bg2">
                    <a:lumMod val="50000"/>
                  </a:schemeClr>
                </a:solidFill>
                <a:latin typeface="Arial" panose="020B0604020202020204" pitchFamily="34" charset="0"/>
                <a:cs typeface="Arial" panose="020B0604020202020204" pitchFamily="34" charset="0"/>
              </a:rPr>
              <a:t>Annual Budget Report</a:t>
            </a:r>
            <a:endParaRPr lang="en-GB" sz="2400" b="1" dirty="0">
              <a:solidFill>
                <a:schemeClr val="bg2">
                  <a:lumMod val="50000"/>
                </a:schemeClr>
              </a:solidFill>
              <a:latin typeface="Arial" panose="020B0604020202020204" pitchFamily="34" charset="0"/>
              <a:cs typeface="Arial" panose="020B0604020202020204" pitchFamily="34" charset="0"/>
            </a:endParaRPr>
          </a:p>
        </p:txBody>
      </p:sp>
      <p:sp>
        <p:nvSpPr>
          <p:cNvPr id="35" name="TextBox 34"/>
          <p:cNvSpPr txBox="1"/>
          <p:nvPr/>
        </p:nvSpPr>
        <p:spPr>
          <a:xfrm>
            <a:off x="1202235" y="5326574"/>
            <a:ext cx="6840761" cy="461665"/>
          </a:xfrm>
          <a:prstGeom prst="rect">
            <a:avLst/>
          </a:prstGeom>
          <a:noFill/>
        </p:spPr>
        <p:txBody>
          <a:bodyPr wrap="square" rtlCol="0">
            <a:spAutoFit/>
          </a:bodyPr>
          <a:lstStyle/>
          <a:p>
            <a:pPr algn="ctr"/>
            <a:r>
              <a:rPr lang="en-GB" sz="2400" i="1" dirty="0" smtClean="0">
                <a:solidFill>
                  <a:schemeClr val="bg2">
                    <a:lumMod val="50000"/>
                  </a:schemeClr>
                </a:solidFill>
                <a:latin typeface="Arial" panose="020B0604020202020204" pitchFamily="34" charset="0"/>
                <a:cs typeface="Arial" panose="020B0604020202020204" pitchFamily="34" charset="0"/>
              </a:rPr>
              <a:t>Annual budget and precept for the year ahead</a:t>
            </a:r>
            <a:endParaRPr lang="en-GB" sz="2400" i="1" dirty="0">
              <a:solidFill>
                <a:schemeClr val="bg2">
                  <a:lumMod val="50000"/>
                </a:schemeClr>
              </a:solidFill>
              <a:latin typeface="Arial" panose="020B0604020202020204" pitchFamily="34" charset="0"/>
              <a:cs typeface="Arial" panose="020B0604020202020204" pitchFamily="34" charset="0"/>
            </a:endParaRPr>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3852395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Financial decision making</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graphicFrame>
        <p:nvGraphicFramePr>
          <p:cNvPr id="36" name="Table 35"/>
          <p:cNvGraphicFramePr>
            <a:graphicFrameLocks noGrp="1"/>
          </p:cNvGraphicFramePr>
          <p:nvPr>
            <p:extLst>
              <p:ext uri="{D42A27DB-BD31-4B8C-83A1-F6EECF244321}">
                <p14:modId xmlns:p14="http://schemas.microsoft.com/office/powerpoint/2010/main" val="3978471369"/>
              </p:ext>
            </p:extLst>
          </p:nvPr>
        </p:nvGraphicFramePr>
        <p:xfrm>
          <a:off x="179512" y="1128977"/>
          <a:ext cx="8748465" cy="4098261"/>
        </p:xfrm>
        <a:graphic>
          <a:graphicData uri="http://schemas.openxmlformats.org/drawingml/2006/table">
            <a:tbl>
              <a:tblPr firstRow="1" bandRow="1">
                <a:tableStyleId>{93296810-A885-4BE3-A3E7-6D5BEEA58F35}</a:tableStyleId>
              </a:tblPr>
              <a:tblGrid>
                <a:gridCol w="4228425"/>
                <a:gridCol w="263590"/>
                <a:gridCol w="4256450"/>
              </a:tblGrid>
              <a:tr h="348828">
                <a:tc>
                  <a:txBody>
                    <a:bodyPr/>
                    <a:lstStyle/>
                    <a:p>
                      <a:r>
                        <a:rPr lang="en-GB" sz="2400" dirty="0" smtClean="0">
                          <a:solidFill>
                            <a:schemeClr val="bg2">
                              <a:lumMod val="50000"/>
                            </a:schemeClr>
                          </a:solidFill>
                          <a:latin typeface="Arial" panose="020B0604020202020204" pitchFamily="34" charset="0"/>
                          <a:cs typeface="Arial" panose="020B0604020202020204" pitchFamily="34" charset="0"/>
                        </a:rPr>
                        <a:t>Decision / action</a:t>
                      </a:r>
                      <a:endParaRPr lang="en-GB" sz="24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c>
                  <a:txBody>
                    <a:bodyPr/>
                    <a:lstStyle/>
                    <a:p>
                      <a:pPr marL="0" indent="0">
                        <a:buFont typeface="Arial" panose="020B0604020202020204" pitchFamily="34" charset="0"/>
                        <a:buNone/>
                      </a:pPr>
                      <a:endParaRPr lang="en-GB" sz="24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r>
                        <a:rPr lang="en-GB" sz="2400" dirty="0" smtClean="0">
                          <a:solidFill>
                            <a:schemeClr val="bg2">
                              <a:lumMod val="50000"/>
                            </a:schemeClr>
                          </a:solidFill>
                          <a:latin typeface="Arial" panose="020B0604020202020204" pitchFamily="34" charset="0"/>
                          <a:cs typeface="Arial" panose="020B0604020202020204" pitchFamily="34" charset="0"/>
                        </a:rPr>
                        <a:t>Delivered by</a:t>
                      </a:r>
                      <a:endParaRPr lang="en-GB" sz="24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r>
              <a:tr h="118864">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r>
              <a:tr h="136727">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Agree budgetary framework</a:t>
                      </a:r>
                    </a:p>
                  </a:txBody>
                  <a:tcPr>
                    <a:solidFill>
                      <a:schemeClr val="bg2">
                        <a:lumMod val="20000"/>
                        <a:lumOff val="80000"/>
                      </a:schemeClr>
                    </a:solidFill>
                  </a:tcPr>
                </a:tc>
                <a:tc>
                  <a:txBody>
                    <a:bodyPr/>
                    <a:lstStyle/>
                    <a:p>
                      <a:pPr marL="0" indent="0">
                        <a:buFont typeface="Arial" panose="020B0604020202020204" pitchFamily="34" charset="0"/>
                        <a:buNone/>
                      </a:pPr>
                      <a:endParaRPr lang="en-GB" sz="18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Cabinet</a:t>
                      </a:r>
                    </a:p>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Full Council</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r h="136727">
                <a:tc>
                  <a:txBody>
                    <a:bodyPr/>
                    <a:lstStyle/>
                    <a:p>
                      <a:pPr marL="0" indent="0">
                        <a:buFont typeface="Arial" panose="020B0604020202020204" pitchFamily="34" charset="0"/>
                        <a:buNone/>
                      </a:pPr>
                      <a:endParaRPr lang="en-GB" sz="200" dirty="0" smtClean="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r>
              <a:tr h="136727">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Support S151 in presenting the Medium Term Financial Strategy (MTFS)</a:t>
                      </a:r>
                    </a:p>
                  </a:txBody>
                  <a:tcPr>
                    <a:solidFill>
                      <a:schemeClr val="bg2">
                        <a:lumMod val="20000"/>
                        <a:lumOff val="80000"/>
                      </a:schemeClr>
                    </a:solidFill>
                  </a:tcPr>
                </a:tc>
                <a:tc>
                  <a:txBody>
                    <a:bodyPr/>
                    <a:lstStyle/>
                    <a:p>
                      <a:pPr marL="0" indent="0">
                        <a:buFont typeface="Arial" panose="020B0604020202020204" pitchFamily="34" charset="0"/>
                        <a:buNone/>
                      </a:pPr>
                      <a:endParaRPr lang="en-GB" sz="18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Corporate Management Team</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r h="136727">
                <a:tc>
                  <a:txBody>
                    <a:bodyPr/>
                    <a:lstStyle/>
                    <a:p>
                      <a:pPr marL="0" indent="0">
                        <a:buFont typeface="Arial" panose="020B0604020202020204" pitchFamily="34" charset="0"/>
                        <a:buNone/>
                      </a:pPr>
                      <a:endParaRPr lang="en-GB" sz="200" dirty="0" smtClean="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r>
              <a:tr h="136727">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Agree MTFS</a:t>
                      </a:r>
                    </a:p>
                  </a:txBody>
                  <a:tcPr>
                    <a:solidFill>
                      <a:schemeClr val="bg2">
                        <a:lumMod val="20000"/>
                        <a:lumOff val="80000"/>
                      </a:schemeClr>
                    </a:solidFill>
                  </a:tcPr>
                </a:tc>
                <a:tc>
                  <a:txBody>
                    <a:bodyPr/>
                    <a:lstStyle/>
                    <a:p>
                      <a:pPr marL="0" indent="0">
                        <a:buFont typeface="Arial" panose="020B0604020202020204" pitchFamily="34" charset="0"/>
                        <a:buNone/>
                      </a:pPr>
                      <a:endParaRPr lang="en-GB" sz="18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Cabinet</a:t>
                      </a:r>
                    </a:p>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Full Council</a:t>
                      </a:r>
                    </a:p>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Policy and Resources Scrutiny</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r h="136727">
                <a:tc>
                  <a:txBody>
                    <a:bodyPr/>
                    <a:lstStyle/>
                    <a:p>
                      <a:pPr marL="0" indent="0">
                        <a:buFont typeface="Arial" panose="020B0604020202020204" pitchFamily="34" charset="0"/>
                        <a:buNone/>
                      </a:pPr>
                      <a:endParaRPr lang="en-GB" sz="200" dirty="0" smtClean="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accent2">
                            <a:lumMod val="50000"/>
                          </a:schemeClr>
                        </a:solidFill>
                        <a:latin typeface="Arial" panose="020B0604020202020204" pitchFamily="34" charset="0"/>
                        <a:cs typeface="Arial" panose="020B0604020202020204" pitchFamily="34" charset="0"/>
                      </a:endParaRPr>
                    </a:p>
                  </a:txBody>
                  <a:tcPr>
                    <a:noFill/>
                  </a:tcPr>
                </a:tc>
              </a:tr>
              <a:tr h="136727">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Agree annual budget</a:t>
                      </a:r>
                    </a:p>
                  </a:txBody>
                  <a:tcPr>
                    <a:solidFill>
                      <a:schemeClr val="bg2">
                        <a:lumMod val="20000"/>
                        <a:lumOff val="80000"/>
                      </a:schemeClr>
                    </a:solidFill>
                  </a:tcPr>
                </a:tc>
                <a:tc>
                  <a:txBody>
                    <a:bodyPr/>
                    <a:lstStyle/>
                    <a:p>
                      <a:pPr marL="0" indent="0">
                        <a:buFont typeface="Arial" panose="020B0604020202020204" pitchFamily="34" charset="0"/>
                        <a:buNone/>
                      </a:pPr>
                      <a:endParaRPr lang="en-GB" sz="1800" dirty="0">
                        <a:solidFill>
                          <a:schemeClr val="accent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Executive Members (for budget areas)</a:t>
                      </a:r>
                    </a:p>
                    <a:p>
                      <a:pPr marL="0" indent="0">
                        <a:buFont typeface="Arial" panose="020B0604020202020204" pitchFamily="34" charset="0"/>
                        <a:buNone/>
                      </a:pPr>
                      <a:r>
                        <a:rPr lang="en-GB" sz="1800" dirty="0" smtClean="0">
                          <a:solidFill>
                            <a:schemeClr val="accent2">
                              <a:lumMod val="50000"/>
                            </a:schemeClr>
                          </a:solidFill>
                          <a:latin typeface="Arial" panose="020B0604020202020204" pitchFamily="34" charset="0"/>
                          <a:cs typeface="Arial" panose="020B0604020202020204" pitchFamily="34" charset="0"/>
                        </a:rPr>
                        <a:t>Cabinet</a:t>
                      </a:r>
                      <a:endParaRPr lang="en-GB" sz="1800" baseline="0" dirty="0" smtClean="0">
                        <a:solidFill>
                          <a:schemeClr val="accent2">
                            <a:lumMod val="50000"/>
                          </a:schemeClr>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800" baseline="0" dirty="0" smtClean="0">
                          <a:solidFill>
                            <a:schemeClr val="accent2">
                              <a:lumMod val="50000"/>
                            </a:schemeClr>
                          </a:solidFill>
                          <a:latin typeface="Arial" panose="020B0604020202020204" pitchFamily="34" charset="0"/>
                          <a:cs typeface="Arial" panose="020B0604020202020204" pitchFamily="34" charset="0"/>
                        </a:rPr>
                        <a:t>Full Council</a:t>
                      </a:r>
                      <a:endParaRPr lang="en-GB" sz="18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214161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12"/>
            <a:ext cx="9144000" cy="766316"/>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Financial resilience reporting</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944599766"/>
              </p:ext>
            </p:extLst>
          </p:nvPr>
        </p:nvGraphicFramePr>
        <p:xfrm>
          <a:off x="179512" y="3257602"/>
          <a:ext cx="8882728" cy="2619670"/>
        </p:xfrm>
        <a:graphic>
          <a:graphicData uri="http://schemas.openxmlformats.org/drawingml/2006/table">
            <a:tbl>
              <a:tblPr firstRow="1" bandRow="1">
                <a:tableStyleId>{93296810-A885-4BE3-A3E7-6D5BEEA58F35}</a:tableStyleId>
              </a:tblPr>
              <a:tblGrid>
                <a:gridCol w="5184576"/>
                <a:gridCol w="216024"/>
                <a:gridCol w="1267882"/>
                <a:gridCol w="2214246"/>
              </a:tblGrid>
              <a:tr h="348828">
                <a:tc gridSpan="4">
                  <a:txBody>
                    <a:bodyPr/>
                    <a:lstStyle/>
                    <a:p>
                      <a:r>
                        <a:rPr lang="en-GB" sz="2000" dirty="0" smtClean="0">
                          <a:solidFill>
                            <a:schemeClr val="bg2">
                              <a:lumMod val="50000"/>
                            </a:schemeClr>
                          </a:solidFill>
                          <a:latin typeface="Arial" panose="020B0604020202020204" pitchFamily="34" charset="0"/>
                          <a:cs typeface="Arial" panose="020B0604020202020204" pitchFamily="34" charset="0"/>
                        </a:rPr>
                        <a:t>…and are taken to…</a:t>
                      </a:r>
                      <a:endParaRPr lang="en-GB" sz="20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c hMerge="1">
                  <a:txBody>
                    <a:bodyPr/>
                    <a:lstStyle/>
                    <a:p>
                      <a:endParaRPr lang="en-GB" sz="2000" dirty="0">
                        <a:solidFill>
                          <a:srgbClr val="F4D7B2"/>
                        </a:solidFill>
                        <a:latin typeface="Arial" panose="020B0604020202020204" pitchFamily="34" charset="0"/>
                        <a:cs typeface="Arial" panose="020B0604020202020204" pitchFamily="34" charset="0"/>
                      </a:endParaRPr>
                    </a:p>
                  </a:txBody>
                  <a:tcPr>
                    <a:solidFill>
                      <a:srgbClr val="D67A0F"/>
                    </a:solidFill>
                  </a:tcPr>
                </a:tc>
                <a:tc hMerge="1">
                  <a:txBody>
                    <a:bodyPr/>
                    <a:lstStyle/>
                    <a:p>
                      <a:endParaRPr lang="en-GB" sz="2000" dirty="0">
                        <a:solidFill>
                          <a:srgbClr val="F4D7B2"/>
                        </a:solidFill>
                        <a:latin typeface="Arial" panose="020B0604020202020204" pitchFamily="34" charset="0"/>
                        <a:cs typeface="Arial" panose="020B0604020202020204" pitchFamily="34" charset="0"/>
                      </a:endParaRPr>
                    </a:p>
                  </a:txBody>
                  <a:tcPr>
                    <a:solidFill>
                      <a:srgbClr val="D67A0F"/>
                    </a:solidFill>
                  </a:tcPr>
                </a:tc>
                <a:tc hMerge="1">
                  <a:txBody>
                    <a:bodyPr/>
                    <a:lstStyle/>
                    <a:p>
                      <a:endParaRPr lang="en-GB" sz="2000" dirty="0">
                        <a:solidFill>
                          <a:srgbClr val="F4D7B2"/>
                        </a:solidFill>
                        <a:latin typeface="Arial" panose="020B0604020202020204" pitchFamily="34" charset="0"/>
                        <a:cs typeface="Arial" panose="020B0604020202020204" pitchFamily="34" charset="0"/>
                      </a:endParaRPr>
                    </a:p>
                  </a:txBody>
                  <a:tcPr>
                    <a:solidFill>
                      <a:srgbClr val="D67A0F"/>
                    </a:solidFill>
                  </a:tcPr>
                </a:tc>
              </a:tr>
              <a:tr h="118864">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c>
                  <a:txBody>
                    <a:bodyPr/>
                    <a:lstStyle/>
                    <a:p>
                      <a:pPr marL="0" indent="0">
                        <a:buFont typeface="Arial" panose="020B0604020202020204" pitchFamily="34" charset="0"/>
                        <a:buNone/>
                      </a:pPr>
                      <a:endParaRPr lang="en-GB" sz="200" dirty="0">
                        <a:solidFill>
                          <a:schemeClr val="bg2">
                            <a:lumMod val="50000"/>
                          </a:schemeClr>
                        </a:solidFill>
                        <a:latin typeface="Arial" panose="020B0604020202020204" pitchFamily="34" charset="0"/>
                        <a:cs typeface="Arial" panose="020B0604020202020204" pitchFamily="34" charset="0"/>
                      </a:endParaRPr>
                    </a:p>
                  </a:txBody>
                  <a:tcPr>
                    <a:noFill/>
                  </a:tcPr>
                </a:tc>
              </a:tr>
              <a:tr h="536837">
                <a:tc>
                  <a:txBody>
                    <a:bodyPr/>
                    <a:lstStyle/>
                    <a:p>
                      <a:pPr marL="0" indent="0">
                        <a:spcAft>
                          <a:spcPts val="600"/>
                        </a:spcAft>
                        <a:buFont typeface="Arial" panose="020B0604020202020204" pitchFamily="34" charset="0"/>
                        <a:buNone/>
                      </a:pPr>
                      <a:r>
                        <a:rPr lang="en-GB" sz="2000" dirty="0" smtClean="0">
                          <a:solidFill>
                            <a:schemeClr val="accent2">
                              <a:lumMod val="50000"/>
                            </a:schemeClr>
                          </a:solidFill>
                          <a:latin typeface="Arial" panose="020B0604020202020204" pitchFamily="34" charset="0"/>
                          <a:cs typeface="Arial" panose="020B0604020202020204" pitchFamily="34" charset="0"/>
                        </a:rPr>
                        <a:t>Departmental Management</a:t>
                      </a:r>
                      <a:r>
                        <a:rPr lang="en-GB" sz="2000" baseline="0" dirty="0" smtClean="0">
                          <a:solidFill>
                            <a:schemeClr val="accent2">
                              <a:lumMod val="50000"/>
                            </a:schemeClr>
                          </a:solidFill>
                          <a:latin typeface="Arial" panose="020B0604020202020204" pitchFamily="34" charset="0"/>
                          <a:cs typeface="Arial" panose="020B0604020202020204" pitchFamily="34" charset="0"/>
                        </a:rPr>
                        <a:t> Teams</a:t>
                      </a:r>
                      <a:endParaRPr lang="en-GB" sz="1800" baseline="0" dirty="0" smtClean="0">
                        <a:solidFill>
                          <a:schemeClr val="accent2">
                            <a:lumMod val="50000"/>
                          </a:schemeClr>
                        </a:solidFill>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GB" sz="2000" baseline="0" dirty="0" smtClean="0">
                          <a:solidFill>
                            <a:schemeClr val="accent2">
                              <a:lumMod val="50000"/>
                            </a:schemeClr>
                          </a:solidFill>
                          <a:latin typeface="Arial" panose="020B0604020202020204" pitchFamily="34" charset="0"/>
                          <a:cs typeface="Arial" panose="020B0604020202020204" pitchFamily="34" charset="0"/>
                        </a:rPr>
                        <a:t>Corporate Management Team</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marL="0" indent="0">
                        <a:spcAft>
                          <a:spcPts val="600"/>
                        </a:spcAft>
                        <a:buFont typeface="Arial" panose="020B0604020202020204" pitchFamily="34" charset="0"/>
                        <a:buNone/>
                      </a:pP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r>
                        <a:rPr lang="en-GB" sz="2000" dirty="0" smtClean="0">
                          <a:solidFill>
                            <a:schemeClr val="accent2">
                              <a:lumMod val="50000"/>
                            </a:schemeClr>
                          </a:solidFill>
                          <a:latin typeface="Arial" panose="020B0604020202020204" pitchFamily="34" charset="0"/>
                          <a:cs typeface="Arial" panose="020B0604020202020204" pitchFamily="34" charset="0"/>
                        </a:rPr>
                        <a:t>Monthly</a:t>
                      </a:r>
                    </a:p>
                  </a:txBody>
                  <a:tcPr>
                    <a:solidFill>
                      <a:schemeClr val="bg2">
                        <a:lumMod val="20000"/>
                        <a:lumOff val="80000"/>
                      </a:schemeClr>
                    </a:solidFill>
                  </a:tcPr>
                </a:tc>
                <a:tc>
                  <a:txBody>
                    <a:bodyPr/>
                    <a:lstStyle/>
                    <a:p>
                      <a:endParaRPr lang="en-GB" sz="2000" dirty="0" smtClean="0">
                        <a:solidFill>
                          <a:schemeClr val="bg2">
                            <a:lumMod val="50000"/>
                          </a:schemeClr>
                        </a:solidFill>
                        <a:latin typeface="Arial" panose="020B0604020202020204" pitchFamily="34" charset="0"/>
                        <a:cs typeface="Arial" panose="020B0604020202020204" pitchFamily="34" charset="0"/>
                      </a:endParaRPr>
                    </a:p>
                  </a:txBody>
                  <a:tcPr>
                    <a:noFill/>
                  </a:tcPr>
                </a:tc>
              </a:tr>
              <a:tr h="118080">
                <a:tc>
                  <a:txBody>
                    <a:bodyPr/>
                    <a:lstStyle/>
                    <a:p>
                      <a:pPr marL="0" indent="0">
                        <a:buFont typeface="Arial" panose="020B0604020202020204" pitchFamily="34" charset="0"/>
                        <a:buNone/>
                      </a:pPr>
                      <a:endParaRPr lang="en-GB" sz="3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marL="0" indent="0">
                        <a:buFont typeface="Arial" panose="020B0604020202020204" pitchFamily="34" charset="0"/>
                        <a:buNone/>
                      </a:pPr>
                      <a:endParaRPr lang="en-GB" sz="3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endParaRPr lang="en-GB" sz="200" i="1"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endParaRPr lang="en-GB" sz="200" i="1" dirty="0">
                        <a:solidFill>
                          <a:schemeClr val="bg2">
                            <a:lumMod val="50000"/>
                          </a:schemeClr>
                        </a:solidFill>
                        <a:latin typeface="Arial" panose="020B0604020202020204" pitchFamily="34" charset="0"/>
                        <a:cs typeface="Arial" panose="020B0604020202020204" pitchFamily="34" charset="0"/>
                      </a:endParaRPr>
                    </a:p>
                  </a:txBody>
                  <a:tcPr>
                    <a:noFill/>
                  </a:tcPr>
                </a:tc>
              </a:tr>
              <a:tr h="526855">
                <a:tc>
                  <a:txBody>
                    <a:bodyPr/>
                    <a:lstStyle/>
                    <a:p>
                      <a:pPr marL="0" indent="0">
                        <a:buFont typeface="Arial" panose="020B0604020202020204" pitchFamily="34" charset="0"/>
                        <a:buNone/>
                      </a:pPr>
                      <a:r>
                        <a:rPr lang="en-GB" sz="2000" dirty="0" smtClean="0">
                          <a:solidFill>
                            <a:schemeClr val="accent2">
                              <a:lumMod val="50000"/>
                            </a:schemeClr>
                          </a:solidFill>
                          <a:latin typeface="Arial" panose="020B0604020202020204" pitchFamily="34" charset="0"/>
                          <a:cs typeface="Arial" panose="020B0604020202020204" pitchFamily="34" charset="0"/>
                        </a:rPr>
                        <a:t>Cabinet</a:t>
                      </a:r>
                    </a:p>
                  </a:txBody>
                  <a:tcPr>
                    <a:solidFill>
                      <a:schemeClr val="bg2">
                        <a:lumMod val="20000"/>
                        <a:lumOff val="80000"/>
                      </a:schemeClr>
                    </a:solidFill>
                  </a:tcPr>
                </a:tc>
                <a:tc>
                  <a:txBody>
                    <a:bodyPr/>
                    <a:lstStyle/>
                    <a:p>
                      <a:pPr marL="0" indent="0">
                        <a:buFont typeface="Arial" panose="020B0604020202020204" pitchFamily="34" charset="0"/>
                        <a:buNone/>
                      </a:pPr>
                      <a:endParaRPr lang="en-GB" sz="2000" dirty="0" smtClean="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accent2">
                              <a:lumMod val="50000"/>
                            </a:schemeClr>
                          </a:solidFill>
                          <a:latin typeface="Arial" panose="020B0604020202020204" pitchFamily="34" charset="0"/>
                          <a:cs typeface="Arial" panose="020B0604020202020204" pitchFamily="34" charset="0"/>
                        </a:rPr>
                        <a:t>Quarterly</a:t>
                      </a:r>
                      <a:endParaRPr lang="en-GB" sz="1600" i="1" dirty="0" smtClean="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i="1" dirty="0" smtClean="0">
                        <a:solidFill>
                          <a:schemeClr val="bg2">
                            <a:lumMod val="50000"/>
                          </a:schemeClr>
                        </a:solidFill>
                        <a:latin typeface="Arial" panose="020B0604020202020204" pitchFamily="34" charset="0"/>
                        <a:cs typeface="Arial" panose="020B0604020202020204" pitchFamily="34" charset="0"/>
                      </a:endParaRPr>
                    </a:p>
                  </a:txBody>
                  <a:tcPr>
                    <a:noFill/>
                  </a:tcPr>
                </a:tc>
              </a:tr>
              <a:tr h="124977">
                <a:tc>
                  <a:txBody>
                    <a:bodyPr/>
                    <a:lstStyle/>
                    <a:p>
                      <a:pPr marL="0" indent="0">
                        <a:buFont typeface="Arial" panose="020B0604020202020204" pitchFamily="34" charset="0"/>
                        <a:buNone/>
                      </a:pPr>
                      <a:endParaRPr lang="en-GB" sz="300" dirty="0" smtClean="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marL="0" indent="0">
                        <a:buFont typeface="Arial" panose="020B0604020202020204" pitchFamily="34" charset="0"/>
                        <a:buNone/>
                      </a:pPr>
                      <a:endParaRPr lang="en-GB" sz="300" dirty="0" smtClean="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endParaRPr lang="en-GB" sz="200" dirty="0" smtClean="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endParaRPr lang="en-GB" sz="200" dirty="0" smtClean="0">
                        <a:solidFill>
                          <a:schemeClr val="bg2">
                            <a:lumMod val="50000"/>
                          </a:schemeClr>
                        </a:solidFill>
                        <a:latin typeface="Arial" panose="020B0604020202020204" pitchFamily="34" charset="0"/>
                        <a:cs typeface="Arial" panose="020B0604020202020204" pitchFamily="34" charset="0"/>
                      </a:endParaRPr>
                    </a:p>
                  </a:txBody>
                  <a:tcPr>
                    <a:noFill/>
                  </a:tcPr>
                </a:tc>
              </a:tr>
              <a:tr h="523095">
                <a:tc>
                  <a:txBody>
                    <a:bodyPr/>
                    <a:lstStyle/>
                    <a:p>
                      <a:pPr marL="0" indent="0">
                        <a:buFont typeface="Arial" panose="020B0604020202020204" pitchFamily="34" charset="0"/>
                        <a:buNone/>
                      </a:pPr>
                      <a:r>
                        <a:rPr lang="en-GB" sz="2000" dirty="0" smtClean="0">
                          <a:solidFill>
                            <a:schemeClr val="accent2">
                              <a:lumMod val="50000"/>
                            </a:schemeClr>
                          </a:solidFill>
                          <a:latin typeface="Arial" panose="020B0604020202020204" pitchFamily="34" charset="0"/>
                          <a:cs typeface="Arial" panose="020B0604020202020204" pitchFamily="34" charset="0"/>
                        </a:rPr>
                        <a:t>Full Council (as part of the year</a:t>
                      </a:r>
                      <a:r>
                        <a:rPr lang="en-GB" sz="2000" baseline="0" dirty="0" smtClean="0">
                          <a:solidFill>
                            <a:schemeClr val="accent2">
                              <a:lumMod val="50000"/>
                            </a:schemeClr>
                          </a:solidFill>
                          <a:latin typeface="Arial" panose="020B0604020202020204" pitchFamily="34" charset="0"/>
                          <a:cs typeface="Arial" panose="020B0604020202020204" pitchFamily="34" charset="0"/>
                        </a:rPr>
                        <a:t> end report)</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marL="0" indent="0">
                        <a:buFont typeface="Arial" panose="020B0604020202020204" pitchFamily="34" charset="0"/>
                        <a:buNone/>
                      </a:pP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r>
                        <a:rPr lang="en-GB" sz="2000" dirty="0" smtClean="0">
                          <a:solidFill>
                            <a:schemeClr val="accent2">
                              <a:lumMod val="50000"/>
                            </a:schemeClr>
                          </a:solidFill>
                          <a:latin typeface="Arial" panose="020B0604020202020204" pitchFamily="34" charset="0"/>
                          <a:cs typeface="Arial" panose="020B0604020202020204" pitchFamily="34" charset="0"/>
                        </a:rPr>
                        <a:t>Annually</a:t>
                      </a:r>
                      <a:endParaRPr lang="en-GB" sz="2000" i="1"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endParaRPr lang="en-GB" sz="2000" i="1" dirty="0">
                        <a:solidFill>
                          <a:schemeClr val="bg2">
                            <a:lumMod val="50000"/>
                          </a:schemeClr>
                        </a:solidFill>
                        <a:latin typeface="Arial" panose="020B0604020202020204" pitchFamily="34" charset="0"/>
                        <a:cs typeface="Arial" panose="020B0604020202020204" pitchFamily="34" charset="0"/>
                      </a:endParaRPr>
                    </a:p>
                  </a:txBody>
                  <a:tcPr>
                    <a:noFill/>
                  </a:tcPr>
                </a:tc>
              </a:tr>
            </a:tbl>
          </a:graphicData>
        </a:graphic>
      </p:graphicFrame>
      <p:sp>
        <p:nvSpPr>
          <p:cNvPr id="3" name="TextBox 2"/>
          <p:cNvSpPr txBox="1"/>
          <p:nvPr/>
        </p:nvSpPr>
        <p:spPr>
          <a:xfrm>
            <a:off x="6948264" y="4077072"/>
            <a:ext cx="2016224" cy="1323439"/>
          </a:xfrm>
          <a:prstGeom prst="rect">
            <a:avLst/>
          </a:prstGeom>
          <a:noFill/>
        </p:spPr>
        <p:txBody>
          <a:bodyPr wrap="square" rtlCol="0">
            <a:spAutoFit/>
          </a:bodyPr>
          <a:lstStyle/>
          <a:p>
            <a:r>
              <a:rPr lang="en-GB" sz="2000" i="1" dirty="0" smtClean="0">
                <a:solidFill>
                  <a:schemeClr val="bg2">
                    <a:lumMod val="50000"/>
                  </a:schemeClr>
                </a:solidFill>
                <a:latin typeface="Arial" panose="020B0604020202020204" pitchFamily="34" charset="0"/>
                <a:cs typeface="Arial" panose="020B0604020202020204" pitchFamily="34" charset="0"/>
              </a:rPr>
              <a:t>Note:</a:t>
            </a:r>
          </a:p>
          <a:p>
            <a:r>
              <a:rPr lang="en-GB" sz="2000" i="1" dirty="0" smtClean="0">
                <a:solidFill>
                  <a:schemeClr val="bg2">
                    <a:lumMod val="50000"/>
                  </a:schemeClr>
                </a:solidFill>
                <a:latin typeface="Arial" panose="020B0604020202020204" pitchFamily="34" charset="0"/>
                <a:cs typeface="Arial" panose="020B0604020202020204" pitchFamily="34" charset="0"/>
              </a:rPr>
              <a:t>No Scrutiny role (not a policy matter)</a:t>
            </a:r>
            <a:endParaRPr lang="en-GB" sz="2000" i="1" dirty="0">
              <a:solidFill>
                <a:schemeClr val="bg2">
                  <a:lumMod val="50000"/>
                </a:schemeClr>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45058669"/>
              </p:ext>
            </p:extLst>
          </p:nvPr>
        </p:nvGraphicFramePr>
        <p:xfrm>
          <a:off x="179511" y="836712"/>
          <a:ext cx="8856984" cy="2232248"/>
        </p:xfrm>
        <a:graphic>
          <a:graphicData uri="http://schemas.openxmlformats.org/drawingml/2006/table">
            <a:tbl>
              <a:tblPr firstRow="1" bandRow="1">
                <a:tableStyleId>{5C22544A-7EE6-4342-B048-85BDC9FD1C3A}</a:tableStyleId>
              </a:tblPr>
              <a:tblGrid>
                <a:gridCol w="2952328"/>
                <a:gridCol w="2952328"/>
                <a:gridCol w="2952328"/>
              </a:tblGrid>
              <a:tr h="436817">
                <a:tc gridSpan="3">
                  <a:txBody>
                    <a:bodyPr/>
                    <a:lstStyle/>
                    <a:p>
                      <a:r>
                        <a:rPr lang="en-GB" sz="2000" dirty="0" smtClean="0">
                          <a:solidFill>
                            <a:schemeClr val="bg2">
                              <a:lumMod val="50000"/>
                            </a:schemeClr>
                          </a:solidFill>
                          <a:latin typeface="Arial" panose="020B0604020202020204" pitchFamily="34" charset="0"/>
                          <a:cs typeface="Arial" panose="020B0604020202020204" pitchFamily="34" charset="0"/>
                        </a:rPr>
                        <a:t>Reports cover…</a:t>
                      </a:r>
                      <a:endParaRPr lang="en-GB" sz="2000" dirty="0">
                        <a:solidFill>
                          <a:schemeClr val="bg2">
                            <a:lumMod val="50000"/>
                          </a:schemeClr>
                        </a:solidFill>
                        <a:latin typeface="Arial" panose="020B0604020202020204" pitchFamily="34" charset="0"/>
                        <a:cs typeface="Arial" panose="020B0604020202020204" pitchFamily="34" charset="0"/>
                      </a:endParaRPr>
                    </a:p>
                  </a:txBody>
                  <a:tcPr>
                    <a:solidFill>
                      <a:schemeClr val="bg2">
                        <a:lumMod val="40000"/>
                        <a:lumOff val="60000"/>
                      </a:schemeClr>
                    </a:solidFill>
                  </a:tcPr>
                </a:tc>
                <a:tc hMerge="1">
                  <a:txBody>
                    <a:bodyPr/>
                    <a:lstStyle/>
                    <a:p>
                      <a:endParaRPr lang="en-GB" dirty="0"/>
                    </a:p>
                  </a:txBody>
                  <a:tcPr/>
                </a:tc>
                <a:tc hMerge="1">
                  <a:txBody>
                    <a:bodyPr/>
                    <a:lstStyle/>
                    <a:p>
                      <a:endParaRPr lang="en-GB" dirty="0"/>
                    </a:p>
                  </a:txBody>
                  <a:tcPr/>
                </a:tc>
              </a:tr>
              <a:tr h="686587">
                <a:tc>
                  <a:txBody>
                    <a:bodyPr/>
                    <a:lstStyle/>
                    <a:p>
                      <a:pPr algn="ctr"/>
                      <a:r>
                        <a:rPr lang="en-GB" sz="2000" dirty="0" smtClean="0">
                          <a:solidFill>
                            <a:schemeClr val="accent2">
                              <a:lumMod val="50000"/>
                            </a:schemeClr>
                          </a:solidFill>
                          <a:latin typeface="Arial" panose="020B0604020202020204" pitchFamily="34" charset="0"/>
                          <a:cs typeface="Arial" panose="020B0604020202020204" pitchFamily="34" charset="0"/>
                        </a:rPr>
                        <a:t>Business</a:t>
                      </a:r>
                      <a:r>
                        <a:rPr lang="en-GB" sz="2000" baseline="0" dirty="0" smtClean="0">
                          <a:solidFill>
                            <a:schemeClr val="accent2">
                              <a:lumMod val="50000"/>
                            </a:schemeClr>
                          </a:solidFill>
                          <a:latin typeface="Arial" panose="020B0604020202020204" pitchFamily="34" charset="0"/>
                          <a:cs typeface="Arial" panose="020B0604020202020204" pitchFamily="34" charset="0"/>
                        </a:rPr>
                        <a:t> as Usual</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algn="ctr"/>
                      <a:r>
                        <a:rPr lang="en-GB" sz="2000" dirty="0" smtClean="0">
                          <a:solidFill>
                            <a:schemeClr val="accent2">
                              <a:lumMod val="50000"/>
                            </a:schemeClr>
                          </a:solidFill>
                          <a:latin typeface="Arial" panose="020B0604020202020204" pitchFamily="34" charset="0"/>
                          <a:cs typeface="Arial" panose="020B0604020202020204" pitchFamily="34" charset="0"/>
                        </a:rPr>
                        <a:t>Budget</a:t>
                      </a:r>
                      <a:r>
                        <a:rPr lang="en-GB" sz="2000" baseline="0" dirty="0" smtClean="0">
                          <a:solidFill>
                            <a:schemeClr val="accent2">
                              <a:lumMod val="50000"/>
                            </a:schemeClr>
                          </a:solidFill>
                          <a:latin typeface="Arial" panose="020B0604020202020204" pitchFamily="34" charset="0"/>
                          <a:cs typeface="Arial" panose="020B0604020202020204" pitchFamily="34" charset="0"/>
                        </a:rPr>
                        <a:t> monitoring</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algn="ctr"/>
                      <a:r>
                        <a:rPr lang="en-GB" sz="2000" dirty="0" smtClean="0">
                          <a:solidFill>
                            <a:schemeClr val="accent2">
                              <a:lumMod val="50000"/>
                            </a:schemeClr>
                          </a:solidFill>
                          <a:latin typeface="Arial" panose="020B0604020202020204" pitchFamily="34" charset="0"/>
                          <a:cs typeface="Arial" panose="020B0604020202020204" pitchFamily="34" charset="0"/>
                        </a:rPr>
                        <a:t>Risks and issues</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r h="1108844">
                <a:tc>
                  <a:txBody>
                    <a:bodyPr/>
                    <a:lstStyle/>
                    <a:p>
                      <a:pPr algn="ctr"/>
                      <a:r>
                        <a:rPr lang="en-GB" sz="2000" dirty="0" smtClean="0">
                          <a:solidFill>
                            <a:schemeClr val="accent2">
                              <a:lumMod val="50000"/>
                            </a:schemeClr>
                          </a:solidFill>
                          <a:latin typeface="Arial" panose="020B0604020202020204" pitchFamily="34" charset="0"/>
                          <a:cs typeface="Arial" panose="020B0604020202020204" pitchFamily="34" charset="0"/>
                        </a:rPr>
                        <a:t>Position on Departmental ‘cost of change’</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algn="ctr"/>
                      <a:r>
                        <a:rPr lang="en-GB" sz="2000" dirty="0" smtClean="0">
                          <a:solidFill>
                            <a:schemeClr val="accent2">
                              <a:lumMod val="50000"/>
                            </a:schemeClr>
                          </a:solidFill>
                          <a:latin typeface="Arial" panose="020B0604020202020204" pitchFamily="34" charset="0"/>
                          <a:cs typeface="Arial" panose="020B0604020202020204" pitchFamily="34" charset="0"/>
                        </a:rPr>
                        <a:t>Delivery of savings and investments</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pPr algn="ctr"/>
                      <a:r>
                        <a:rPr lang="en-GB" sz="2000" dirty="0" smtClean="0">
                          <a:solidFill>
                            <a:schemeClr val="accent2">
                              <a:lumMod val="50000"/>
                            </a:schemeClr>
                          </a:solidFill>
                          <a:latin typeface="Arial" panose="020B0604020202020204" pitchFamily="34" charset="0"/>
                          <a:cs typeface="Arial" panose="020B0604020202020204" pitchFamily="34" charset="0"/>
                        </a:rPr>
                        <a:t>Potential draw on contingencies and/or reserves</a:t>
                      </a:r>
                      <a:endParaRPr lang="en-GB" sz="2000" dirty="0">
                        <a:solidFill>
                          <a:schemeClr val="accent2">
                            <a:lumMod val="50000"/>
                          </a:schemeClr>
                        </a:solidFill>
                        <a:latin typeface="Arial" panose="020B0604020202020204" pitchFamily="34" charset="0"/>
                        <a:cs typeface="Arial" panose="020B0604020202020204" pitchFamily="34" charset="0"/>
                      </a:endParaRPr>
                    </a:p>
                  </a:txBody>
                  <a:tcPr>
                    <a:solidFill>
                      <a:schemeClr val="bg2">
                        <a:lumMod val="20000"/>
                        <a:lumOff val="80000"/>
                      </a:schemeClr>
                    </a:solidFill>
                  </a:tcPr>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170626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5693692" y="3273660"/>
            <a:ext cx="2894980" cy="101566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23" name="Rounded Rectangle 22"/>
          <p:cNvSpPr/>
          <p:nvPr/>
        </p:nvSpPr>
        <p:spPr>
          <a:xfrm>
            <a:off x="467544" y="2330585"/>
            <a:ext cx="2918478" cy="2246769"/>
          </a:xfrm>
          <a:prstGeom prst="roundRect">
            <a:avLst>
              <a:gd name="adj" fmla="val 818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50000"/>
                </a:schemeClr>
              </a:solidFill>
            </a:endParaRPr>
          </a:p>
        </p:txBody>
      </p:sp>
      <p:sp>
        <p:nvSpPr>
          <p:cNvPr id="22" name="Rounded Rectangle 21"/>
          <p:cNvSpPr/>
          <p:nvPr/>
        </p:nvSpPr>
        <p:spPr>
          <a:xfrm>
            <a:off x="3707656" y="1052736"/>
            <a:ext cx="1728192" cy="101566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4" name="Rounded Rectangle 13"/>
          <p:cNvSpPr/>
          <p:nvPr/>
        </p:nvSpPr>
        <p:spPr>
          <a:xfrm>
            <a:off x="468081" y="1059463"/>
            <a:ext cx="2718048" cy="101566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2" name="Title 1"/>
          <p:cNvSpPr>
            <a:spLocks noGrp="1"/>
          </p:cNvSpPr>
          <p:nvPr>
            <p:ph type="title"/>
          </p:nvPr>
        </p:nvSpPr>
        <p:spPr>
          <a:xfrm>
            <a:off x="0" y="-3075"/>
            <a:ext cx="9144000" cy="766316"/>
          </a:xfrm>
        </p:spPr>
        <p:txBody>
          <a:bodyPr/>
          <a:lstStyle/>
          <a:p>
            <a:r>
              <a:rPr lang="en-GB" sz="3200" b="1" dirty="0" smtClean="0">
                <a:solidFill>
                  <a:schemeClr val="accent2">
                    <a:lumMod val="50000"/>
                  </a:schemeClr>
                </a:solidFill>
                <a:latin typeface="Arial" panose="020B0604020202020204" pitchFamily="34" charset="0"/>
                <a:cs typeface="Arial" panose="020B0604020202020204" pitchFamily="34" charset="0"/>
              </a:rPr>
              <a:t>Risks and opportunities</a:t>
            </a:r>
            <a:endParaRPr lang="en-GB" sz="3200" b="1" dirty="0">
              <a:solidFill>
                <a:schemeClr val="accent2">
                  <a:lumMod val="50000"/>
                </a:schemeClr>
              </a:solidFill>
              <a:latin typeface="Arial" panose="020B0604020202020204" pitchFamily="34" charset="0"/>
              <a:cs typeface="Arial" panose="020B0604020202020204" pitchFamily="34" charset="0"/>
            </a:endParaRPr>
          </a:p>
        </p:txBody>
      </p:sp>
      <p:sp>
        <p:nvSpPr>
          <p:cNvPr id="4" name="Rectangle 3"/>
          <p:cNvSpPr/>
          <p:nvPr/>
        </p:nvSpPr>
        <p:spPr>
          <a:xfrm>
            <a:off x="468081" y="1059463"/>
            <a:ext cx="2718048" cy="1015663"/>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Has a robust business case been produced </a:t>
            </a:r>
            <a:r>
              <a:rPr lang="en-GB" sz="2000" dirty="0" smtClean="0">
                <a:solidFill>
                  <a:schemeClr val="bg2">
                    <a:lumMod val="50000"/>
                  </a:schemeClr>
                </a:solidFill>
                <a:latin typeface="Arial" panose="020B0604020202020204" pitchFamily="34" charset="0"/>
                <a:cs typeface="Arial" panose="020B0604020202020204" pitchFamily="34" charset="0"/>
              </a:rPr>
              <a:t>(if appropriate)?</a:t>
            </a:r>
            <a:endParaRPr lang="en-GB" sz="2000" dirty="0">
              <a:solidFill>
                <a:schemeClr val="bg2">
                  <a:lumMod val="50000"/>
                </a:schemeClr>
              </a:solidFill>
              <a:latin typeface="Arial" panose="020B0604020202020204" pitchFamily="34" charset="0"/>
              <a:cs typeface="Arial" panose="020B0604020202020204" pitchFamily="34" charset="0"/>
            </a:endParaRPr>
          </a:p>
        </p:txBody>
      </p:sp>
      <p:grpSp>
        <p:nvGrpSpPr>
          <p:cNvPr id="3" name="Group 2"/>
          <p:cNvGrpSpPr/>
          <p:nvPr/>
        </p:nvGrpSpPr>
        <p:grpSpPr>
          <a:xfrm>
            <a:off x="5870087" y="1052736"/>
            <a:ext cx="2718585" cy="1944216"/>
            <a:chOff x="755575" y="2636912"/>
            <a:chExt cx="2718585" cy="1944216"/>
          </a:xfrm>
        </p:grpSpPr>
        <p:sp>
          <p:nvSpPr>
            <p:cNvPr id="19" name="Rounded Rectangle 18"/>
            <p:cNvSpPr/>
            <p:nvPr/>
          </p:nvSpPr>
          <p:spPr>
            <a:xfrm>
              <a:off x="755575" y="2636912"/>
              <a:ext cx="2718585" cy="190811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6" name="Rectangle 5"/>
            <p:cNvSpPr/>
            <p:nvPr/>
          </p:nvSpPr>
          <p:spPr>
            <a:xfrm>
              <a:off x="755576" y="2642136"/>
              <a:ext cx="2718584" cy="1938992"/>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Is the objective </a:t>
              </a:r>
              <a:r>
                <a:rPr lang="en-GB" sz="2000" dirty="0" smtClean="0">
                  <a:solidFill>
                    <a:schemeClr val="bg2">
                      <a:lumMod val="50000"/>
                    </a:schemeClr>
                  </a:solidFill>
                  <a:latin typeface="Arial" panose="020B0604020202020204" pitchFamily="34" charset="0"/>
                  <a:cs typeface="Arial" panose="020B0604020202020204" pitchFamily="34" charset="0"/>
                </a:rPr>
                <a:t>clear, </a:t>
              </a:r>
              <a:r>
                <a:rPr lang="en-GB" sz="2000" dirty="0">
                  <a:solidFill>
                    <a:schemeClr val="bg2">
                      <a:lumMod val="50000"/>
                    </a:schemeClr>
                  </a:solidFill>
                  <a:latin typeface="Arial" panose="020B0604020202020204" pitchFamily="34" charset="0"/>
                  <a:cs typeface="Arial" panose="020B0604020202020204" pitchFamily="34" charset="0"/>
                </a:rPr>
                <a:t>and does it link to the </a:t>
              </a:r>
              <a:r>
                <a:rPr lang="en-GB" sz="2000" dirty="0" smtClean="0">
                  <a:solidFill>
                    <a:schemeClr val="bg2">
                      <a:lumMod val="50000"/>
                    </a:schemeClr>
                  </a:solidFill>
                  <a:latin typeface="Arial" panose="020B0604020202020204" pitchFamily="34" charset="0"/>
                  <a:cs typeface="Arial" panose="020B0604020202020204" pitchFamily="34" charset="0"/>
                </a:rPr>
                <a:t>commitment to residents </a:t>
              </a:r>
              <a:r>
                <a:rPr lang="en-GB" sz="2000" dirty="0">
                  <a:solidFill>
                    <a:schemeClr val="bg2">
                      <a:lumMod val="50000"/>
                    </a:schemeClr>
                  </a:solidFill>
                  <a:latin typeface="Arial" panose="020B0604020202020204" pitchFamily="34" charset="0"/>
                  <a:cs typeface="Arial" panose="020B0604020202020204" pitchFamily="34" charset="0"/>
                </a:rPr>
                <a:t>and performance measures?</a:t>
              </a:r>
            </a:p>
          </p:txBody>
        </p:sp>
      </p:grpSp>
      <p:sp>
        <p:nvSpPr>
          <p:cNvPr id="7" name="Rectangle 6"/>
          <p:cNvSpPr/>
          <p:nvPr/>
        </p:nvSpPr>
        <p:spPr>
          <a:xfrm>
            <a:off x="467544" y="2330586"/>
            <a:ext cx="2918478" cy="2246769"/>
          </a:xfrm>
          <a:prstGeom prst="rect">
            <a:avLst/>
          </a:prstGeom>
        </p:spPr>
        <p:txBody>
          <a:bodyPr wrap="square">
            <a:spAutoFit/>
          </a:bodyPr>
          <a:lstStyle/>
          <a:p>
            <a:pPr algn="ctr"/>
            <a:r>
              <a:rPr lang="en-GB" sz="2000" dirty="0">
                <a:solidFill>
                  <a:schemeClr val="accent2">
                    <a:lumMod val="50000"/>
                  </a:schemeClr>
                </a:solidFill>
                <a:latin typeface="Arial" panose="020B0604020202020204" pitchFamily="34" charset="0"/>
                <a:cs typeface="Arial" panose="020B0604020202020204" pitchFamily="34" charset="0"/>
              </a:rPr>
              <a:t>Are the financial implications robust, avoiding optimism </a:t>
            </a:r>
            <a:r>
              <a:rPr lang="en-GB" sz="2000" dirty="0" smtClean="0">
                <a:solidFill>
                  <a:schemeClr val="accent2">
                    <a:lumMod val="50000"/>
                  </a:schemeClr>
                </a:solidFill>
                <a:latin typeface="Arial" panose="020B0604020202020204" pitchFamily="34" charset="0"/>
                <a:cs typeface="Arial" panose="020B0604020202020204" pitchFamily="34" charset="0"/>
              </a:rPr>
              <a:t>bias, </a:t>
            </a:r>
            <a:r>
              <a:rPr lang="en-GB" sz="2000" dirty="0">
                <a:solidFill>
                  <a:schemeClr val="accent2">
                    <a:lumMod val="50000"/>
                  </a:schemeClr>
                </a:solidFill>
                <a:latin typeface="Arial" panose="020B0604020202020204" pitchFamily="34" charset="0"/>
                <a:cs typeface="Arial" panose="020B0604020202020204" pitchFamily="34" charset="0"/>
              </a:rPr>
              <a:t>and have they been independently signed off by the CFO or their representative?</a:t>
            </a:r>
          </a:p>
        </p:txBody>
      </p:sp>
      <p:sp>
        <p:nvSpPr>
          <p:cNvPr id="9" name="Rectangle 8"/>
          <p:cNvSpPr/>
          <p:nvPr/>
        </p:nvSpPr>
        <p:spPr>
          <a:xfrm>
            <a:off x="5693692" y="3281211"/>
            <a:ext cx="2894980" cy="1015663"/>
          </a:xfrm>
          <a:prstGeom prst="rect">
            <a:avLst/>
          </a:prstGeom>
        </p:spPr>
        <p:txBody>
          <a:bodyPr wrap="square">
            <a:spAutoFit/>
          </a:bodyPr>
          <a:lstStyle/>
          <a:p>
            <a:pPr algn="ctr"/>
            <a:r>
              <a:rPr lang="en-GB" sz="2000" dirty="0">
                <a:solidFill>
                  <a:schemeClr val="accent2">
                    <a:lumMod val="50000"/>
                  </a:schemeClr>
                </a:solidFill>
                <a:latin typeface="Arial" panose="020B0604020202020204" pitchFamily="34" charset="0"/>
                <a:cs typeface="Arial" panose="020B0604020202020204" pitchFamily="34" charset="0"/>
              </a:rPr>
              <a:t>Are </a:t>
            </a:r>
            <a:r>
              <a:rPr lang="en-GB" sz="2000" dirty="0" smtClean="0">
                <a:solidFill>
                  <a:schemeClr val="accent2">
                    <a:lumMod val="50000"/>
                  </a:schemeClr>
                </a:solidFill>
                <a:latin typeface="Arial" panose="020B0604020202020204" pitchFamily="34" charset="0"/>
                <a:cs typeface="Arial" panose="020B0604020202020204" pitchFamily="34" charset="0"/>
              </a:rPr>
              <a:t>risks </a:t>
            </a:r>
            <a:r>
              <a:rPr lang="en-GB" sz="2000" dirty="0">
                <a:solidFill>
                  <a:schemeClr val="accent2">
                    <a:lumMod val="50000"/>
                  </a:schemeClr>
                </a:solidFill>
                <a:latin typeface="Arial" panose="020B0604020202020204" pitchFamily="34" charset="0"/>
                <a:cs typeface="Arial" panose="020B0604020202020204" pitchFamily="34" charset="0"/>
              </a:rPr>
              <a:t>clearly highlighted with appropriate </a:t>
            </a:r>
            <a:r>
              <a:rPr lang="en-GB" sz="2000" dirty="0" smtClean="0">
                <a:solidFill>
                  <a:schemeClr val="accent2">
                    <a:lumMod val="50000"/>
                  </a:schemeClr>
                </a:solidFill>
                <a:latin typeface="Arial" panose="020B0604020202020204" pitchFamily="34" charset="0"/>
                <a:cs typeface="Arial" panose="020B0604020202020204" pitchFamily="34" charset="0"/>
              </a:rPr>
              <a:t>mitigation?</a:t>
            </a:r>
            <a:endParaRPr lang="en-GB" sz="2000" dirty="0">
              <a:solidFill>
                <a:schemeClr val="accent2">
                  <a:lumMod val="50000"/>
                </a:schemeClr>
              </a:solidFill>
              <a:latin typeface="Arial" panose="020B0604020202020204" pitchFamily="34" charset="0"/>
              <a:cs typeface="Arial" panose="020B0604020202020204" pitchFamily="34" charset="0"/>
            </a:endParaRPr>
          </a:p>
        </p:txBody>
      </p:sp>
      <p:sp>
        <p:nvSpPr>
          <p:cNvPr id="10" name="Rectangle 9"/>
          <p:cNvSpPr/>
          <p:nvPr/>
        </p:nvSpPr>
        <p:spPr>
          <a:xfrm>
            <a:off x="3707656" y="1059463"/>
            <a:ext cx="1728192" cy="1015663"/>
          </a:xfrm>
          <a:prstGeom prst="rect">
            <a:avLst/>
          </a:prstGeom>
        </p:spPr>
        <p:txBody>
          <a:bodyPr wrap="square">
            <a:spAutoFit/>
          </a:bodyPr>
          <a:lstStyle/>
          <a:p>
            <a:pPr algn="ctr"/>
            <a:r>
              <a:rPr lang="en-GB" sz="2000" dirty="0" smtClean="0">
                <a:solidFill>
                  <a:schemeClr val="accent2">
                    <a:lumMod val="50000"/>
                  </a:schemeClr>
                </a:solidFill>
                <a:latin typeface="Arial" panose="020B0604020202020204" pitchFamily="34" charset="0"/>
                <a:cs typeface="Arial" panose="020B0604020202020204" pitchFamily="34" charset="0"/>
              </a:rPr>
              <a:t>Are impact assessments </a:t>
            </a:r>
            <a:r>
              <a:rPr lang="en-GB" sz="2000" dirty="0">
                <a:solidFill>
                  <a:schemeClr val="accent2">
                    <a:lumMod val="50000"/>
                  </a:schemeClr>
                </a:solidFill>
                <a:latin typeface="Arial" panose="020B0604020202020204" pitchFamily="34" charset="0"/>
                <a:cs typeface="Arial" panose="020B0604020202020204" pitchFamily="34" charset="0"/>
              </a:rPr>
              <a:t>complete?</a:t>
            </a:r>
          </a:p>
        </p:txBody>
      </p:sp>
      <p:sp>
        <p:nvSpPr>
          <p:cNvPr id="21" name="Rounded Rectangle 20"/>
          <p:cNvSpPr/>
          <p:nvPr/>
        </p:nvSpPr>
        <p:spPr>
          <a:xfrm>
            <a:off x="4571752" y="4553982"/>
            <a:ext cx="4016920" cy="1015663"/>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20" name="Rounded Rectangle 19"/>
          <p:cNvSpPr/>
          <p:nvPr/>
        </p:nvSpPr>
        <p:spPr>
          <a:xfrm>
            <a:off x="484932" y="4874485"/>
            <a:ext cx="3455847" cy="6938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50000"/>
                </a:schemeClr>
              </a:solidFill>
            </a:endParaRPr>
          </a:p>
        </p:txBody>
      </p:sp>
      <p:sp>
        <p:nvSpPr>
          <p:cNvPr id="11" name="Rectangle 10"/>
          <p:cNvSpPr/>
          <p:nvPr/>
        </p:nvSpPr>
        <p:spPr>
          <a:xfrm>
            <a:off x="467544" y="4860476"/>
            <a:ext cx="3545243" cy="707886"/>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What is the </a:t>
            </a:r>
            <a:r>
              <a:rPr lang="en-GB" sz="2000" dirty="0" smtClean="0">
                <a:solidFill>
                  <a:schemeClr val="bg2">
                    <a:lumMod val="50000"/>
                  </a:schemeClr>
                </a:solidFill>
                <a:latin typeface="Arial" panose="020B0604020202020204" pitchFamily="34" charset="0"/>
                <a:cs typeface="Arial" panose="020B0604020202020204" pitchFamily="34" charset="0"/>
              </a:rPr>
              <a:t>recommendation, </a:t>
            </a:r>
            <a:r>
              <a:rPr lang="en-GB" sz="2000" dirty="0">
                <a:solidFill>
                  <a:schemeClr val="bg2">
                    <a:lumMod val="50000"/>
                  </a:schemeClr>
                </a:solidFill>
                <a:latin typeface="Arial" panose="020B0604020202020204" pitchFamily="34" charset="0"/>
                <a:cs typeface="Arial" panose="020B0604020202020204" pitchFamily="34" charset="0"/>
              </a:rPr>
              <a:t>and </a:t>
            </a:r>
            <a:r>
              <a:rPr lang="en-GB" sz="2000" dirty="0" smtClean="0">
                <a:solidFill>
                  <a:schemeClr val="bg2">
                    <a:lumMod val="50000"/>
                  </a:schemeClr>
                </a:solidFill>
                <a:latin typeface="Arial" panose="020B0604020202020204" pitchFamily="34" charset="0"/>
                <a:cs typeface="Arial" panose="020B0604020202020204" pitchFamily="34" charset="0"/>
              </a:rPr>
              <a:t>why?</a:t>
            </a:r>
            <a:endParaRPr lang="en-GB" sz="2000" dirty="0">
              <a:solidFill>
                <a:schemeClr val="bg2">
                  <a:lumMod val="50000"/>
                </a:schemeClr>
              </a:solidFill>
              <a:latin typeface="Arial" panose="020B0604020202020204" pitchFamily="34" charset="0"/>
              <a:cs typeface="Arial" panose="020B0604020202020204" pitchFamily="34" charset="0"/>
            </a:endParaRPr>
          </a:p>
        </p:txBody>
      </p:sp>
      <p:sp>
        <p:nvSpPr>
          <p:cNvPr id="12" name="Rectangle 11"/>
          <p:cNvSpPr/>
          <p:nvPr/>
        </p:nvSpPr>
        <p:spPr>
          <a:xfrm>
            <a:off x="4571752" y="4552699"/>
            <a:ext cx="4016920" cy="1015663"/>
          </a:xfrm>
          <a:prstGeom prst="rect">
            <a:avLst/>
          </a:prstGeom>
        </p:spPr>
        <p:txBody>
          <a:bodyPr wrap="square">
            <a:spAutoFit/>
          </a:bodyPr>
          <a:lstStyle/>
          <a:p>
            <a:pPr algn="ctr"/>
            <a:r>
              <a:rPr lang="en-GB" sz="2000" dirty="0">
                <a:solidFill>
                  <a:schemeClr val="bg2">
                    <a:lumMod val="50000"/>
                  </a:schemeClr>
                </a:solidFill>
                <a:latin typeface="Arial" panose="020B0604020202020204" pitchFamily="34" charset="0"/>
                <a:cs typeface="Arial" panose="020B0604020202020204" pitchFamily="34" charset="0"/>
              </a:rPr>
              <a:t>Carefully record the rationale for the final decision, whether in line with the recommendations or </a:t>
            </a:r>
            <a:r>
              <a:rPr lang="en-GB" sz="2000" dirty="0" smtClean="0">
                <a:solidFill>
                  <a:schemeClr val="bg2">
                    <a:lumMod val="50000"/>
                  </a:schemeClr>
                </a:solidFill>
                <a:latin typeface="Arial" panose="020B0604020202020204" pitchFamily="34" charset="0"/>
                <a:cs typeface="Arial" panose="020B0604020202020204" pitchFamily="34" charset="0"/>
              </a:rPr>
              <a:t>not</a:t>
            </a:r>
            <a:endParaRPr lang="en-GB" sz="2000" dirty="0">
              <a:solidFill>
                <a:schemeClr val="bg2">
                  <a:lumMod val="50000"/>
                </a:schemeClr>
              </a:solidFill>
              <a:latin typeface="Arial" panose="020B0604020202020204" pitchFamily="34" charset="0"/>
              <a:cs typeface="Arial" panose="020B0604020202020204" pitchFamily="34" charset="0"/>
            </a:endParaRPr>
          </a:p>
        </p:txBody>
      </p:sp>
      <p:pic>
        <p:nvPicPr>
          <p:cNvPr id="1026" name="Picture 2" descr="C:\Users\cxpudf\AppData\Local\Microsoft\Windows\Temporary Internet Files\Content.IE5\ELSOMC2R\ques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080" y="2525227"/>
            <a:ext cx="1800000" cy="18000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6536" y="0"/>
            <a:ext cx="1527464" cy="579813"/>
          </a:xfrm>
          <a:prstGeom prst="rect">
            <a:avLst/>
          </a:prstGeom>
        </p:spPr>
      </p:pic>
    </p:spTree>
    <p:extLst>
      <p:ext uri="{BB962C8B-B14F-4D97-AF65-F5344CB8AC3E}">
        <p14:creationId xmlns:p14="http://schemas.microsoft.com/office/powerpoint/2010/main" val="893839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whitepp">
  <a:themeElements>
    <a:clrScheme name="whitep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whitepp">
      <a:majorFont>
        <a:latin typeface="Gill Sans MT"/>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p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p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p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p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p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p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p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whitepp</Template>
  <TotalTime>2157</TotalTime>
  <Words>1057</Words>
  <Application>Microsoft Office PowerPoint</Application>
  <PresentationFormat>On-screen Show (4:3)</PresentationFormat>
  <Paragraphs>159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whitepp</vt:lpstr>
      <vt:lpstr>Supporting local ambitions and building a sustainable legacy </vt:lpstr>
      <vt:lpstr>Commitment to residents</vt:lpstr>
      <vt:lpstr>Decision process for the strategic plan</vt:lpstr>
      <vt:lpstr>Metrics to measure performance</vt:lpstr>
      <vt:lpstr>Performance reporting</vt:lpstr>
      <vt:lpstr>Financial resilience</vt:lpstr>
      <vt:lpstr>Financial decision making</vt:lpstr>
      <vt:lpstr>Financial resilience reporting</vt:lpstr>
      <vt:lpstr>Risks and opportunities</vt:lpstr>
      <vt:lpstr>Role of the Chief Financial Officer</vt:lpstr>
      <vt:lpstr>Questions to ask</vt:lpstr>
      <vt:lpstr>Relationships between Councillors and Officers</vt:lpstr>
      <vt:lpstr>PowerPoint Presentation</vt:lpstr>
      <vt:lpstr>PowerPoint Presentation</vt:lpstr>
      <vt:lpstr>Questions</vt:lpstr>
    </vt:vector>
  </TitlesOfParts>
  <Company>Hampshire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hps1sc</dc:creator>
  <cp:lastModifiedBy>ctmtcw</cp:lastModifiedBy>
  <cp:revision>107</cp:revision>
  <cp:lastPrinted>2017-10-12T08:59:28Z</cp:lastPrinted>
  <dcterms:created xsi:type="dcterms:W3CDTF">2010-05-05T15:17:24Z</dcterms:created>
  <dcterms:modified xsi:type="dcterms:W3CDTF">2018-09-07T15:21:08Z</dcterms:modified>
</cp:coreProperties>
</file>