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57" r:id="rId5"/>
    <p:sldId id="259" r:id="rId6"/>
    <p:sldId id="260" r:id="rId7"/>
    <p:sldId id="261" r:id="rId8"/>
    <p:sldId id="267" r:id="rId9"/>
    <p:sldId id="268" r:id="rId10"/>
    <p:sldId id="269" r:id="rId11"/>
    <p:sldId id="270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F6F"/>
    <a:srgbClr val="E17722"/>
    <a:srgbClr val="E94E1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 showGuides="1">
      <p:cViewPr varScale="1">
        <p:scale>
          <a:sx n="104" d="100"/>
          <a:sy n="104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3F433-FF73-43CC-8A12-3EDDCBD5A0FA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802DD-A6CB-46AA-A990-BF9ECC108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00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EC6BE-2B00-4DA0-9616-B37B0952A53F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95057-6B8B-457A-8F1A-B8FEA8991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4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  <a:endParaRPr lang="en-GB" dirty="0"/>
          </a:p>
        </p:txBody>
      </p:sp>
      <p:pic>
        <p:nvPicPr>
          <p:cNvPr id="5" name="Picture 4" descr="CfPS Front 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808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  <a:endParaRPr lang="en-GB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9144000" cy="6168571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GB" dirty="0"/>
              <a:t>Insert large picture here</a:t>
            </a:r>
          </a:p>
        </p:txBody>
      </p:sp>
    </p:spTree>
    <p:extLst>
      <p:ext uri="{BB962C8B-B14F-4D97-AF65-F5344CB8AC3E}">
        <p14:creationId xmlns:p14="http://schemas.microsoft.com/office/powerpoint/2010/main" val="281035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This is for a final slide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8650" y="2512373"/>
            <a:ext cx="788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for Public Scrutiny | Local Government House |</a:t>
            </a:r>
            <a:r>
              <a:rPr lang="en-GB" sz="1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Smith Square | SW1P 3HZ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36404"/>
            <a:ext cx="5600700" cy="34934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Your email address</a:t>
            </a:r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318124"/>
            <a:ext cx="5600700" cy="3492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/>
              <a:t>Your telephone number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3682286"/>
            <a:ext cx="5600700" cy="3492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/>
              <a:t>Twitter handle (delete if you don’t have one)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28650" y="4178255"/>
            <a:ext cx="788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E17722"/>
                </a:solidFill>
                <a:latin typeface="Arial"/>
                <a:ea typeface="+mj-ea"/>
                <a:cs typeface="Arial"/>
              </a:rPr>
              <a:t>Centre for Public Scrutiny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The Centre for Public Scrutiny is a charity devoted to good governance and good decision-making</a:t>
            </a:r>
            <a:r>
              <a:rPr lang="en-US" sz="1600" baseline="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. </a:t>
            </a:r>
            <a:endParaRPr lang="en-US" sz="1600" dirty="0">
              <a:solidFill>
                <a:prstClr val="black">
                  <a:lumMod val="50000"/>
                  <a:lumOff val="50000"/>
                </a:prstClr>
              </a:solidFill>
              <a:latin typeface="Arial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2147977"/>
            <a:ext cx="4824413" cy="479425"/>
          </a:xfrm>
        </p:spPr>
        <p:txBody>
          <a:bodyPr/>
          <a:lstStyle>
            <a:lvl1pPr marL="0" indent="0">
              <a:buNone/>
              <a:defRPr lang="en-GB" sz="1800" kern="1200" dirty="0">
                <a:solidFill>
                  <a:srgbClr val="E17722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GB" dirty="0"/>
              <a:t>Your name</a:t>
            </a:r>
          </a:p>
        </p:txBody>
      </p:sp>
    </p:spTree>
    <p:extLst>
      <p:ext uri="{BB962C8B-B14F-4D97-AF65-F5344CB8AC3E}">
        <p14:creationId xmlns:p14="http://schemas.microsoft.com/office/powerpoint/2010/main" val="128514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fPS Title 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250156" y="2638426"/>
            <a:ext cx="6643688" cy="1781175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5400" b="1" kern="1200" baseline="0" dirty="0" smtClean="0">
                <a:solidFill>
                  <a:srgbClr val="706F6F"/>
                </a:solidFill>
                <a:latin typeface="Arial"/>
                <a:ea typeface="+mj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0"/>
              </a:spcBef>
              <a:buNone/>
              <a:defRPr lang="en-US" sz="5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j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0"/>
              </a:spcBef>
              <a:buNone/>
              <a:defRPr lang="en-US" sz="5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j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0"/>
              </a:spcBef>
              <a:buNone/>
              <a:defRPr lang="en-US" sz="5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j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0"/>
              </a:spcBef>
              <a:buNone/>
              <a:defRPr lang="en-GB" sz="54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j-ea"/>
                <a:cs typeface="Arial"/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171700" y="4702175"/>
            <a:ext cx="4800600" cy="685800"/>
          </a:xfrm>
        </p:spPr>
        <p:txBody>
          <a:bodyPr>
            <a:normAutofit/>
          </a:bodyPr>
          <a:lstStyle>
            <a:lvl1pPr marL="0" indent="0" algn="ctr">
              <a:buNone/>
              <a:defRPr lang="en-US" sz="3200" kern="1200" baseline="0" dirty="0">
                <a:solidFill>
                  <a:srgbClr val="7F7F7F"/>
                </a:solidFill>
                <a:latin typeface="Arial"/>
                <a:ea typeface="+mj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616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0F8CE7-E806-44C7-B6EB-481978ABF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29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0F8CE7-E806-44C7-B6EB-481978ABF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nent -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9006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  <a:endParaRPr lang="en-GB" dirty="0"/>
          </a:p>
        </p:txBody>
      </p:sp>
      <p:sp>
        <p:nvSpPr>
          <p:cNvPr id="6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6586537" y="0"/>
            <a:ext cx="2557463" cy="30670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33"/>
          <p:cNvSpPr>
            <a:spLocks noGrp="1"/>
          </p:cNvSpPr>
          <p:nvPr>
            <p:ph type="pic" sz="quarter" idx="13"/>
          </p:nvPr>
        </p:nvSpPr>
        <p:spPr>
          <a:xfrm>
            <a:off x="6586537" y="3067050"/>
            <a:ext cx="2557463" cy="30670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600075" y="1921759"/>
            <a:ext cx="4929188" cy="3903176"/>
          </a:xfrm>
        </p:spPr>
        <p:txBody>
          <a:bodyPr>
            <a:normAutofit/>
          </a:bodyPr>
          <a:lstStyle>
            <a:lvl1pPr>
              <a:defRPr lang="en-GB" sz="1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Type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14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0F8CE7-E806-44C7-B6EB-481978ABF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5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0F8CE7-E806-44C7-B6EB-481978ABF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74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0F8CE7-E806-44C7-B6EB-481978ABF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3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90F8CE7-E806-44C7-B6EB-481978ABF6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5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600" b="1" kern="1200" dirty="0" smtClean="0">
                <a:solidFill>
                  <a:srgbClr val="E177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www.cfps.org.uk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GB" sz="1600" b="1" kern="1200" smtClean="0">
                <a:solidFill>
                  <a:srgbClr val="E1772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/>
              <a:t>@</a:t>
            </a:r>
            <a:r>
              <a:rPr lang="en-GB" dirty="0" err="1"/>
              <a:t>cfpscrutiny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02842"/>
            <a:ext cx="9144000" cy="45719"/>
          </a:xfrm>
          <a:prstGeom prst="rect">
            <a:avLst/>
          </a:prstGeom>
          <a:solidFill>
            <a:srgbClr val="E1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811770" y="6274440"/>
            <a:ext cx="1054100" cy="52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5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9" r:id="rId5"/>
    <p:sldLayoutId id="2147483652" r:id="rId6"/>
    <p:sldLayoutId id="2147483653" r:id="rId7"/>
    <p:sldLayoutId id="2147483656" r:id="rId8"/>
    <p:sldLayoutId id="2147483657" r:id="rId9"/>
    <p:sldLayoutId id="2147483661" r:id="rId10"/>
    <p:sldLayoutId id="2147483662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200" kern="1200" dirty="0">
          <a:solidFill>
            <a:srgbClr val="E17722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1600" kern="1200" baseline="0" dirty="0" smtClean="0">
          <a:solidFill>
            <a:srgbClr val="706F6F"/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baseline="0" dirty="0" smtClean="0">
          <a:solidFill>
            <a:srgbClr val="706F6F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baseline="0" dirty="0" smtClean="0">
          <a:solidFill>
            <a:srgbClr val="706F6F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baseline="0" dirty="0" smtClean="0">
          <a:solidFill>
            <a:srgbClr val="706F6F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600" kern="1200" baseline="0" dirty="0">
          <a:solidFill>
            <a:srgbClr val="706F6F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70473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98765" y="2638426"/>
            <a:ext cx="8118762" cy="1781175"/>
          </a:xfrm>
        </p:spPr>
        <p:txBody>
          <a:bodyPr/>
          <a:lstStyle/>
          <a:p>
            <a:r>
              <a:rPr lang="en-GB" dirty="0"/>
              <a:t>Scrutiny for success</a:t>
            </a:r>
          </a:p>
          <a:p>
            <a:r>
              <a:rPr lang="en-GB" sz="2800" dirty="0"/>
              <a:t>Making a difference through high quality financial scrutiny </a:t>
            </a:r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45" y="4702175"/>
            <a:ext cx="7481455" cy="685800"/>
          </a:xfrm>
        </p:spPr>
        <p:txBody>
          <a:bodyPr>
            <a:normAutofit/>
          </a:bodyPr>
          <a:lstStyle/>
          <a:p>
            <a:r>
              <a:rPr lang="en-GB" dirty="0"/>
              <a:t>Ed Hammond, Director of Research </a:t>
            </a:r>
          </a:p>
        </p:txBody>
      </p:sp>
    </p:spTree>
    <p:extLst>
      <p:ext uri="{BB962C8B-B14F-4D97-AF65-F5344CB8AC3E}">
        <p14:creationId xmlns:p14="http://schemas.microsoft.com/office/powerpoint/2010/main" val="11613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to improve and 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/>
              <a:t>5. Resilience and robustness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Members have a right to carry out this work</a:t>
            </a:r>
          </a:p>
          <a:p>
            <a:pPr marL="0" indent="0">
              <a:buNone/>
            </a:pPr>
            <a:r>
              <a:rPr lang="en-GB" sz="2800" dirty="0"/>
              <a:t>There is a pressing need to do so as the sector is an exceptionally challenged position</a:t>
            </a:r>
          </a:p>
          <a:p>
            <a:pPr marL="0" indent="0">
              <a:buNone/>
            </a:pPr>
            <a:r>
              <a:rPr lang="en-GB" sz="2800" dirty="0"/>
              <a:t>It is your right – and duty – to be robust about your demands, and that you push back against attempts to </a:t>
            </a:r>
            <a:r>
              <a:rPr lang="en-GB" sz="2800" dirty="0" err="1"/>
              <a:t>sideline</a:t>
            </a:r>
            <a:r>
              <a:rPr lang="en-GB" sz="2800" dirty="0"/>
              <a:t> scrutiny</a:t>
            </a:r>
          </a:p>
          <a:p>
            <a:pPr marL="0" indent="0">
              <a:buNone/>
            </a:pPr>
            <a:r>
              <a:rPr lang="en-GB" sz="2800" dirty="0"/>
              <a:t>What support will you need to do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351928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will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As a consequence of today’s session what will you do to change the way you work?</a:t>
            </a:r>
          </a:p>
          <a:p>
            <a:r>
              <a:rPr lang="en-GB" sz="2800" dirty="0"/>
              <a:t>How will you engage with others to change the way they work?</a:t>
            </a:r>
          </a:p>
          <a:p>
            <a:r>
              <a:rPr lang="en-GB" sz="2800" dirty="0"/>
              <a:t>What bumps in the road will there be? What opportunities?</a:t>
            </a:r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97738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99" y="2015925"/>
            <a:ext cx="7886700" cy="353572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solidFill>
                  <a:srgbClr val="E94E1B"/>
                </a:solidFill>
              </a:rPr>
              <a:t>About </a:t>
            </a:r>
            <a:r>
              <a:rPr lang="en-GB" sz="2400" b="1" dirty="0" err="1">
                <a:solidFill>
                  <a:srgbClr val="E94E1B"/>
                </a:solidFill>
              </a:rPr>
              <a:t>CfPS</a:t>
            </a:r>
            <a:br>
              <a:rPr lang="en-GB" sz="2400" b="1" dirty="0">
                <a:solidFill>
                  <a:srgbClr val="E94E1B"/>
                </a:solidFill>
              </a:rPr>
            </a:br>
            <a:r>
              <a:rPr lang="en-GB" sz="2400" b="1" dirty="0">
                <a:solidFill>
                  <a:srgbClr val="E94E1B"/>
                </a:solidFill>
              </a:rPr>
              <a:t>The current state of financial scrutiny</a:t>
            </a:r>
            <a:br>
              <a:rPr lang="en-GB" sz="2400" b="1" dirty="0">
                <a:solidFill>
                  <a:srgbClr val="E94E1B"/>
                </a:solidFill>
              </a:rPr>
            </a:br>
            <a:r>
              <a:rPr lang="en-GB" sz="2400" b="1" dirty="0">
                <a:solidFill>
                  <a:srgbClr val="E94E1B"/>
                </a:solidFill>
              </a:rPr>
              <a:t>Ways to improve and develop</a:t>
            </a:r>
            <a:br>
              <a:rPr lang="en-GB" sz="2400" b="1" dirty="0">
                <a:solidFill>
                  <a:srgbClr val="E94E1B"/>
                </a:solidFill>
              </a:rPr>
            </a:br>
            <a:r>
              <a:rPr lang="en-GB" sz="2400" b="1" dirty="0">
                <a:solidFill>
                  <a:srgbClr val="E94E1B"/>
                </a:solidFill>
              </a:rPr>
              <a:t>What will you do?</a:t>
            </a:r>
            <a:br>
              <a:rPr lang="en-GB" sz="4000" b="1" dirty="0">
                <a:solidFill>
                  <a:srgbClr val="E94E1B"/>
                </a:solidFill>
              </a:rPr>
            </a:br>
            <a:br>
              <a:rPr lang="en-GB" sz="4000" b="1" dirty="0">
                <a:solidFill>
                  <a:srgbClr val="E94E1B"/>
                </a:solidFill>
              </a:rPr>
            </a:b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</a:t>
            </a:r>
            <a:r>
              <a:rPr lang="en-GB" dirty="0" err="1"/>
              <a:t>cfpscrutiny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480723"/>
            <a:ext cx="2724695" cy="13950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7709" y="760935"/>
            <a:ext cx="4144292" cy="11596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prstMaterial="dkEdge"/>
          </a:bodyPr>
          <a:lstStyle/>
          <a:p>
            <a:endParaRPr lang="en-GB" sz="2400" b="1" i="1" dirty="0">
              <a:solidFill>
                <a:srgbClr val="706F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115050" y="635614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GB" sz="1600" b="1" kern="1200" smtClean="0">
                <a:solidFill>
                  <a:srgbClr val="E17722"/>
                </a:solidFill>
                <a:latin typeface="Arial"/>
                <a:ea typeface="+mj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#</a:t>
            </a:r>
            <a:r>
              <a:rPr lang="en-GB" dirty="0" err="1"/>
              <a:t>cfpstruth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68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state of financial scrutiny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Many councils do two things:</a:t>
            </a:r>
          </a:p>
          <a:p>
            <a:pPr lvl="1"/>
            <a:r>
              <a:rPr lang="en-GB" sz="2400" dirty="0"/>
              <a:t>In-year “budget monitoring”, focused on financial scorecards</a:t>
            </a:r>
          </a:p>
          <a:p>
            <a:pPr lvl="1"/>
            <a:r>
              <a:rPr lang="en-GB" sz="2400" dirty="0"/>
              <a:t>Relatively light-touch oversight of the budget process, in December and January</a:t>
            </a:r>
          </a:p>
          <a:p>
            <a:endParaRPr lang="en-GB" sz="2800" dirty="0"/>
          </a:p>
          <a:p>
            <a:r>
              <a:rPr lang="en-GB" sz="2800" dirty="0"/>
              <a:t>Neither of these approaches tend to be especially effective!</a:t>
            </a:r>
          </a:p>
          <a:p>
            <a:r>
              <a:rPr lang="en-GB" sz="2800" dirty="0"/>
              <a:t>Does this reflect your experience?</a:t>
            </a:r>
          </a:p>
          <a:p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108740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state of financial scrutiny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/>
              <a:t>Main shortcomings:</a:t>
            </a:r>
          </a:p>
          <a:p>
            <a:r>
              <a:rPr lang="en-GB" sz="2800" dirty="0"/>
              <a:t>Scattergun approach</a:t>
            </a:r>
          </a:p>
          <a:p>
            <a:r>
              <a:rPr lang="en-GB" sz="2800" dirty="0"/>
              <a:t>Looks at finance as somehow separate from other substantive business</a:t>
            </a:r>
          </a:p>
          <a:p>
            <a:r>
              <a:rPr lang="en-GB" sz="2800" dirty="0"/>
              <a:t>Tends to engage at the wrong time</a:t>
            </a:r>
          </a:p>
          <a:p>
            <a:r>
              <a:rPr lang="en-GB" sz="2800" dirty="0"/>
              <a:t>Tends to have access to poor quality information</a:t>
            </a:r>
          </a:p>
          <a:p>
            <a:r>
              <a:rPr lang="en-GB" sz="2800" dirty="0"/>
              <a:t>Tends to be short-term (although note concerns about state of current MTFS)</a:t>
            </a:r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27289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state of financial scrutiny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Practice is changing and improving</a:t>
            </a:r>
          </a:p>
          <a:p>
            <a:r>
              <a:rPr lang="en-GB" sz="2800" dirty="0"/>
              <a:t>In part this is reactive</a:t>
            </a:r>
          </a:p>
          <a:p>
            <a:r>
              <a:rPr lang="en-GB" sz="2800" dirty="0"/>
              <a:t>Difficult to highlight particular examples of “excellent financial scrutiny in councils”</a:t>
            </a:r>
          </a:p>
          <a:p>
            <a:r>
              <a:rPr lang="en-GB" sz="2800" dirty="0"/>
              <a:t>This is because it is predominantly a matter of culture and attitude – therefore an issue for the s151 officer and the relevant CM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120903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to improve and 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/>
              <a:t>1. Understand what good financial scrutiny can do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On issues like </a:t>
            </a:r>
            <a:r>
              <a:rPr lang="en-GB" sz="2800" b="1" dirty="0"/>
              <a:t>developing the budget</a:t>
            </a:r>
            <a:r>
              <a:rPr lang="en-GB" sz="2800" dirty="0"/>
              <a:t>, </a:t>
            </a:r>
            <a:r>
              <a:rPr lang="en-GB" sz="2800" b="1" dirty="0"/>
              <a:t>monitoring the budget</a:t>
            </a:r>
            <a:r>
              <a:rPr lang="en-GB" sz="2800" dirty="0"/>
              <a:t> and </a:t>
            </a:r>
            <a:r>
              <a:rPr lang="en-GB" sz="2800" b="1" dirty="0"/>
              <a:t>treasury management</a:t>
            </a:r>
            <a:r>
              <a:rPr lang="en-GB" sz="2800" dirty="0"/>
              <a:t> there are specific contributions</a:t>
            </a:r>
          </a:p>
          <a:p>
            <a:pPr marL="0" indent="0">
              <a:buNone/>
            </a:pPr>
            <a:r>
              <a:rPr lang="en-GB" sz="2800" dirty="0"/>
              <a:t>How confident are you that there is a motive and rationale sitting behind the financial scrutiny you undertake in your own council?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256874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to improve and 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/>
              <a:t>2. Address the culture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Does the council take members’ scrutiny contribution on finance seriously?</a:t>
            </a:r>
          </a:p>
          <a:p>
            <a:pPr marL="0" indent="0">
              <a:buNone/>
            </a:pPr>
            <a:r>
              <a:rPr lang="en-GB" sz="2800" dirty="0"/>
              <a:t>Is there a common understanding about what motivates financial scrutiny and what it can achieve?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424655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to improve and 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/>
              <a:t>3. Think about information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Information should be used to inform the scrutiny process, rather than being used “in committee”</a:t>
            </a:r>
          </a:p>
          <a:p>
            <a:pPr marL="0" indent="0">
              <a:buNone/>
            </a:pPr>
            <a:r>
              <a:rPr lang="en-GB" sz="2800" dirty="0"/>
              <a:t>Do you have the skills, capacity and support you need to properly understand financial information?</a:t>
            </a:r>
          </a:p>
          <a:p>
            <a:pPr marL="0" indent="0">
              <a:buNone/>
            </a:pPr>
            <a:r>
              <a:rPr lang="en-GB" sz="2800" dirty="0"/>
              <a:t>How can you use risk and performance information alongside?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391946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to improve and 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/>
              <a:t>4. Focus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Information should be used to focus on a handful of critical issues – at the right time</a:t>
            </a:r>
          </a:p>
          <a:p>
            <a:pPr marL="0" indent="0">
              <a:buNone/>
            </a:pPr>
            <a:r>
              <a:rPr lang="en-GB" sz="2800" dirty="0"/>
              <a:t>For the 2019/20 budget that time is right now</a:t>
            </a:r>
          </a:p>
          <a:p>
            <a:pPr marL="0" indent="0">
              <a:buNone/>
            </a:pPr>
            <a:r>
              <a:rPr lang="en-GB" sz="2800" dirty="0"/>
              <a:t>For ongoing budget monitoring, this is about integrating financial scrutiny into wider scrutiny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www.cfps.org.uk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@cfpscrutiny</a:t>
            </a:r>
          </a:p>
        </p:txBody>
      </p:sp>
    </p:spTree>
    <p:extLst>
      <p:ext uri="{BB962C8B-B14F-4D97-AF65-F5344CB8AC3E}">
        <p14:creationId xmlns:p14="http://schemas.microsoft.com/office/powerpoint/2010/main" val="314492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PS Powerpoint template template (4_3)" id="{20655602-29F0-4903-8101-B6734613128A}" vid="{55FDCE97-7AD2-4446-82EA-C02FD43F0997}"/>
    </a:ext>
  </a:extLst>
</a:theme>
</file>

<file path=ppt/theme/theme2.xml><?xml version="1.0" encoding="utf-8"?>
<a:theme xmlns:a="http://schemas.openxmlformats.org/drawingml/2006/main" name="Blank Slide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PS Powerpoint template template (4_3)" id="{20655602-29F0-4903-8101-B6734613128A}" vid="{B615DA59-F8DF-4D65-8A75-F5D56715687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CfPS Powerpoint template template (4_3)</Template>
  <TotalTime>143</TotalTime>
  <Words>572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Blank Slide Master</vt:lpstr>
      <vt:lpstr>PowerPoint Presentation</vt:lpstr>
      <vt:lpstr>About CfPS The current state of financial scrutiny Ways to improve and develop What will you do?  </vt:lpstr>
      <vt:lpstr>Current state of financial scrutiny</vt:lpstr>
      <vt:lpstr>Current state of financial scrutiny</vt:lpstr>
      <vt:lpstr>Current state of financial scrutiny</vt:lpstr>
      <vt:lpstr>Ways to improve and develop</vt:lpstr>
      <vt:lpstr>Ways to improve and develop</vt:lpstr>
      <vt:lpstr>Ways to improve and develop</vt:lpstr>
      <vt:lpstr>Ways to improve and develop</vt:lpstr>
      <vt:lpstr>Ways to improve and develop</vt:lpstr>
      <vt:lpstr>What will you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Nicolay</dc:creator>
  <cp:lastModifiedBy>Ed Hammond</cp:lastModifiedBy>
  <cp:revision>15</cp:revision>
  <dcterms:created xsi:type="dcterms:W3CDTF">2016-11-24T06:11:36Z</dcterms:created>
  <dcterms:modified xsi:type="dcterms:W3CDTF">2018-09-03T11:09:55Z</dcterms:modified>
</cp:coreProperties>
</file>