
<file path=[Content_Types].xml><?xml version="1.0" encoding="utf-8"?>
<Types xmlns="http://schemas.openxmlformats.org/package/2006/content-types">
  <Default Extension="emf" ContentType="image/x-emf"/>
  <Default Extension="gif" ContentType="video/unknown"/>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5"/>
    <p:sldMasterId id="2147483674" r:id="rId6"/>
    <p:sldMasterId id="2147483685" r:id="rId7"/>
    <p:sldMasterId id="2147483698" r:id="rId8"/>
    <p:sldMasterId id="2147483709" r:id="rId9"/>
    <p:sldMasterId id="2147483721" r:id="rId10"/>
    <p:sldMasterId id="2147483733" r:id="rId11"/>
  </p:sldMasterIdLst>
  <p:notesMasterIdLst>
    <p:notesMasterId r:id="rId56"/>
  </p:notesMasterIdLst>
  <p:handoutMasterIdLst>
    <p:handoutMasterId r:id="rId57"/>
  </p:handoutMasterIdLst>
  <p:sldIdLst>
    <p:sldId id="314" r:id="rId12"/>
    <p:sldId id="383" r:id="rId13"/>
    <p:sldId id="335" r:id="rId14"/>
    <p:sldId id="379" r:id="rId15"/>
    <p:sldId id="334" r:id="rId16"/>
    <p:sldId id="336" r:id="rId17"/>
    <p:sldId id="337" r:id="rId18"/>
    <p:sldId id="338" r:id="rId19"/>
    <p:sldId id="339" r:id="rId20"/>
    <p:sldId id="341" r:id="rId21"/>
    <p:sldId id="340" r:id="rId22"/>
    <p:sldId id="344" r:id="rId23"/>
    <p:sldId id="345" r:id="rId24"/>
    <p:sldId id="346" r:id="rId25"/>
    <p:sldId id="351" r:id="rId26"/>
    <p:sldId id="352" r:id="rId27"/>
    <p:sldId id="353" r:id="rId28"/>
    <p:sldId id="354" r:id="rId29"/>
    <p:sldId id="355" r:id="rId30"/>
    <p:sldId id="356" r:id="rId31"/>
    <p:sldId id="357" r:id="rId32"/>
    <p:sldId id="358" r:id="rId33"/>
    <p:sldId id="368" r:id="rId34"/>
    <p:sldId id="347" r:id="rId35"/>
    <p:sldId id="360" r:id="rId36"/>
    <p:sldId id="372" r:id="rId37"/>
    <p:sldId id="380" r:id="rId38"/>
    <p:sldId id="381" r:id="rId39"/>
    <p:sldId id="373" r:id="rId40"/>
    <p:sldId id="370" r:id="rId41"/>
    <p:sldId id="382" r:id="rId42"/>
    <p:sldId id="359" r:id="rId43"/>
    <p:sldId id="361" r:id="rId44"/>
    <p:sldId id="362" r:id="rId45"/>
    <p:sldId id="363" r:id="rId46"/>
    <p:sldId id="367" r:id="rId47"/>
    <p:sldId id="365" r:id="rId48"/>
    <p:sldId id="366" r:id="rId49"/>
    <p:sldId id="374" r:id="rId50"/>
    <p:sldId id="375" r:id="rId51"/>
    <p:sldId id="376" r:id="rId52"/>
    <p:sldId id="377" r:id="rId53"/>
    <p:sldId id="371" r:id="rId54"/>
    <p:sldId id="378" r:id="rId55"/>
  </p:sldIdLst>
  <p:sldSz cx="9144000" cy="6858000" type="screen4x3"/>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 uri="{2D200454-40CA-4A62-9FC3-DE9A4176ACB9}">
      <p15:notesGuideLst xmlns:p15="http://schemas.microsoft.com/office/powerpoint/2012/main">
        <p15:guide id="1" orient="horz" pos="3144">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2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8DF39-7762-4FF8-BBC5-586E8F98D582}" v="1" dt="2019-11-21T09:12:48.296"/>
    <p1510:client id="{95BD7700-CABB-5B4C-B8A1-066A995ED76C}" v="1" dt="2019-11-20T22:49:12.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1"/>
        <p:guide pos="2880"/>
      </p:guideLst>
    </p:cSldViewPr>
  </p:slideViewPr>
  <p:notesViewPr>
    <p:cSldViewPr snapToGrid="0">
      <p:cViewPr>
        <p:scale>
          <a:sx n="1" d="2"/>
          <a:sy n="1" d="2"/>
        </p:scale>
        <p:origin x="0" y="0"/>
      </p:cViewPr>
      <p:guideLst>
        <p:guide orient="horz" pos="3144"/>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7E9FABDE-17C9-41B5-AF4C-671F80FEFECF}" type="datetimeFigureOut">
              <a:rPr lang="en-GB" smtClean="0"/>
              <a:t>21/11/2019</a:t>
            </a:fld>
            <a:endParaRPr lang="en-GB"/>
          </a:p>
        </p:txBody>
      </p:sp>
      <p:sp>
        <p:nvSpPr>
          <p:cNvPr id="4" name="Footer Placeholder 3"/>
          <p:cNvSpPr>
            <a:spLocks noGrp="1"/>
          </p:cNvSpPr>
          <p:nvPr>
            <p:ph type="ftr" sz="quarter" idx="2"/>
          </p:nvPr>
        </p:nvSpPr>
        <p:spPr>
          <a:xfrm>
            <a:off x="0" y="9482138"/>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82138"/>
            <a:ext cx="2946400" cy="498475"/>
          </a:xfrm>
          <a:prstGeom prst="rect">
            <a:avLst/>
          </a:prstGeom>
        </p:spPr>
        <p:txBody>
          <a:bodyPr vert="horz" lIns="91440" tIns="45720" rIns="91440" bIns="45720" rtlCol="0" anchor="b"/>
          <a:lstStyle>
            <a:lvl1pPr algn="r">
              <a:defRPr sz="1200"/>
            </a:lvl1pPr>
          </a:lstStyle>
          <a:p>
            <a:fld id="{8AF6C077-62A6-4161-A632-33ED3CB25EC2}" type="slidenum">
              <a:rPr lang="en-GB" smtClean="0"/>
              <a:t>‹#›</a:t>
            </a:fld>
            <a:endParaRPr lang="en-GB"/>
          </a:p>
        </p:txBody>
      </p:sp>
    </p:spTree>
    <p:extLst>
      <p:ext uri="{BB962C8B-B14F-4D97-AF65-F5344CB8AC3E}">
        <p14:creationId xmlns:p14="http://schemas.microsoft.com/office/powerpoint/2010/main" val="2541955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D33468BC-BAEA-408F-A331-08FB3CF16980}" type="datetimeFigureOut">
              <a:rPr lang="en-GB" smtClean="0"/>
              <a:t>21/11/2019</a:t>
            </a:fld>
            <a:endParaRPr lang="en-GB"/>
          </a:p>
        </p:txBody>
      </p:sp>
      <p:sp>
        <p:nvSpPr>
          <p:cNvPr id="4" name="Slide Image Placeholder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41545"/>
            <a:ext cx="5438140" cy="44919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88F602DD-4546-40B0-8DB6-E4BFC8FD5FD6}" type="slidenum">
              <a:rPr lang="en-GB" smtClean="0"/>
              <a:t>‹#›</a:t>
            </a:fld>
            <a:endParaRPr lang="en-GB"/>
          </a:p>
        </p:txBody>
      </p:sp>
    </p:spTree>
    <p:extLst>
      <p:ext uri="{BB962C8B-B14F-4D97-AF65-F5344CB8AC3E}">
        <p14:creationId xmlns:p14="http://schemas.microsoft.com/office/powerpoint/2010/main" val="326619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With a little help from the Kings Fund</a:t>
            </a:r>
          </a:p>
        </p:txBody>
      </p:sp>
      <p:sp>
        <p:nvSpPr>
          <p:cNvPr id="4" name="Slide Number Placeholder 3"/>
          <p:cNvSpPr>
            <a:spLocks noGrp="1"/>
          </p:cNvSpPr>
          <p:nvPr>
            <p:ph type="sldNum" sz="quarter" idx="10"/>
          </p:nvPr>
        </p:nvSpPr>
        <p:spPr/>
        <p:txBody>
          <a:bodyPr/>
          <a:lstStyle/>
          <a:p>
            <a:fld id="{88F602DD-4546-40B0-8DB6-E4BFC8FD5FD6}" type="slidenum">
              <a:rPr lang="en-GB" smtClean="0"/>
              <a:t>1</a:t>
            </a:fld>
            <a:endParaRPr lang="en-GB"/>
          </a:p>
        </p:txBody>
      </p:sp>
    </p:spTree>
    <p:extLst>
      <p:ext uri="{BB962C8B-B14F-4D97-AF65-F5344CB8AC3E}">
        <p14:creationId xmlns:p14="http://schemas.microsoft.com/office/powerpoint/2010/main" val="233273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11</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Resisted putting</a:t>
            </a:r>
            <a:r>
              <a:rPr lang="en-GB" baseline="0"/>
              <a:t> a picture up of Stalin</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14</a:t>
            </a:fld>
            <a:endParaRPr lang="en-GB"/>
          </a:p>
        </p:txBody>
      </p:sp>
    </p:spTree>
    <p:extLst>
      <p:ext uri="{BB962C8B-B14F-4D97-AF65-F5344CB8AC3E}">
        <p14:creationId xmlns:p14="http://schemas.microsoft.com/office/powerpoint/2010/main" val="247663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E83348-4DC7-45E0-AC70-34E4999CD406}" type="slidenum">
              <a:rPr lang="en-GB" smtClean="0"/>
              <a:t>17</a:t>
            </a:fld>
            <a:endParaRPr lang="en-GB"/>
          </a:p>
        </p:txBody>
      </p:sp>
    </p:spTree>
    <p:extLst>
      <p:ext uri="{BB962C8B-B14F-4D97-AF65-F5344CB8AC3E}">
        <p14:creationId xmlns:p14="http://schemas.microsoft.com/office/powerpoint/2010/main" val="84465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Resisted putting</a:t>
            </a:r>
            <a:r>
              <a:rPr lang="en-GB" baseline="0"/>
              <a:t> in a finance slide for too long – will get the shakes</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19</a:t>
            </a:fld>
            <a:endParaRPr lang="en-GB"/>
          </a:p>
        </p:txBody>
      </p:sp>
    </p:spTree>
    <p:extLst>
      <p:ext uri="{BB962C8B-B14F-4D97-AF65-F5344CB8AC3E}">
        <p14:creationId xmlns:p14="http://schemas.microsoft.com/office/powerpoint/2010/main" val="2969419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24</a:t>
            </a:fld>
            <a:endParaRPr lang="en-GB"/>
          </a:p>
        </p:txBody>
      </p:sp>
    </p:spTree>
    <p:extLst>
      <p:ext uri="{BB962C8B-B14F-4D97-AF65-F5344CB8AC3E}">
        <p14:creationId xmlns:p14="http://schemas.microsoft.com/office/powerpoint/2010/main" val="247663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Resisted putting</a:t>
            </a:r>
            <a:r>
              <a:rPr lang="en-GB" baseline="0"/>
              <a:t> a picture up of Stalin</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47663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Mention</a:t>
            </a:r>
            <a:r>
              <a:rPr lang="en-GB" baseline="0"/>
              <a:t> economic case </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32</a:t>
            </a:fld>
            <a:endParaRPr lang="en-GB"/>
          </a:p>
        </p:txBody>
      </p:sp>
    </p:spTree>
    <p:extLst>
      <p:ext uri="{BB962C8B-B14F-4D97-AF65-F5344CB8AC3E}">
        <p14:creationId xmlns:p14="http://schemas.microsoft.com/office/powerpoint/2010/main" val="2476631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Learn</a:t>
            </a:r>
            <a:r>
              <a:rPr lang="en-GB" baseline="0"/>
              <a:t> lessons of STPs</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33</a:t>
            </a:fld>
            <a:endParaRPr lang="en-GB"/>
          </a:p>
        </p:txBody>
      </p:sp>
    </p:spTree>
    <p:extLst>
      <p:ext uri="{BB962C8B-B14F-4D97-AF65-F5344CB8AC3E}">
        <p14:creationId xmlns:p14="http://schemas.microsoft.com/office/powerpoint/2010/main" val="247663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Overall</a:t>
            </a:r>
            <a:r>
              <a:rPr lang="en-GB" baseline="0"/>
              <a:t> population 3,191,000</a:t>
            </a:r>
            <a:endParaRPr lang="en-GB"/>
          </a:p>
        </p:txBody>
      </p:sp>
      <p:sp>
        <p:nvSpPr>
          <p:cNvPr id="4" name="Slide Number Placeholder 3"/>
          <p:cNvSpPr>
            <a:spLocks noGrp="1"/>
          </p:cNvSpPr>
          <p:nvPr>
            <p:ph type="sldNum" sz="quarter" idx="10"/>
          </p:nvPr>
        </p:nvSpPr>
        <p:spPr/>
        <p:txBody>
          <a:bodyPr/>
          <a:lstStyle/>
          <a:p>
            <a:fld id="{F31C1E2B-5B4F-407F-89AB-3B298CFB92AC}"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09498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Learn</a:t>
            </a:r>
            <a:r>
              <a:rPr lang="en-GB" baseline="0"/>
              <a:t> lessons of STPs</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39</a:t>
            </a:fld>
            <a:endParaRPr lang="en-GB"/>
          </a:p>
        </p:txBody>
      </p:sp>
    </p:spTree>
    <p:extLst>
      <p:ext uri="{BB962C8B-B14F-4D97-AF65-F5344CB8AC3E}">
        <p14:creationId xmlns:p14="http://schemas.microsoft.com/office/powerpoint/2010/main" val="247663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a:t>
            </a:r>
            <a:r>
              <a:rPr lang="en-GB" baseline="0"/>
              <a:t> are you?</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3</a:t>
            </a:fld>
            <a:endParaRPr lang="en-GB"/>
          </a:p>
        </p:txBody>
      </p:sp>
    </p:spTree>
    <p:extLst>
      <p:ext uri="{BB962C8B-B14F-4D97-AF65-F5344CB8AC3E}">
        <p14:creationId xmlns:p14="http://schemas.microsoft.com/office/powerpoint/2010/main" val="148716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already you can email</a:t>
            </a:r>
            <a:r>
              <a:rPr lang="en-GB" baseline="0"/>
              <a:t> GPs and have video consultations – working really well – saving appointments and </a:t>
            </a:r>
            <a:r>
              <a:rPr lang="en-GB" baseline="0" err="1"/>
              <a:t>pateints</a:t>
            </a:r>
            <a:r>
              <a:rPr lang="en-GB" baseline="0"/>
              <a:t> love it.</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43</a:t>
            </a:fld>
            <a:endParaRPr lang="en-GB"/>
          </a:p>
        </p:txBody>
      </p:sp>
    </p:spTree>
    <p:extLst>
      <p:ext uri="{BB962C8B-B14F-4D97-AF65-F5344CB8AC3E}">
        <p14:creationId xmlns:p14="http://schemas.microsoft.com/office/powerpoint/2010/main" val="174155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Austerity</a:t>
            </a:r>
            <a:r>
              <a:rPr lang="en-GB" baseline="0"/>
              <a:t> Years</a:t>
            </a:r>
          </a:p>
          <a:p>
            <a:r>
              <a:rPr lang="en-GB" baseline="0"/>
              <a:t>Lowest history – despite growing demand</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4</a:t>
            </a:fld>
            <a:endParaRPr lang="en-GB"/>
          </a:p>
        </p:txBody>
      </p:sp>
    </p:spTree>
    <p:extLst>
      <p:ext uri="{BB962C8B-B14F-4D97-AF65-F5344CB8AC3E}">
        <p14:creationId xmlns:p14="http://schemas.microsoft.com/office/powerpoint/2010/main" val="124809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Political Editor BBC</a:t>
            </a:r>
          </a:p>
          <a:p>
            <a:r>
              <a:rPr lang="en-GB"/>
              <a:t>Mouth</a:t>
            </a:r>
          </a:p>
          <a:p>
            <a:r>
              <a:rPr lang="en-GB"/>
              <a:t>Speech</a:t>
            </a:r>
            <a:r>
              <a:rPr lang="en-GB" baseline="0"/>
              <a:t> at HFMA conference Nov 2017</a:t>
            </a:r>
          </a:p>
          <a:p>
            <a:r>
              <a:rPr lang="en-GB" baseline="0"/>
              <a:t>Insight into politics – Brexit – </a:t>
            </a:r>
            <a:r>
              <a:rPr lang="en-GB" baseline="0" err="1"/>
              <a:t>politicans</a:t>
            </a:r>
            <a:r>
              <a:rPr lang="en-GB" baseline="0"/>
              <a:t> – T May – M Gove</a:t>
            </a:r>
          </a:p>
          <a:p>
            <a:r>
              <a:rPr lang="en-GB" baseline="0"/>
              <a:t>Height of austerity – NHS lowest growth since records began – flat – but still better than rest of PS - protected</a:t>
            </a:r>
          </a:p>
          <a:p>
            <a:r>
              <a:rPr lang="en-GB" baseline="0"/>
              <a:t>Question – Extra funding for NHS?  No because.  Waste / </a:t>
            </a:r>
            <a:r>
              <a:rPr lang="en-GB" baseline="0" err="1"/>
              <a:t>ineffiecient</a:t>
            </a:r>
            <a:r>
              <a:rPr lang="en-GB" baseline="0"/>
              <a:t> &amp; black hole</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5</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6</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7</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£20b (real term over 5 years)</a:t>
            </a:r>
          </a:p>
          <a:p>
            <a:r>
              <a:rPr lang="en-GB"/>
              <a:t>Brexit Dividend</a:t>
            </a:r>
          </a:p>
          <a:p>
            <a:r>
              <a:rPr lang="en-GB"/>
              <a:t>Legacy</a:t>
            </a:r>
            <a:r>
              <a:rPr lang="en-GB" baseline="0"/>
              <a:t> – timing July 2018 – May survived votes of no confidence in Dec 2018 – gone by June 2019 – less than a year later </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8</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£30bn cash over 5 years</a:t>
            </a:r>
          </a:p>
          <a:p>
            <a:r>
              <a:rPr lang="en-GB"/>
              <a:t>High</a:t>
            </a:r>
            <a:r>
              <a:rPr lang="en-GB" baseline="0"/>
              <a:t> but still slightly lower than NHS average over lifetime (odd birthday present)</a:t>
            </a:r>
          </a:p>
          <a:p>
            <a:r>
              <a:rPr lang="en-GB" baseline="0"/>
              <a:t>19/20 jump includes quite a lot of </a:t>
            </a:r>
            <a:r>
              <a:rPr lang="en-GB" baseline="0" err="1"/>
              <a:t>announved</a:t>
            </a:r>
            <a:r>
              <a:rPr lang="en-GB" baseline="0"/>
              <a:t> 18/19 monies – just making it </a:t>
            </a:r>
            <a:r>
              <a:rPr lang="en-GB" baseline="0" err="1"/>
              <a:t>recurent</a:t>
            </a:r>
            <a:endParaRPr lang="en-GB" baseline="0"/>
          </a:p>
          <a:p>
            <a:r>
              <a:rPr lang="en-GB" baseline="0"/>
              <a:t>Note the FRF &amp; Note the LTP transformation funds</a:t>
            </a:r>
          </a:p>
          <a:p>
            <a:endParaRPr lang="en-GB"/>
          </a:p>
          <a:p>
            <a:endParaRPr lang="en-GB"/>
          </a:p>
          <a:p>
            <a:endParaRPr lang="en-GB"/>
          </a:p>
          <a:p>
            <a:r>
              <a:rPr lang="en-GB"/>
              <a:t>CCGs with programme growth of 5.7% in 19/20 and admin reduction of 20% by 2020/21</a:t>
            </a:r>
          </a:p>
          <a:p>
            <a:r>
              <a:rPr lang="en-GB"/>
              <a:t>Specialised Services reflects pressures from high cost drugs.</a:t>
            </a:r>
          </a:p>
          <a:p>
            <a:r>
              <a:rPr lang="en-GB"/>
              <a:t>General Practice which covers the core GP contract as well as other primary medical services higher growth in 2019/20 largely as a result of the 2018/19 DDRB pay recommendations.</a:t>
            </a:r>
          </a:p>
          <a:p>
            <a:r>
              <a:rPr lang="en-GB"/>
              <a:t>Provider Support which reflects the financial reforms (discussed above)</a:t>
            </a:r>
          </a:p>
          <a:p>
            <a:r>
              <a:rPr lang="en-GB"/>
              <a:t>Other Direct Commissioning, which covers public health, health and justice and armed forces reflects pay increases in 2018/19 which will flow through tariff in 2019/20 and additional public health investments.</a:t>
            </a:r>
          </a:p>
          <a:p>
            <a:r>
              <a:rPr lang="en-GB"/>
              <a:t>Other Allocated System Funding reflects funding currently held centrally (</a:t>
            </a:r>
            <a:r>
              <a:rPr lang="en-GB" err="1"/>
              <a:t>inc</a:t>
            </a:r>
            <a:r>
              <a:rPr lang="en-GB"/>
              <a:t> that to deliver LTP priorities)</a:t>
            </a:r>
          </a:p>
        </p:txBody>
      </p:sp>
      <p:sp>
        <p:nvSpPr>
          <p:cNvPr id="4" name="Slide Number Placeholder 3"/>
          <p:cNvSpPr>
            <a:spLocks noGrp="1"/>
          </p:cNvSpPr>
          <p:nvPr>
            <p:ph type="sldNum" sz="quarter" idx="10"/>
          </p:nvPr>
        </p:nvSpPr>
        <p:spPr/>
        <p:txBody>
          <a:bodyPr/>
          <a:lstStyle/>
          <a:p>
            <a:fld id="{88F602DD-4546-40B0-8DB6-E4BFC8FD5FD6}" type="slidenum">
              <a:rPr lang="en-GB" smtClean="0"/>
              <a:t>9</a:t>
            </a:fld>
            <a:endParaRPr lang="en-GB"/>
          </a:p>
        </p:txBody>
      </p:sp>
    </p:spTree>
    <p:extLst>
      <p:ext uri="{BB962C8B-B14F-4D97-AF65-F5344CB8AC3E}">
        <p14:creationId xmlns:p14="http://schemas.microsoft.com/office/powerpoint/2010/main" val="1714874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9300"/>
            <a:ext cx="4991100" cy="3743325"/>
          </a:xfrm>
        </p:spPr>
      </p:sp>
      <p:sp>
        <p:nvSpPr>
          <p:cNvPr id="3" name="Notes Placeholder 2"/>
          <p:cNvSpPr>
            <a:spLocks noGrp="1"/>
          </p:cNvSpPr>
          <p:nvPr>
            <p:ph type="body" idx="1"/>
          </p:nvPr>
        </p:nvSpPr>
        <p:spPr/>
        <p:txBody>
          <a:bodyPr/>
          <a:lstStyle/>
          <a:p>
            <a:r>
              <a:rPr lang="en-GB"/>
              <a:t>Estate – hospitals</a:t>
            </a:r>
            <a:r>
              <a:rPr lang="en-GB" baseline="0"/>
              <a:t> – new wing – actual hospital opened by </a:t>
            </a:r>
            <a:r>
              <a:rPr lang="en-GB" baseline="0" err="1"/>
              <a:t>Galdstone</a:t>
            </a:r>
            <a:r>
              <a:rPr lang="en-GB" baseline="0"/>
              <a:t> in 1890s</a:t>
            </a:r>
            <a:endParaRPr lang="en-GB"/>
          </a:p>
        </p:txBody>
      </p:sp>
      <p:sp>
        <p:nvSpPr>
          <p:cNvPr id="4" name="Slide Number Placeholder 3"/>
          <p:cNvSpPr>
            <a:spLocks noGrp="1"/>
          </p:cNvSpPr>
          <p:nvPr>
            <p:ph type="sldNum" sz="quarter" idx="10"/>
          </p:nvPr>
        </p:nvSpPr>
        <p:spPr/>
        <p:txBody>
          <a:bodyPr/>
          <a:lstStyle/>
          <a:p>
            <a:fld id="{88F602DD-4546-40B0-8DB6-E4BFC8FD5FD6}" type="slidenum">
              <a:rPr lang="en-GB" smtClean="0"/>
              <a:t>10</a:t>
            </a:fld>
            <a:endParaRPr lang="en-GB"/>
          </a:p>
        </p:txBody>
      </p:sp>
    </p:spTree>
    <p:extLst>
      <p:ext uri="{BB962C8B-B14F-4D97-AF65-F5344CB8AC3E}">
        <p14:creationId xmlns:p14="http://schemas.microsoft.com/office/powerpoint/2010/main" val="319145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192747"/>
            <a:ext cx="8229600" cy="1143000"/>
          </a:xfrm>
        </p:spPr>
        <p:txBody>
          <a:bodyPr>
            <a:normAutofit/>
          </a:bodyPr>
          <a:lstStyle>
            <a:lvl1pPr>
              <a:defRPr sz="4000"/>
            </a:lvl1pPr>
          </a:lstStyle>
          <a:p>
            <a:r>
              <a:rPr lang="en-US"/>
              <a:t>Click to edit Master title style</a:t>
            </a:r>
          </a:p>
        </p:txBody>
      </p:sp>
      <p:sp>
        <p:nvSpPr>
          <p:cNvPr id="3" name="Subtitle 2"/>
          <p:cNvSpPr>
            <a:spLocks noGrp="1"/>
          </p:cNvSpPr>
          <p:nvPr>
            <p:ph type="subTitle" idx="1"/>
          </p:nvPr>
        </p:nvSpPr>
        <p:spPr>
          <a:xfrm>
            <a:off x="457200" y="2492907"/>
            <a:ext cx="8233038" cy="1924037"/>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6008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6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ody text full width">
    <p:spTree>
      <p:nvGrpSpPr>
        <p:cNvPr id="1" name=""/>
        <p:cNvGrpSpPr/>
        <p:nvPr/>
      </p:nvGrpSpPr>
      <p:grpSpPr>
        <a:xfrm>
          <a:off x="0" y="0"/>
          <a:ext cx="0" cy="0"/>
          <a:chOff x="0" y="0"/>
          <a:chExt cx="0" cy="0"/>
        </a:xfrm>
      </p:grpSpPr>
      <p:grpSp>
        <p:nvGrpSpPr>
          <p:cNvPr id="5" name="Group 37"/>
          <p:cNvGrpSpPr/>
          <p:nvPr userDrawn="1"/>
        </p:nvGrpSpPr>
        <p:grpSpPr bwMode="gray">
          <a:xfrm>
            <a:off x="13" y="0"/>
            <a:ext cx="9144001" cy="6865906"/>
            <a:chOff x="0" y="0"/>
            <a:chExt cx="9144001" cy="5154198"/>
          </a:xfrm>
        </p:grpSpPr>
        <p:sp>
          <p:nvSpPr>
            <p:cNvPr id="39" name="Rectangle 38"/>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Date Placeholder 1"/>
          <p:cNvSpPr>
            <a:spLocks noGrp="1"/>
          </p:cNvSpPr>
          <p:nvPr>
            <p:ph type="dt" sz="half" idx="10"/>
          </p:nvPr>
        </p:nvSpPr>
        <p:spPr>
          <a:xfrm>
            <a:off x="457200" y="6858003"/>
            <a:ext cx="2133600" cy="365125"/>
          </a:xfrm>
          <a:prstGeom prst="rect">
            <a:avLst/>
          </a:prstGeom>
        </p:spPr>
        <p:txBody>
          <a:bodyPr/>
          <a:lstStyle/>
          <a:p>
            <a:fld id="{CFC1A811-C82A-4F8F-B3CE-A05565CF5249}" type="datetime1">
              <a:rPr lang="en-GB" smtClean="0"/>
              <a:pPr/>
              <a:t>21/11/2019</a:t>
            </a:fld>
            <a:endParaRPr lang="en-GB"/>
          </a:p>
        </p:txBody>
      </p:sp>
      <p:sp>
        <p:nvSpPr>
          <p:cNvPr id="3" name="Footer Placeholder 2"/>
          <p:cNvSpPr>
            <a:spLocks noGrp="1"/>
          </p:cNvSpPr>
          <p:nvPr>
            <p:ph type="ftr" sz="quarter" idx="11"/>
          </p:nvPr>
        </p:nvSpPr>
        <p:spPr>
          <a:xfrm>
            <a:off x="395289" y="6612010"/>
            <a:ext cx="4176712" cy="245993"/>
          </a:xfrm>
          <a:prstGeom prst="rect">
            <a:avLst/>
          </a:prstGeom>
        </p:spPr>
        <p:txBody>
          <a:bodyPr/>
          <a:lstStyle/>
          <a:p>
            <a:r>
              <a:rPr lang="en-GB"/>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pPr/>
              <a:t>‹#›</a:t>
            </a:fld>
            <a:endParaRPr lang="en-GB"/>
          </a:p>
        </p:txBody>
      </p:sp>
      <p:sp>
        <p:nvSpPr>
          <p:cNvPr id="13" name="Title 12"/>
          <p:cNvSpPr>
            <a:spLocks noGrp="1"/>
          </p:cNvSpPr>
          <p:nvPr>
            <p:ph type="title" hasCustomPrompt="1"/>
          </p:nvPr>
        </p:nvSpPr>
        <p:spPr>
          <a:xfrm>
            <a:off x="395300" y="454011"/>
            <a:ext cx="8353425"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7" name="Group 11"/>
          <p:cNvGrpSpPr/>
          <p:nvPr userDrawn="1"/>
        </p:nvGrpSpPr>
        <p:grpSpPr>
          <a:xfrm>
            <a:off x="-1908720" y="71737"/>
            <a:ext cx="1872208" cy="2781898"/>
            <a:chOff x="6195941" y="562596"/>
            <a:chExt cx="1872208" cy="2088356"/>
          </a:xfrm>
        </p:grpSpPr>
        <p:grpSp>
          <p:nvGrpSpPr>
            <p:cNvPr id="8" name="Group 113"/>
            <p:cNvGrpSpPr/>
            <p:nvPr/>
          </p:nvGrpSpPr>
          <p:grpSpPr>
            <a:xfrm>
              <a:off x="6195941" y="832626"/>
              <a:ext cx="1872208" cy="1818326"/>
              <a:chOff x="-1872716" y="660661"/>
              <a:chExt cx="1872208" cy="1363746"/>
            </a:xfrm>
          </p:grpSpPr>
          <p:sp>
            <p:nvSpPr>
              <p:cNvPr id="42" name="TextBox 41"/>
              <p:cNvSpPr txBox="1"/>
              <p:nvPr/>
            </p:nvSpPr>
            <p:spPr>
              <a:xfrm>
                <a:off x="-1872716" y="984698"/>
                <a:ext cx="1872208" cy="1039709"/>
              </a:xfrm>
              <a:prstGeom prst="rect">
                <a:avLst/>
              </a:prstGeom>
              <a:noFill/>
            </p:spPr>
            <p:txBody>
              <a:bodyPr wrap="square" lIns="0" tIns="0" rIns="0" bIns="0" rtlCol="0">
                <a:spAutoFit/>
              </a:bodyPr>
              <a:lstStyle/>
              <a:p>
                <a:r>
                  <a:rPr lang="en-GB" sz="1000">
                    <a:solidFill>
                      <a:schemeClr val="tx1"/>
                    </a:solidFill>
                  </a:rPr>
                  <a:t>To format</a:t>
                </a:r>
                <a:r>
                  <a:rPr lang="en-GB" sz="1000" baseline="0">
                    <a:solidFill>
                      <a:schemeClr val="tx1"/>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000" baseline="0">
                  <a:solidFill>
                    <a:schemeClr val="tx1"/>
                  </a:solidFill>
                </a:endParaRPr>
              </a:p>
              <a:p>
                <a:r>
                  <a:rPr lang="en-GB" sz="1000" baseline="0">
                    <a:solidFill>
                      <a:schemeClr val="tx1"/>
                    </a:solidFill>
                  </a:rPr>
                  <a:t>Do not use the bullet point button to format your text.</a:t>
                </a:r>
                <a:endParaRPr lang="en-GB" sz="1000">
                  <a:solidFill>
                    <a:schemeClr val="tx1"/>
                  </a:solidFill>
                </a:endParaRP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300" y="1509905"/>
            <a:ext cx="8353425" cy="4411282"/>
          </a:xfrm>
        </p:spPr>
        <p:txBody>
          <a:bodyPr/>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TextBox 52"/>
          <p:cNvSpPr txBox="1"/>
          <p:nvPr userDrawn="1"/>
        </p:nvSpPr>
        <p:spPr>
          <a:xfrm>
            <a:off x="7944417" y="6378095"/>
            <a:ext cx="926857" cy="184666"/>
          </a:xfrm>
          <a:prstGeom prst="rect">
            <a:avLst/>
          </a:prstGeom>
          <a:noFill/>
        </p:spPr>
        <p:txBody>
          <a:bodyPr wrap="none" rtlCol="0">
            <a:spAutoFit/>
          </a:bodyPr>
          <a:lstStyle/>
          <a:p>
            <a:pPr algn="r"/>
            <a:r>
              <a:rPr lang="en-GB" sz="600">
                <a:solidFill>
                  <a:schemeClr val="tx1"/>
                </a:solidFill>
                <a:latin typeface="+mj-lt"/>
              </a:rPr>
              <a:t>© The King's Fund 2018</a:t>
            </a:r>
          </a:p>
        </p:txBody>
      </p:sp>
      <p:sp>
        <p:nvSpPr>
          <p:cNvPr id="34"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689888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1"/>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8420B95-6749-438D-B924-E6831B72959C}" type="datetimeFigureOut">
              <a:rPr lang="en-GB"/>
              <a:pPr/>
              <a:t>21/11/2019</a:t>
            </a:fld>
            <a:endParaRPr lang="en-GB"/>
          </a:p>
        </p:txBody>
      </p:sp>
      <p:sp>
        <p:nvSpPr>
          <p:cNvPr id="4" name="Footer Placeholder 2"/>
          <p:cNvSpPr>
            <a:spLocks noGrp="1"/>
          </p:cNvSpPr>
          <p:nvPr>
            <p:ph type="ftr" sz="quarter" idx="11"/>
          </p:nvPr>
        </p:nvSpPr>
        <p:spPr>
          <a:xfrm>
            <a:off x="0" y="6427797"/>
            <a:ext cx="9144000" cy="430213"/>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3"/>
          <p:cNvSpPr>
            <a:spLocks noGrp="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6D93C-A05B-4185-8B88-8754684A2254}" type="slidenum">
              <a:rPr lang="en-GB"/>
              <a:pPr/>
              <a:t>‹#›</a:t>
            </a:fld>
            <a:endParaRPr lang="en-GB"/>
          </a:p>
        </p:txBody>
      </p:sp>
      <p:sp>
        <p:nvSpPr>
          <p:cNvPr id="6" name="Title 1"/>
          <p:cNvSpPr>
            <a:spLocks noGrp="1"/>
          </p:cNvSpPr>
          <p:nvPr>
            <p:ph type="ctrTitle"/>
          </p:nvPr>
        </p:nvSpPr>
        <p:spPr>
          <a:xfrm>
            <a:off x="351828" y="224494"/>
            <a:ext cx="6288677" cy="920729"/>
          </a:xfrm>
          <a:prstGeom prst="rect">
            <a:avLst/>
          </a:prstGeom>
        </p:spPr>
        <p:txBody>
          <a:bodyPr/>
          <a:lstStyle>
            <a:lvl1pPr algn="l">
              <a:defRPr sz="3200" b="0" i="0" spc="-100">
                <a:solidFill>
                  <a:srgbClr val="0066CD"/>
                </a:solidFill>
                <a:latin typeface="R Frutiger Roman"/>
                <a:cs typeface="R Frutiger Roman"/>
              </a:defRPr>
            </a:lvl1pPr>
          </a:lstStyle>
          <a:p>
            <a:pPr lvl="0"/>
            <a:r>
              <a:rPr lang="en-GB"/>
              <a:t>Click to edit Master title style</a:t>
            </a:r>
          </a:p>
        </p:txBody>
      </p:sp>
      <p:sp>
        <p:nvSpPr>
          <p:cNvPr id="8" name="Subtitle 2"/>
          <p:cNvSpPr>
            <a:spLocks noGrp="1"/>
          </p:cNvSpPr>
          <p:nvPr>
            <p:ph type="subTitle" idx="1"/>
          </p:nvPr>
        </p:nvSpPr>
        <p:spPr>
          <a:xfrm>
            <a:off x="383975" y="1393795"/>
            <a:ext cx="8422674" cy="4270159"/>
          </a:xfrm>
          <a:prstGeom prst="rect">
            <a:avLst/>
          </a:prstGeom>
        </p:spPr>
        <p:txBody>
          <a:bodyPr/>
          <a:lstStyle>
            <a:lvl1pPr marL="457200" marR="0" indent="-457200" algn="l" defTabSz="457200" rtl="0" eaLnBrk="1" fontAlgn="auto" latinLnBrk="0" hangingPunct="1">
              <a:lnSpc>
                <a:spcPct val="100000"/>
              </a:lnSpc>
              <a:spcBef>
                <a:spcPct val="20000"/>
              </a:spcBef>
              <a:spcAft>
                <a:spcPts val="0"/>
              </a:spcAft>
              <a:buClrTx/>
              <a:buSzTx/>
              <a:buFont typeface="Wingdings" charset="2"/>
              <a:buChar char="§"/>
              <a:tabLst/>
              <a:defRPr sz="2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401185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89173"/>
            <a:ext cx="8838200" cy="947956"/>
          </a:xfrm>
          <a:effectLst/>
        </p:spPr>
        <p:txBody>
          <a:bodyPr anchor="t">
            <a:noAutofit/>
          </a:bodyPr>
          <a:lstStyle>
            <a:lvl1pPr algn="l">
              <a:lnSpc>
                <a:spcPct val="100000"/>
              </a:lnSpc>
              <a:defRPr sz="2600" spc="0" baseline="0">
                <a:solidFill>
                  <a:srgbClr val="4C515A"/>
                </a:solidFill>
                <a:effectLst/>
              </a:defRPr>
            </a:lvl1pPr>
          </a:lstStyle>
          <a:p>
            <a:endParaRPr lang="en-US"/>
          </a:p>
        </p:txBody>
      </p:sp>
      <p:sp>
        <p:nvSpPr>
          <p:cNvPr id="57" name="Chart Placeholder 5"/>
          <p:cNvSpPr>
            <a:spLocks noGrp="1"/>
          </p:cNvSpPr>
          <p:nvPr>
            <p:ph type="chart" sz="quarter" idx="19"/>
          </p:nvPr>
        </p:nvSpPr>
        <p:spPr>
          <a:xfrm>
            <a:off x="149948" y="1306137"/>
            <a:ext cx="8846134" cy="4103087"/>
          </a:xfrm>
        </p:spPr>
        <p:txBody>
          <a:bodyPr>
            <a:normAutofit/>
          </a:bodyPr>
          <a:lstStyle>
            <a:lvl1pPr>
              <a:defRPr sz="1300">
                <a:solidFill>
                  <a:srgbClr val="4C515A"/>
                </a:solidFill>
              </a:defRPr>
            </a:lvl1pPr>
          </a:lstStyle>
          <a:p>
            <a:endParaRPr lang="en-US"/>
          </a:p>
        </p:txBody>
      </p:sp>
      <p:sp>
        <p:nvSpPr>
          <p:cNvPr id="6" name="Text Placeholder 5"/>
          <p:cNvSpPr>
            <a:spLocks noGrp="1"/>
          </p:cNvSpPr>
          <p:nvPr>
            <p:ph type="body" sz="quarter" idx="22" hasCustomPrompt="1"/>
          </p:nvPr>
        </p:nvSpPr>
        <p:spPr>
          <a:xfrm>
            <a:off x="157151" y="78497"/>
            <a:ext cx="1713988"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a:t>Exhibit #</a:t>
            </a:r>
          </a:p>
        </p:txBody>
      </p:sp>
      <p:sp>
        <p:nvSpPr>
          <p:cNvPr id="7" name="TextBox 6"/>
          <p:cNvSpPr txBox="1"/>
          <p:nvPr userDrawn="1"/>
        </p:nvSpPr>
        <p:spPr>
          <a:xfrm>
            <a:off x="1655676" y="6368920"/>
            <a:ext cx="6768658"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a:solidFill>
                  <a:schemeClr val="tx1">
                    <a:lumMod val="60000"/>
                    <a:lumOff val="40000"/>
                  </a:schemeClr>
                </a:solidFill>
              </a:rPr>
              <a:t>E. C.</a:t>
            </a:r>
            <a:r>
              <a:rPr lang="en-US" sz="900" baseline="0">
                <a:solidFill>
                  <a:schemeClr val="tx1">
                    <a:lumMod val="60000"/>
                    <a:lumOff val="40000"/>
                  </a:schemeClr>
                </a:solidFill>
              </a:rPr>
              <a:t> Schneider</a:t>
            </a:r>
            <a:r>
              <a:rPr lang="en-US" sz="900">
                <a:solidFill>
                  <a:schemeClr val="tx1">
                    <a:lumMod val="60000"/>
                    <a:lumOff val="40000"/>
                  </a:schemeClr>
                </a:solidFill>
              </a:rPr>
              <a:t>, D. O. </a:t>
            </a:r>
            <a:r>
              <a:rPr lang="en-US" sz="900" err="1">
                <a:solidFill>
                  <a:schemeClr val="tx1">
                    <a:lumMod val="60000"/>
                    <a:lumOff val="40000"/>
                  </a:schemeClr>
                </a:solidFill>
              </a:rPr>
              <a:t>Sarnak</a:t>
            </a:r>
            <a:r>
              <a:rPr lang="en-US" sz="900">
                <a:solidFill>
                  <a:schemeClr val="tx1">
                    <a:lumMod val="60000"/>
                    <a:lumOff val="40000"/>
                  </a:schemeClr>
                </a:solidFill>
              </a:rPr>
              <a:t>, D.</a:t>
            </a:r>
            <a:r>
              <a:rPr lang="en-US" sz="900" baseline="0">
                <a:solidFill>
                  <a:schemeClr val="tx1">
                    <a:lumMod val="60000"/>
                    <a:lumOff val="40000"/>
                  </a:schemeClr>
                </a:solidFill>
              </a:rPr>
              <a:t> Squires, </a:t>
            </a:r>
            <a:r>
              <a:rPr lang="en-US" sz="900">
                <a:solidFill>
                  <a:schemeClr val="tx1">
                    <a:lumMod val="60000"/>
                    <a:lumOff val="40000"/>
                  </a:schemeClr>
                </a:solidFill>
              </a:rPr>
              <a:t>A. Shah, and M. M. Doty, </a:t>
            </a:r>
            <a:r>
              <a:rPr lang="en-US" sz="900" i="1">
                <a:solidFill>
                  <a:schemeClr val="tx1">
                    <a:lumMod val="60000"/>
                    <a:lumOff val="40000"/>
                  </a:schemeClr>
                </a:solidFill>
              </a:rPr>
              <a:t>Mirror,</a:t>
            </a:r>
            <a:r>
              <a:rPr lang="en-US" sz="900" i="1" baseline="0">
                <a:solidFill>
                  <a:schemeClr val="tx1">
                    <a:lumMod val="60000"/>
                    <a:lumOff val="40000"/>
                  </a:schemeClr>
                </a:solidFill>
              </a:rPr>
              <a:t> Mirror: How the U.S. Health Care System Compares Internationally at a Time of Radical Change,</a:t>
            </a:r>
            <a:r>
              <a:rPr lang="en-US" sz="900" i="1">
                <a:solidFill>
                  <a:schemeClr val="tx1">
                    <a:lumMod val="60000"/>
                    <a:lumOff val="40000"/>
                  </a:schemeClr>
                </a:solidFill>
              </a:rPr>
              <a:t> </a:t>
            </a:r>
            <a:r>
              <a:rPr lang="en-US" sz="90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7" y="6345324"/>
            <a:ext cx="1476164" cy="468052"/>
          </a:xfrm>
          <a:prstGeom prst="rect">
            <a:avLst/>
          </a:prstGeom>
        </p:spPr>
      </p:pic>
      <p:cxnSp>
        <p:nvCxnSpPr>
          <p:cNvPr id="9" name="Straight Connector 8"/>
          <p:cNvCxnSpPr>
            <a:cxnSpLocks/>
          </p:cNvCxnSpPr>
          <p:nvPr userDrawn="1"/>
        </p:nvCxnSpPr>
        <p:spPr>
          <a:xfrm flipH="1">
            <a:off x="71501" y="630932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034288"/>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73AA-6110-488C-934A-62C9FFBAC25C}"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5" name="Group 5"/>
          <p:cNvGrpSpPr>
            <a:grpSpLocks noChangeAspect="1"/>
          </p:cNvGrpSpPr>
          <p:nvPr userDrawn="1"/>
        </p:nvGrpSpPr>
        <p:grpSpPr bwMode="auto">
          <a:xfrm>
            <a:off x="19" y="2115"/>
            <a:ext cx="9142413" cy="6832624"/>
            <a:chOff x="0" y="1"/>
            <a:chExt cx="5759" cy="3231"/>
          </a:xfrm>
        </p:grpSpPr>
        <p:sp>
          <p:nvSpPr>
            <p:cNvPr id="1030" name="Freeform 6"/>
            <p:cNvSpPr>
              <a:spLocks/>
            </p:cNvSpPr>
            <p:nvPr userDrawn="1"/>
          </p:nvSpPr>
          <p:spPr bwMode="auto">
            <a:xfrm>
              <a:off x="0" y="1"/>
              <a:ext cx="5759" cy="3231"/>
            </a:xfrm>
            <a:custGeom>
              <a:avLst/>
              <a:gdLst/>
              <a:ahLst/>
              <a:cxnLst>
                <a:cxn ang="0">
                  <a:pos x="0" y="0"/>
                </a:cxn>
                <a:cxn ang="0">
                  <a:pos x="0" y="376"/>
                </a:cxn>
                <a:cxn ang="0">
                  <a:pos x="23618" y="2033"/>
                </a:cxn>
                <a:cxn ang="0">
                  <a:pos x="23620" y="2035"/>
                </a:cxn>
                <a:cxn ang="0">
                  <a:pos x="23616" y="2039"/>
                </a:cxn>
                <a:cxn ang="0">
                  <a:pos x="26667" y="14965"/>
                </a:cxn>
                <a:cxn ang="0">
                  <a:pos x="26667" y="0"/>
                </a:cxn>
                <a:cxn ang="0">
                  <a:pos x="0" y="0"/>
                </a:cxn>
              </a:cxnLst>
              <a:rect l="0" t="0" r="r" b="b"/>
              <a:pathLst>
                <a:path w="26667" h="14965">
                  <a:moveTo>
                    <a:pt x="0" y="0"/>
                  </a:moveTo>
                  <a:lnTo>
                    <a:pt x="0" y="376"/>
                  </a:lnTo>
                  <a:lnTo>
                    <a:pt x="23618" y="2033"/>
                  </a:lnTo>
                  <a:lnTo>
                    <a:pt x="23620" y="2035"/>
                  </a:lnTo>
                  <a:lnTo>
                    <a:pt x="23616" y="2039"/>
                  </a:lnTo>
                  <a:lnTo>
                    <a:pt x="26667" y="14965"/>
                  </a:lnTo>
                  <a:lnTo>
                    <a:pt x="26667" y="0"/>
                  </a:lnTo>
                  <a:lnTo>
                    <a:pt x="0" y="0"/>
                  </a:lnTo>
                  <a:close/>
                </a:path>
              </a:pathLst>
            </a:custGeom>
            <a:solidFill>
              <a:srgbClr val="1D1D1B"/>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1" name="Freeform 7"/>
            <p:cNvSpPr>
              <a:spLocks/>
            </p:cNvSpPr>
            <p:nvPr userDrawn="1"/>
          </p:nvSpPr>
          <p:spPr bwMode="auto">
            <a:xfrm>
              <a:off x="4173" y="229"/>
              <a:ext cx="1327" cy="1290"/>
            </a:xfrm>
            <a:custGeom>
              <a:avLst/>
              <a:gdLst/>
              <a:ahLst/>
              <a:cxnLst>
                <a:cxn ang="0">
                  <a:pos x="6129" y="5123"/>
                </a:cxn>
                <a:cxn ang="0">
                  <a:pos x="5445" y="1024"/>
                </a:cxn>
                <a:cxn ang="0">
                  <a:pos x="5358" y="831"/>
                </a:cxn>
                <a:cxn ang="0">
                  <a:pos x="5359" y="830"/>
                </a:cxn>
                <a:cxn ang="0">
                  <a:pos x="5340" y="811"/>
                </a:cxn>
                <a:cxn ang="0">
                  <a:pos x="5339" y="811"/>
                </a:cxn>
                <a:cxn ang="0">
                  <a:pos x="5170" y="729"/>
                </a:cxn>
                <a:cxn ang="0">
                  <a:pos x="1055" y="15"/>
                </a:cxn>
                <a:cxn ang="0">
                  <a:pos x="837" y="119"/>
                </a:cxn>
                <a:cxn ang="0">
                  <a:pos x="34" y="917"/>
                </a:cxn>
                <a:cxn ang="0">
                  <a:pos x="0" y="955"/>
                </a:cxn>
                <a:cxn ang="0">
                  <a:pos x="143" y="814"/>
                </a:cxn>
                <a:cxn ang="0">
                  <a:pos x="360" y="709"/>
                </a:cxn>
                <a:cxn ang="0">
                  <a:pos x="4476" y="1423"/>
                </a:cxn>
                <a:cxn ang="0">
                  <a:pos x="4645" y="1506"/>
                </a:cxn>
                <a:cxn ang="0">
                  <a:pos x="4646" y="1505"/>
                </a:cxn>
                <a:cxn ang="0">
                  <a:pos x="4665" y="1524"/>
                </a:cxn>
                <a:cxn ang="0">
                  <a:pos x="4664" y="1525"/>
                </a:cxn>
                <a:cxn ang="0">
                  <a:pos x="4751" y="1718"/>
                </a:cxn>
                <a:cxn ang="0">
                  <a:pos x="5434" y="5817"/>
                </a:cxn>
                <a:cxn ang="0">
                  <a:pos x="5383" y="5976"/>
                </a:cxn>
                <a:cxn ang="0">
                  <a:pos x="6023" y="5339"/>
                </a:cxn>
                <a:cxn ang="0">
                  <a:pos x="6129" y="5123"/>
                </a:cxn>
              </a:cxnLst>
              <a:rect l="0" t="0" r="r" b="b"/>
              <a:pathLst>
                <a:path w="6143" h="5976">
                  <a:moveTo>
                    <a:pt x="6129" y="5123"/>
                  </a:moveTo>
                  <a:lnTo>
                    <a:pt x="5445" y="1024"/>
                  </a:lnTo>
                  <a:cubicBezTo>
                    <a:pt x="5430" y="943"/>
                    <a:pt x="5401" y="879"/>
                    <a:pt x="5358" y="831"/>
                  </a:cubicBezTo>
                  <a:lnTo>
                    <a:pt x="5359" y="830"/>
                  </a:lnTo>
                  <a:lnTo>
                    <a:pt x="5340" y="811"/>
                  </a:lnTo>
                  <a:lnTo>
                    <a:pt x="5339" y="811"/>
                  </a:lnTo>
                  <a:cubicBezTo>
                    <a:pt x="5295" y="773"/>
                    <a:pt x="5240" y="745"/>
                    <a:pt x="5170" y="729"/>
                  </a:cubicBezTo>
                  <a:lnTo>
                    <a:pt x="1055" y="15"/>
                  </a:lnTo>
                  <a:cubicBezTo>
                    <a:pt x="971" y="0"/>
                    <a:pt x="914" y="42"/>
                    <a:pt x="837" y="119"/>
                  </a:cubicBezTo>
                  <a:lnTo>
                    <a:pt x="34" y="917"/>
                  </a:lnTo>
                  <a:cubicBezTo>
                    <a:pt x="21" y="930"/>
                    <a:pt x="10" y="943"/>
                    <a:pt x="0" y="955"/>
                  </a:cubicBezTo>
                  <a:lnTo>
                    <a:pt x="143" y="814"/>
                  </a:lnTo>
                  <a:cubicBezTo>
                    <a:pt x="220" y="737"/>
                    <a:pt x="277" y="694"/>
                    <a:pt x="360" y="709"/>
                  </a:cubicBezTo>
                  <a:lnTo>
                    <a:pt x="4476" y="1423"/>
                  </a:lnTo>
                  <a:cubicBezTo>
                    <a:pt x="4546" y="1439"/>
                    <a:pt x="4601" y="1467"/>
                    <a:pt x="4645" y="1506"/>
                  </a:cubicBezTo>
                  <a:lnTo>
                    <a:pt x="4646" y="1505"/>
                  </a:lnTo>
                  <a:lnTo>
                    <a:pt x="4665" y="1524"/>
                  </a:lnTo>
                  <a:lnTo>
                    <a:pt x="4664" y="1525"/>
                  </a:lnTo>
                  <a:cubicBezTo>
                    <a:pt x="4707" y="1573"/>
                    <a:pt x="4736" y="1637"/>
                    <a:pt x="4751" y="1718"/>
                  </a:cubicBezTo>
                  <a:lnTo>
                    <a:pt x="5434" y="5817"/>
                  </a:lnTo>
                  <a:cubicBezTo>
                    <a:pt x="5445" y="5878"/>
                    <a:pt x="5425" y="5925"/>
                    <a:pt x="5383" y="5976"/>
                  </a:cubicBezTo>
                  <a:lnTo>
                    <a:pt x="6023" y="5339"/>
                  </a:lnTo>
                  <a:cubicBezTo>
                    <a:pt x="6101" y="5262"/>
                    <a:pt x="6143" y="5206"/>
                    <a:pt x="6129" y="5123"/>
                  </a:cubicBezTo>
                  <a:close/>
                </a:path>
              </a:pathLst>
            </a:custGeom>
            <a:solidFill>
              <a:srgbClr val="EDEDED"/>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2" name="Freeform 8"/>
            <p:cNvSpPr>
              <a:spLocks/>
            </p:cNvSpPr>
            <p:nvPr userDrawn="1"/>
          </p:nvSpPr>
          <p:spPr bwMode="auto">
            <a:xfrm>
              <a:off x="4012" y="435"/>
              <a:ext cx="1326" cy="1290"/>
            </a:xfrm>
            <a:custGeom>
              <a:avLst/>
              <a:gdLst/>
              <a:ahLst/>
              <a:cxnLst>
                <a:cxn ang="0">
                  <a:pos x="5762" y="5230"/>
                </a:cxn>
                <a:cxn ang="0">
                  <a:pos x="5699" y="5069"/>
                </a:cxn>
                <a:cxn ang="0">
                  <a:pos x="5077" y="892"/>
                </a:cxn>
                <a:cxn ang="0">
                  <a:pos x="5078" y="891"/>
                </a:cxn>
                <a:cxn ang="0">
                  <a:pos x="5078" y="891"/>
                </a:cxn>
                <a:cxn ang="0">
                  <a:pos x="904" y="243"/>
                </a:cxn>
                <a:cxn ang="0">
                  <a:pos x="743" y="179"/>
                </a:cxn>
                <a:cxn ang="0">
                  <a:pos x="759" y="0"/>
                </a:cxn>
                <a:cxn ang="0">
                  <a:pos x="99" y="656"/>
                </a:cxn>
                <a:cxn ang="0">
                  <a:pos x="49" y="873"/>
                </a:cxn>
                <a:cxn ang="0">
                  <a:pos x="210" y="937"/>
                </a:cxn>
                <a:cxn ang="0">
                  <a:pos x="4384" y="1585"/>
                </a:cxn>
                <a:cxn ang="0">
                  <a:pos x="4384" y="1585"/>
                </a:cxn>
                <a:cxn ang="0">
                  <a:pos x="4383" y="1586"/>
                </a:cxn>
                <a:cxn ang="0">
                  <a:pos x="5005" y="5763"/>
                </a:cxn>
                <a:cxn ang="0">
                  <a:pos x="5068" y="5924"/>
                </a:cxn>
                <a:cxn ang="0">
                  <a:pos x="5286" y="5876"/>
                </a:cxn>
                <a:cxn ang="0">
                  <a:pos x="6088" y="5079"/>
                </a:cxn>
                <a:cxn ang="0">
                  <a:pos x="6142" y="5021"/>
                </a:cxn>
                <a:cxn ang="0">
                  <a:pos x="5980" y="5182"/>
                </a:cxn>
                <a:cxn ang="0">
                  <a:pos x="5762" y="5230"/>
                </a:cxn>
              </a:cxnLst>
              <a:rect l="0" t="0" r="r" b="b"/>
              <a:pathLst>
                <a:path w="6142" h="5974">
                  <a:moveTo>
                    <a:pt x="5762" y="5230"/>
                  </a:moveTo>
                  <a:cubicBezTo>
                    <a:pt x="5727" y="5195"/>
                    <a:pt x="5706" y="5132"/>
                    <a:pt x="5699" y="5069"/>
                  </a:cubicBezTo>
                  <a:lnTo>
                    <a:pt x="5077" y="892"/>
                  </a:lnTo>
                  <a:lnTo>
                    <a:pt x="5078" y="891"/>
                  </a:lnTo>
                  <a:lnTo>
                    <a:pt x="5078" y="891"/>
                  </a:lnTo>
                  <a:lnTo>
                    <a:pt x="904" y="243"/>
                  </a:lnTo>
                  <a:cubicBezTo>
                    <a:pt x="841" y="236"/>
                    <a:pt x="778" y="214"/>
                    <a:pt x="743" y="179"/>
                  </a:cubicBezTo>
                  <a:cubicBezTo>
                    <a:pt x="701" y="137"/>
                    <a:pt x="701" y="75"/>
                    <a:pt x="759" y="0"/>
                  </a:cubicBezTo>
                  <a:lnTo>
                    <a:pt x="99" y="656"/>
                  </a:lnTo>
                  <a:cubicBezTo>
                    <a:pt x="8" y="747"/>
                    <a:pt x="0" y="824"/>
                    <a:pt x="49" y="873"/>
                  </a:cubicBezTo>
                  <a:cubicBezTo>
                    <a:pt x="84" y="909"/>
                    <a:pt x="147" y="930"/>
                    <a:pt x="210" y="937"/>
                  </a:cubicBezTo>
                  <a:lnTo>
                    <a:pt x="4384" y="1585"/>
                  </a:lnTo>
                  <a:lnTo>
                    <a:pt x="4384" y="1585"/>
                  </a:lnTo>
                  <a:lnTo>
                    <a:pt x="4383" y="1586"/>
                  </a:lnTo>
                  <a:lnTo>
                    <a:pt x="5005" y="5763"/>
                  </a:lnTo>
                  <a:cubicBezTo>
                    <a:pt x="5011" y="5826"/>
                    <a:pt x="5033" y="5889"/>
                    <a:pt x="5068" y="5924"/>
                  </a:cubicBezTo>
                  <a:cubicBezTo>
                    <a:pt x="5117" y="5974"/>
                    <a:pt x="5194" y="5967"/>
                    <a:pt x="5286" y="5876"/>
                  </a:cubicBezTo>
                  <a:lnTo>
                    <a:pt x="6088" y="5079"/>
                  </a:lnTo>
                  <a:cubicBezTo>
                    <a:pt x="6109" y="5058"/>
                    <a:pt x="6127" y="5039"/>
                    <a:pt x="6142" y="5021"/>
                  </a:cubicBezTo>
                  <a:lnTo>
                    <a:pt x="5980" y="5182"/>
                  </a:lnTo>
                  <a:cubicBezTo>
                    <a:pt x="5888" y="5273"/>
                    <a:pt x="5811" y="5279"/>
                    <a:pt x="5762" y="5230"/>
                  </a:cubicBez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3" name="Freeform 9"/>
            <p:cNvSpPr>
              <a:spLocks/>
            </p:cNvSpPr>
            <p:nvPr userDrawn="1"/>
          </p:nvSpPr>
          <p:spPr bwMode="auto">
            <a:xfrm>
              <a:off x="4160" y="379"/>
              <a:ext cx="1189" cy="1196"/>
            </a:xfrm>
            <a:custGeom>
              <a:avLst/>
              <a:gdLst/>
              <a:ahLst/>
              <a:cxnLst>
                <a:cxn ang="0">
                  <a:pos x="5492" y="5123"/>
                </a:cxn>
                <a:cxn ang="0">
                  <a:pos x="4809" y="1024"/>
                </a:cxn>
                <a:cxn ang="0">
                  <a:pos x="4722" y="831"/>
                </a:cxn>
                <a:cxn ang="0">
                  <a:pos x="4723" y="830"/>
                </a:cxn>
                <a:cxn ang="0">
                  <a:pos x="4704" y="811"/>
                </a:cxn>
                <a:cxn ang="0">
                  <a:pos x="4703" y="812"/>
                </a:cxn>
                <a:cxn ang="0">
                  <a:pos x="4534" y="729"/>
                </a:cxn>
                <a:cxn ang="0">
                  <a:pos x="418" y="15"/>
                </a:cxn>
                <a:cxn ang="0">
                  <a:pos x="201" y="120"/>
                </a:cxn>
                <a:cxn ang="0">
                  <a:pos x="58" y="261"/>
                </a:cxn>
                <a:cxn ang="0">
                  <a:pos x="42" y="440"/>
                </a:cxn>
                <a:cxn ang="0">
                  <a:pos x="203" y="504"/>
                </a:cxn>
                <a:cxn ang="0">
                  <a:pos x="4377" y="1152"/>
                </a:cxn>
                <a:cxn ang="0">
                  <a:pos x="4377" y="1152"/>
                </a:cxn>
                <a:cxn ang="0">
                  <a:pos x="4376" y="1153"/>
                </a:cxn>
                <a:cxn ang="0">
                  <a:pos x="4998" y="5330"/>
                </a:cxn>
                <a:cxn ang="0">
                  <a:pos x="5061" y="5491"/>
                </a:cxn>
                <a:cxn ang="0">
                  <a:pos x="5279" y="5443"/>
                </a:cxn>
                <a:cxn ang="0">
                  <a:pos x="5441" y="5282"/>
                </a:cxn>
                <a:cxn ang="0">
                  <a:pos x="5492" y="5123"/>
                </a:cxn>
              </a:cxnLst>
              <a:rect l="0" t="0" r="r" b="b"/>
              <a:pathLst>
                <a:path w="5503" h="5540">
                  <a:moveTo>
                    <a:pt x="5492" y="5123"/>
                  </a:moveTo>
                  <a:lnTo>
                    <a:pt x="4809" y="1024"/>
                  </a:lnTo>
                  <a:cubicBezTo>
                    <a:pt x="4794" y="943"/>
                    <a:pt x="4765" y="879"/>
                    <a:pt x="4722" y="831"/>
                  </a:cubicBezTo>
                  <a:lnTo>
                    <a:pt x="4723" y="830"/>
                  </a:lnTo>
                  <a:lnTo>
                    <a:pt x="4704" y="811"/>
                  </a:lnTo>
                  <a:lnTo>
                    <a:pt x="4703" y="812"/>
                  </a:lnTo>
                  <a:cubicBezTo>
                    <a:pt x="4659" y="773"/>
                    <a:pt x="4604" y="745"/>
                    <a:pt x="4534" y="729"/>
                  </a:cubicBezTo>
                  <a:lnTo>
                    <a:pt x="418" y="15"/>
                  </a:lnTo>
                  <a:cubicBezTo>
                    <a:pt x="335" y="0"/>
                    <a:pt x="278" y="43"/>
                    <a:pt x="201" y="120"/>
                  </a:cubicBezTo>
                  <a:lnTo>
                    <a:pt x="58" y="261"/>
                  </a:lnTo>
                  <a:cubicBezTo>
                    <a:pt x="0" y="336"/>
                    <a:pt x="0" y="398"/>
                    <a:pt x="42" y="440"/>
                  </a:cubicBezTo>
                  <a:cubicBezTo>
                    <a:pt x="77" y="475"/>
                    <a:pt x="140" y="497"/>
                    <a:pt x="203" y="504"/>
                  </a:cubicBezTo>
                  <a:lnTo>
                    <a:pt x="4377" y="1152"/>
                  </a:lnTo>
                  <a:lnTo>
                    <a:pt x="4377" y="1152"/>
                  </a:lnTo>
                  <a:lnTo>
                    <a:pt x="4376" y="1153"/>
                  </a:lnTo>
                  <a:lnTo>
                    <a:pt x="4998" y="5330"/>
                  </a:lnTo>
                  <a:cubicBezTo>
                    <a:pt x="5005" y="5393"/>
                    <a:pt x="5026" y="5456"/>
                    <a:pt x="5061" y="5491"/>
                  </a:cubicBezTo>
                  <a:cubicBezTo>
                    <a:pt x="5110" y="5540"/>
                    <a:pt x="5187" y="5534"/>
                    <a:pt x="5279" y="5443"/>
                  </a:cubicBezTo>
                  <a:lnTo>
                    <a:pt x="5441" y="5282"/>
                  </a:lnTo>
                  <a:cubicBezTo>
                    <a:pt x="5483" y="5231"/>
                    <a:pt x="5503" y="5184"/>
                    <a:pt x="5492" y="5123"/>
                  </a:cubicBezTo>
                  <a:close/>
                </a:path>
              </a:pathLst>
            </a:custGeom>
            <a:solidFill>
              <a:srgbClr val="878787"/>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13" name="Title 12"/>
          <p:cNvSpPr>
            <a:spLocks noGrp="1"/>
          </p:cNvSpPr>
          <p:nvPr>
            <p:ph type="title" hasCustomPrompt="1"/>
          </p:nvPr>
        </p:nvSpPr>
        <p:spPr>
          <a:xfrm>
            <a:off x="395288" y="1566589"/>
            <a:ext cx="7273056" cy="1143000"/>
          </a:xfrm>
        </p:spPr>
        <p:txBody>
          <a:bodyPr anchor="b">
            <a:normAutofit/>
          </a:bodyPr>
          <a:lstStyle>
            <a:lvl1pPr>
              <a:defRPr sz="2800">
                <a:solidFill>
                  <a:schemeClr val="tx1"/>
                </a:solidFill>
              </a:defRPr>
            </a:lvl1pPr>
          </a:lstStyle>
          <a:p>
            <a:r>
              <a:rPr lang="en-US"/>
              <a:t>Presentation title on one line only</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2852743"/>
            <a:ext cx="7272337" cy="2015085"/>
          </a:xfrm>
        </p:spPr>
        <p:txBody>
          <a:bodyPr/>
          <a:lstStyle>
            <a:lvl1pPr>
              <a:spcBef>
                <a:spcPts val="0"/>
              </a:spcBef>
              <a:spcAft>
                <a:spcPts val="0"/>
              </a:spcAft>
              <a:defRPr/>
            </a:lvl1pPr>
          </a:lstStyle>
          <a:p>
            <a:pPr lvl="0"/>
            <a:r>
              <a:rPr lang="en-US"/>
              <a:t>Click to add speaker name, job title, organisation each on an individual line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14" hasCustomPrompt="1"/>
          </p:nvPr>
        </p:nvSpPr>
        <p:spPr>
          <a:xfrm>
            <a:off x="6811560" y="6036249"/>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5" hasCustomPrompt="1"/>
          </p:nvPr>
        </p:nvSpPr>
        <p:spPr>
          <a:xfrm>
            <a:off x="5781799" y="6036249"/>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6" hasCustomPrompt="1"/>
          </p:nvPr>
        </p:nvSpPr>
        <p:spPr>
          <a:xfrm>
            <a:off x="4752031" y="6036249"/>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1782308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40E40-8F2E-4CA0-BB4D-21A4FEB8701E}"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8" y="454014"/>
            <a:ext cx="7273056" cy="1057531"/>
          </a:xfrm>
        </p:spPr>
        <p:txBody>
          <a:bodyPr anchor="t">
            <a:normAutofit/>
          </a:bodyPr>
          <a:lstStyle>
            <a:lvl1pPr>
              <a:defRPr sz="2400">
                <a:solidFill>
                  <a:schemeClr val="tx1"/>
                </a:solidFill>
              </a:defRPr>
            </a:lvl1pPr>
          </a:lstStyle>
          <a:p>
            <a:r>
              <a:rPr lang="en-US"/>
              <a:t>Section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1511533"/>
            <a:ext cx="7272337" cy="4409839"/>
          </a:xfrm>
        </p:spPr>
        <p:txBody>
          <a:bodyPr/>
          <a:lstStyle>
            <a:lvl1pPr>
              <a:defRPr baseline="0"/>
            </a:lvl1pPr>
          </a:lstStyle>
          <a:p>
            <a:pPr lvl="0"/>
            <a:r>
              <a:rPr lang="en-US"/>
              <a:t>Use these slides to introduce each new section of your presentation.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11"/>
          <p:cNvGrpSpPr/>
          <p:nvPr userDrawn="1"/>
        </p:nvGrpSpPr>
        <p:grpSpPr>
          <a:xfrm>
            <a:off x="-1908720" y="71739"/>
            <a:ext cx="1872208" cy="3089676"/>
            <a:chOff x="6195941" y="562596"/>
            <a:chExt cx="1872208" cy="2319403"/>
          </a:xfrm>
        </p:grpSpPr>
        <p:grpSp>
          <p:nvGrpSpPr>
            <p:cNvPr id="3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3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9"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Freeform 5"/>
          <p:cNvSpPr>
            <a:spLocks/>
          </p:cNvSpPr>
          <p:nvPr userDrawn="1"/>
        </p:nvSpPr>
        <p:spPr bwMode="auto">
          <a:xfrm>
            <a:off x="6084168" y="2117"/>
            <a:ext cx="3060342" cy="4143851"/>
          </a:xfrm>
          <a:custGeom>
            <a:avLst/>
            <a:gdLst/>
            <a:ahLst/>
            <a:cxnLst>
              <a:cxn ang="0">
                <a:pos x="0" y="0"/>
              </a:cxn>
              <a:cxn ang="0">
                <a:pos x="6356" y="986"/>
              </a:cxn>
              <a:cxn ang="0">
                <a:pos x="6357" y="987"/>
              </a:cxn>
              <a:cxn ang="0">
                <a:pos x="6356" y="988"/>
              </a:cxn>
              <a:cxn ang="0">
                <a:pos x="7316" y="7434"/>
              </a:cxn>
              <a:cxn ang="0">
                <a:pos x="7316" y="0"/>
              </a:cxn>
              <a:cxn ang="0">
                <a:pos x="0" y="0"/>
              </a:cxn>
            </a:cxnLst>
            <a:rect l="0" t="0" r="r" b="b"/>
            <a:pathLst>
              <a:path w="7316" h="7434">
                <a:moveTo>
                  <a:pt x="0" y="0"/>
                </a:moveTo>
                <a:lnTo>
                  <a:pt x="6356" y="986"/>
                </a:lnTo>
                <a:lnTo>
                  <a:pt x="6357" y="987"/>
                </a:lnTo>
                <a:lnTo>
                  <a:pt x="6356" y="988"/>
                </a:lnTo>
                <a:lnTo>
                  <a:pt x="7316" y="7434"/>
                </a:lnTo>
                <a:lnTo>
                  <a:pt x="7316" y="0"/>
                </a:lnTo>
                <a:lnTo>
                  <a:pt x="0"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Tree>
    <p:extLst>
      <p:ext uri="{BB962C8B-B14F-4D97-AF65-F5344CB8AC3E}">
        <p14:creationId xmlns:p14="http://schemas.microsoft.com/office/powerpoint/2010/main" val="2199881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ody text full width">
    <p:spTree>
      <p:nvGrpSpPr>
        <p:cNvPr id="1" name=""/>
        <p:cNvGrpSpPr/>
        <p:nvPr/>
      </p:nvGrpSpPr>
      <p:grpSpPr>
        <a:xfrm>
          <a:off x="0" y="0"/>
          <a:ext cx="0" cy="0"/>
          <a:chOff x="0" y="0"/>
          <a:chExt cx="0" cy="0"/>
        </a:xfrm>
      </p:grpSpPr>
      <p:grpSp>
        <p:nvGrpSpPr>
          <p:cNvPr id="5" name="Group 37"/>
          <p:cNvGrpSpPr/>
          <p:nvPr userDrawn="1"/>
        </p:nvGrpSpPr>
        <p:grpSpPr bwMode="gray">
          <a:xfrm>
            <a:off x="13" y="0"/>
            <a:ext cx="9144001" cy="6865906"/>
            <a:chOff x="0" y="0"/>
            <a:chExt cx="9144001" cy="5154198"/>
          </a:xfrm>
        </p:grpSpPr>
        <p:sp>
          <p:nvSpPr>
            <p:cNvPr id="39" name="Rectangle 38"/>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4" name="Rectangle 4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C1A811-C82A-4F8F-B3CE-A05565CF5249}"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300" y="454016"/>
            <a:ext cx="8353425"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300" y="1509905"/>
            <a:ext cx="8353425" cy="4411282"/>
          </a:xfrm>
        </p:spPr>
        <p:txBody>
          <a:bodyPr/>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TextBox 52"/>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4"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0497425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body text left, 2 general placeholders right">
    <p:spTree>
      <p:nvGrpSpPr>
        <p:cNvPr id="1" name=""/>
        <p:cNvGrpSpPr/>
        <p:nvPr/>
      </p:nvGrpSpPr>
      <p:grpSpPr>
        <a:xfrm>
          <a:off x="0" y="0"/>
          <a:ext cx="0" cy="0"/>
          <a:chOff x="0" y="0"/>
          <a:chExt cx="0" cy="0"/>
        </a:xfrm>
      </p:grpSpPr>
      <p:grpSp>
        <p:nvGrpSpPr>
          <p:cNvPr id="5" name="Group 38"/>
          <p:cNvGrpSpPr/>
          <p:nvPr userDrawn="1"/>
        </p:nvGrpSpPr>
        <p:grpSpPr bwMode="gray">
          <a:xfrm>
            <a:off x="13" y="0"/>
            <a:ext cx="9144001" cy="6865906"/>
            <a:chOff x="0" y="0"/>
            <a:chExt cx="9144001" cy="5154198"/>
          </a:xfrm>
        </p:grpSpPr>
        <p:sp>
          <p:nvSpPr>
            <p:cNvPr id="44" name="Rectangle 43"/>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39DD6EA-E1D5-494B-A4A0-0D13DC050B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5" y="454016"/>
            <a:ext cx="4176713"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6" y="1509905"/>
            <a:ext cx="4176711" cy="4411282"/>
          </a:xfrm>
        </p:spPr>
        <p:txBody>
          <a:bodyPr rIns="180000"/>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31"/>
          <p:cNvSpPr>
            <a:spLocks noGrp="1"/>
          </p:cNvSpPr>
          <p:nvPr>
            <p:ph sz="quarter" idx="14" hasCustomPrompt="1"/>
          </p:nvPr>
        </p:nvSpPr>
        <p:spPr>
          <a:xfrm>
            <a:off x="4572020" y="549825"/>
            <a:ext cx="4176711" cy="2687332"/>
          </a:xfrm>
        </p:spPr>
        <p:txBody>
          <a:bodyPr lIns="180000" rIns="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9" y="3237159"/>
            <a:ext cx="4176711" cy="2684027"/>
          </a:xfrm>
        </p:spPr>
        <p:txBody>
          <a:bodyPr lIns="180000" tIns="180000" rIns="0"/>
          <a:lstStyle>
            <a:lvl1pPr>
              <a:defRPr/>
            </a:lvl1pPr>
          </a:lstStyle>
          <a:p>
            <a:pPr lvl="0"/>
            <a:r>
              <a:rPr lang="en-GB"/>
              <a:t>Click on an icon below to add content. </a:t>
            </a:r>
          </a:p>
        </p:txBody>
      </p:sp>
      <p:sp>
        <p:nvSpPr>
          <p:cNvPr id="48" name="TextBox 4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6"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7"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8"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775441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general placeholders, plus text below ">
    <p:spTree>
      <p:nvGrpSpPr>
        <p:cNvPr id="1" name=""/>
        <p:cNvGrpSpPr/>
        <p:nvPr/>
      </p:nvGrpSpPr>
      <p:grpSpPr>
        <a:xfrm>
          <a:off x="0" y="0"/>
          <a:ext cx="0" cy="0"/>
          <a:chOff x="0" y="0"/>
          <a:chExt cx="0" cy="0"/>
        </a:xfrm>
      </p:grpSpPr>
      <p:grpSp>
        <p:nvGrpSpPr>
          <p:cNvPr id="5" name="Group 44"/>
          <p:cNvGrpSpPr/>
          <p:nvPr userDrawn="1"/>
        </p:nvGrpSpPr>
        <p:grpSpPr bwMode="gray">
          <a:xfrm>
            <a:off x="13" y="0"/>
            <a:ext cx="9144001" cy="6865906"/>
            <a:chOff x="0" y="0"/>
            <a:chExt cx="9144001" cy="5154198"/>
          </a:xfrm>
        </p:grpSpPr>
        <p:sp>
          <p:nvSpPr>
            <p:cNvPr id="46" name="Rectangle 45"/>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8" name="Rectangle 47"/>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9" name="Rectangle 48"/>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3792353B-0A13-46E3-AEFE-1AF8B318DE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454002"/>
            <a:ext cx="8353424" cy="1055901"/>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0" name="Content Placeholder 31"/>
          <p:cNvSpPr>
            <a:spLocks noGrp="1"/>
          </p:cNvSpPr>
          <p:nvPr>
            <p:ph sz="quarter" idx="14" hasCustomPrompt="1"/>
          </p:nvPr>
        </p:nvSpPr>
        <p:spPr>
          <a:xfrm>
            <a:off x="395296" y="1509915"/>
            <a:ext cx="4176711" cy="3549769"/>
          </a:xfrm>
        </p:spPr>
        <p:txBody>
          <a:bodyPr lIns="0" rIns="18000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9" y="1509915"/>
            <a:ext cx="4176711" cy="3549769"/>
          </a:xfrm>
        </p:spPr>
        <p:txBody>
          <a:bodyPr lIns="180000" tIns="0" rIns="0"/>
          <a:lstStyle>
            <a:lvl1pPr>
              <a:defRPr/>
            </a:lvl1pPr>
          </a:lstStyle>
          <a:p>
            <a:pPr lvl="0"/>
            <a:r>
              <a:rPr lang="en-GB"/>
              <a:t>Click on an icon below to add content. </a:t>
            </a:r>
          </a:p>
        </p:txBody>
      </p:sp>
      <p:sp>
        <p:nvSpPr>
          <p:cNvPr id="34" name="Text Placeholder 33"/>
          <p:cNvSpPr>
            <a:spLocks noGrp="1"/>
          </p:cNvSpPr>
          <p:nvPr>
            <p:ph type="body" sz="quarter" idx="16" hasCustomPrompt="1"/>
          </p:nvPr>
        </p:nvSpPr>
        <p:spPr>
          <a:xfrm>
            <a:off x="395289" y="5204302"/>
            <a:ext cx="4176712" cy="716885"/>
          </a:xfrm>
        </p:spPr>
        <p:txBody>
          <a:bodyPr rIns="180000"/>
          <a:lstStyle>
            <a:lvl1pPr>
              <a:defRPr baseline="0"/>
            </a:lvl1pPr>
          </a:lstStyle>
          <a:p>
            <a:pPr lvl="0"/>
            <a:r>
              <a:rPr lang="en-US"/>
              <a:t>Add text for the content above here.</a:t>
            </a:r>
          </a:p>
        </p:txBody>
      </p:sp>
      <p:sp>
        <p:nvSpPr>
          <p:cNvPr id="35" name="Text Placeholder 33"/>
          <p:cNvSpPr>
            <a:spLocks noGrp="1"/>
          </p:cNvSpPr>
          <p:nvPr>
            <p:ph type="body" sz="quarter" idx="17" hasCustomPrompt="1"/>
          </p:nvPr>
        </p:nvSpPr>
        <p:spPr>
          <a:xfrm>
            <a:off x="4572001" y="5204302"/>
            <a:ext cx="4176712" cy="716885"/>
          </a:xfrm>
        </p:spPr>
        <p:txBody>
          <a:bodyPr lIns="180000" rIns="0"/>
          <a:lstStyle>
            <a:lvl1pPr>
              <a:defRPr baseline="0"/>
            </a:lvl1pPr>
          </a:lstStyle>
          <a:p>
            <a:pPr lvl="0"/>
            <a:r>
              <a:rPr lang="en-US"/>
              <a:t>Add text for the content above here.</a:t>
            </a:r>
          </a:p>
        </p:txBody>
      </p:sp>
      <p:sp>
        <p:nvSpPr>
          <p:cNvPr id="50" name="TextBox 4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1" name="Content Placeholder 33"/>
          <p:cNvSpPr>
            <a:spLocks noGrp="1"/>
          </p:cNvSpPr>
          <p:nvPr>
            <p:ph sz="quarter" idx="18"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20"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1206970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90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0" y="0"/>
            <a:ext cx="9151910" cy="6865906"/>
            <a:chOff x="0" y="0"/>
            <a:chExt cx="9151910"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0" y="0"/>
              <a:ext cx="4032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427A12D-83AE-4359-90F0-372E2267E67B}"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693954"/>
            <a:ext cx="8353424" cy="1055674"/>
          </a:xfrm>
        </p:spPr>
        <p:txBody>
          <a:bodyPr lIns="180000" rIns="180000" anchor="t">
            <a:normAutofit/>
          </a:bodyPr>
          <a:lstStyle>
            <a:lvl1pPr>
              <a:defRPr sz="2400">
                <a:solidFill>
                  <a:schemeClr val="bg1"/>
                </a:solidFill>
              </a:defRPr>
            </a:lvl1pPr>
          </a:lstStyle>
          <a:p>
            <a:r>
              <a:rPr lang="en-US"/>
              <a:t>Slide title on one line if required</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28"/>
          <p:cNvGrpSpPr/>
          <p:nvPr userDrawn="1"/>
        </p:nvGrpSpPr>
        <p:grpSpPr>
          <a:xfrm>
            <a:off x="-1656692" y="1940178"/>
            <a:ext cx="1548680" cy="2371774"/>
            <a:chOff x="-1836712" y="2937191"/>
            <a:chExt cx="1548680" cy="1780481"/>
          </a:xfrm>
        </p:grpSpPr>
        <p:pic>
          <p:nvPicPr>
            <p:cNvPr id="31" name="Picture 30"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32" name="TextBox 31"/>
            <p:cNvSpPr txBox="1"/>
            <p:nvPr/>
          </p:nvSpPr>
          <p:spPr>
            <a:xfrm>
              <a:off x="-1836712" y="3677962"/>
              <a:ext cx="1548680" cy="1039710"/>
            </a:xfrm>
            <a:prstGeom prst="rect">
              <a:avLst/>
            </a:prstGeom>
            <a:noFill/>
          </p:spPr>
          <p:txBody>
            <a:bodyPr wrap="square" lIns="0" tIns="0" rIns="0" bIns="0" rtlCol="0">
              <a:spAutoFit/>
            </a:bodyPr>
            <a:lstStyle/>
            <a:p>
              <a:pPr defTabSz="914400"/>
              <a:r>
                <a:rPr lang="en-GB" sz="1000">
                  <a:solidFill>
                    <a:srgbClr val="000000"/>
                  </a:solidFill>
                </a:rPr>
                <a:t>To add a photographic image to the background.</a:t>
              </a:r>
            </a:p>
            <a:p>
              <a:pPr defTabSz="914400"/>
              <a:r>
                <a:rPr lang="en-GB" sz="1000">
                  <a:solidFill>
                    <a:srgbClr val="000000"/>
                  </a:solidFill>
                </a:rPr>
                <a:t>&gt;Right Click over slide</a:t>
              </a:r>
            </a:p>
            <a:p>
              <a:pPr defTabSz="914400"/>
              <a:r>
                <a:rPr lang="en-GB" sz="1000">
                  <a:solidFill>
                    <a:srgbClr val="000000"/>
                  </a:solidFill>
                </a:rPr>
                <a:t>&gt;format background</a:t>
              </a:r>
            </a:p>
            <a:p>
              <a:pPr defTabSz="914400"/>
              <a:r>
                <a:rPr lang="en-GB" sz="1000">
                  <a:solidFill>
                    <a:srgbClr val="000000"/>
                  </a:solidFill>
                </a:rPr>
                <a:t>&gt;fill</a:t>
              </a:r>
            </a:p>
            <a:p>
              <a:pPr defTabSz="914400"/>
              <a:r>
                <a:rPr lang="en-GB" sz="1000">
                  <a:solidFill>
                    <a:srgbClr val="000000"/>
                  </a:solidFill>
                </a:rPr>
                <a:t>&gt;picture or texture fill</a:t>
              </a:r>
            </a:p>
            <a:p>
              <a:pPr defTabSz="914400"/>
              <a:r>
                <a:rPr lang="en-GB" sz="1000">
                  <a:solidFill>
                    <a:srgbClr val="000000"/>
                  </a:solidFill>
                </a:rPr>
                <a:t>&gt;select image from  </a:t>
              </a:r>
              <a:br>
                <a:rPr lang="en-GB" sz="1000">
                  <a:solidFill>
                    <a:srgbClr val="000000"/>
                  </a:solidFill>
                </a:rPr>
              </a:br>
              <a:r>
                <a:rPr lang="en-GB" sz="1000">
                  <a:solidFill>
                    <a:srgbClr val="000000"/>
                  </a:solidFill>
                </a:rPr>
                <a:t>  your file</a:t>
              </a:r>
            </a:p>
          </p:txBody>
        </p:sp>
        <p:pic>
          <p:nvPicPr>
            <p:cNvPr id="36" name="Picture 3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37" name="TextBox 3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3"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2085133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a file - animation movie etc">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8F1B27-0041-4364-867C-F7E6F41A25F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4" name="Media Placeholder 33"/>
          <p:cNvSpPr>
            <a:spLocks noGrp="1"/>
          </p:cNvSpPr>
          <p:nvPr>
            <p:ph type="media" sz="quarter" idx="13" hasCustomPrompt="1"/>
          </p:nvPr>
        </p:nvSpPr>
        <p:spPr>
          <a:xfrm>
            <a:off x="395300" y="549838"/>
            <a:ext cx="8353425" cy="5371359"/>
          </a:xfrm>
        </p:spPr>
        <p:txBody>
          <a:bodyPr anchor="ctr"/>
          <a:lstStyle>
            <a:lvl1pPr algn="ctr">
              <a:defRPr sz="1000" baseline="0"/>
            </a:lvl1pPr>
          </a:lstStyle>
          <a:p>
            <a:r>
              <a:rPr lang="en-GB"/>
              <a:t>Click icon to add media such as animation, videos etc</a:t>
            </a:r>
          </a:p>
        </p:txBody>
      </p:sp>
      <p:sp>
        <p:nvSpPr>
          <p:cNvPr id="35" name="TextBox 34"/>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29"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4136546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2FED8468-4E5B-4D58-BD17-1435B0E0B8D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29" name="TextBox 28"/>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1"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633472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thank you slide">
    <p:bg bwMode="invGray">
      <p:bgPr>
        <a:solidFill>
          <a:srgbClr val="000000"/>
        </a:solidFill>
        <a:effectLst/>
      </p:bgPr>
    </p:bg>
    <p:spTree>
      <p:nvGrpSpPr>
        <p:cNvPr id="1" name=""/>
        <p:cNvGrpSpPr/>
        <p:nvPr/>
      </p:nvGrpSpPr>
      <p:grpSpPr>
        <a:xfrm>
          <a:off x="0" y="0"/>
          <a:ext cx="0" cy="0"/>
          <a:chOff x="0" y="0"/>
          <a:chExt cx="0" cy="0"/>
        </a:xfrm>
      </p:grpSpPr>
      <p:sp>
        <p:nvSpPr>
          <p:cNvPr id="29" name="Rectangle 28" hidden="1"/>
          <p:cNvSpPr/>
          <p:nvPr userDrawn="1"/>
        </p:nvSpPr>
        <p:spPr>
          <a:xfrm>
            <a:off x="0" y="1"/>
            <a:ext cx="9144000" cy="68816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 name="Date Placeholder 1"/>
          <p:cNvSpPr>
            <a:spLocks noGrp="1"/>
          </p:cNvSpPr>
          <p:nvPr>
            <p:ph type="dt" sz="half" idx="10"/>
          </p:nvPr>
        </p:nvSpPr>
        <p:spPr/>
        <p:txBody>
          <a:bodyPr/>
          <a:lstStyle/>
          <a:p>
            <a:fld id="{634017EF-7D8E-43B0-9360-67353EFBF722}"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300" y="1566589"/>
            <a:ext cx="8353425" cy="1143000"/>
          </a:xfrm>
        </p:spPr>
        <p:txBody>
          <a:bodyPr anchor="b">
            <a:normAutofit/>
          </a:bodyPr>
          <a:lstStyle>
            <a:lvl1pPr algn="ctr">
              <a:defRPr sz="2800" baseline="0">
                <a:solidFill>
                  <a:srgbClr val="FFFFFF"/>
                </a:solidFill>
              </a:defRPr>
            </a:lvl1pPr>
          </a:lstStyle>
          <a:p>
            <a:r>
              <a:rPr lang="en-US"/>
              <a:t>Add Thank You Or Similar Here</a:t>
            </a:r>
            <a:endParaRPr lang="en-GB"/>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89" y="3430068"/>
            <a:ext cx="8353424" cy="1197965"/>
          </a:xfrm>
        </p:spPr>
        <p:txBody>
          <a:bodyPr>
            <a:normAutofit/>
          </a:bodyPr>
          <a:lstStyle>
            <a:lvl1pPr algn="ctr">
              <a:spcBef>
                <a:spcPts val="0"/>
              </a:spcBef>
              <a:spcAft>
                <a:spcPts val="0"/>
              </a:spcAft>
              <a:defRPr baseline="0">
                <a:solidFill>
                  <a:srgbClr val="FFFFFF"/>
                </a:solidFill>
              </a:defRPr>
            </a:lvl1pPr>
            <a:lvl2pPr algn="ctr">
              <a:defRPr>
                <a:solidFill>
                  <a:srgbClr val="FF0000"/>
                </a:solidFill>
              </a:defRPr>
            </a:lvl2pPr>
            <a:lvl3pPr algn="ctr">
              <a:defRPr>
                <a:solidFill>
                  <a:srgbClr val="FF0000"/>
                </a:solidFill>
              </a:defRPr>
            </a:lvl3pPr>
            <a:lvl4pPr algn="ctr">
              <a:defRPr/>
            </a:lvl4pPr>
            <a:lvl5pPr algn="ctr">
              <a:defRPr/>
            </a:lvl5pPr>
          </a:lstStyle>
          <a:p>
            <a:pPr lvl="0"/>
            <a:r>
              <a:rPr lang="en-US"/>
              <a:t>Click to add your name, your twitter handle and your email address each on an individual line</a:t>
            </a:r>
          </a:p>
        </p:txBody>
      </p:sp>
      <p:sp>
        <p:nvSpPr>
          <p:cNvPr id="30" name="TextBox 2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sp>
        <p:nvSpPr>
          <p:cNvPr id="32" name="TextBox 31"/>
          <p:cNvSpPr txBox="1"/>
          <p:nvPr userDrawn="1"/>
        </p:nvSpPr>
        <p:spPr>
          <a:xfrm>
            <a:off x="2999560" y="4628023"/>
            <a:ext cx="3156634" cy="369332"/>
          </a:xfrm>
          <a:prstGeom prst="rect">
            <a:avLst/>
          </a:prstGeom>
          <a:noFill/>
        </p:spPr>
        <p:txBody>
          <a:bodyPr wrap="none" rtlCol="0">
            <a:spAutoFit/>
          </a:bodyPr>
          <a:lstStyle/>
          <a:p>
            <a:pPr algn="ctr" defTabSz="914400"/>
            <a:r>
              <a:rPr lang="en-GB" b="1" err="1">
                <a:solidFill>
                  <a:srgbClr val="FFFFFF"/>
                </a:solidFill>
              </a:rPr>
              <a:t>www.kingsfund.org.uk</a:t>
            </a:r>
            <a:endParaRPr lang="en-GB" b="1">
              <a:solidFill>
                <a:srgbClr val="FFFFFF"/>
              </a:solidFill>
            </a:endParaRPr>
          </a:p>
        </p:txBody>
      </p:sp>
      <p:sp>
        <p:nvSpPr>
          <p:cNvPr id="24" name="Content Placeholder 33"/>
          <p:cNvSpPr>
            <a:spLocks noGrp="1"/>
          </p:cNvSpPr>
          <p:nvPr>
            <p:ph sz="quarter" idx="17" hasCustomPrompt="1"/>
          </p:nvPr>
        </p:nvSpPr>
        <p:spPr>
          <a:xfrm>
            <a:off x="6811559" y="6036538"/>
            <a:ext cx="1000800"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5" name="Content Placeholder 33"/>
          <p:cNvSpPr>
            <a:spLocks noGrp="1"/>
          </p:cNvSpPr>
          <p:nvPr>
            <p:ph sz="quarter" idx="18" hasCustomPrompt="1"/>
          </p:nvPr>
        </p:nvSpPr>
        <p:spPr>
          <a:xfrm>
            <a:off x="5781799"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6" name="Content Placeholder 33"/>
          <p:cNvSpPr>
            <a:spLocks noGrp="1"/>
          </p:cNvSpPr>
          <p:nvPr>
            <p:ph sz="quarter" idx="19" hasCustomPrompt="1"/>
          </p:nvPr>
        </p:nvSpPr>
        <p:spPr>
          <a:xfrm>
            <a:off x="4752031"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Tree>
    <p:extLst>
      <p:ext uri="{BB962C8B-B14F-4D97-AF65-F5344CB8AC3E}">
        <p14:creationId xmlns:p14="http://schemas.microsoft.com/office/powerpoint/2010/main" val="3715904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rporate slide 1 of 5">
    <p:bg>
      <p:bgPr>
        <a:solidFill>
          <a:srgbClr val="6E2639"/>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E610-84E3-4FE0-BBA3-B841BA1B30D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solidFill>
                  <a:prstClr val="white"/>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lvl1pPr>
              <a:defRPr>
                <a:solidFill>
                  <a:schemeClr val="bg1"/>
                </a:solidFill>
              </a:defRPr>
            </a:lvl1pPr>
          </a:lstStyle>
          <a:p>
            <a:fld id="{1C9B8DB7-5E07-498D-BB05-949344748FB4}" type="slidenum">
              <a:rPr lang="en-GB" smtClean="0">
                <a:solidFill>
                  <a:prstClr val="white"/>
                </a:solidFill>
              </a:rPr>
              <a:pPr/>
              <a:t>‹#›</a:t>
            </a:fld>
            <a:endParaRPr lang="en-GB">
              <a:solidFill>
                <a:prstClr val="white"/>
              </a:solidFill>
            </a:endParaRPr>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pic>
        <p:nvPicPr>
          <p:cNvPr id="35" name="Picture 34" descr="PP_Corp-1.jpg"/>
          <p:cNvPicPr>
            <a:picLocks noChangeAspect="1"/>
          </p:cNvPicPr>
          <p:nvPr userDrawn="1"/>
        </p:nvPicPr>
        <p:blipFill>
          <a:blip r:embed="rId2" cstate="print"/>
          <a:stretch>
            <a:fillRect/>
          </a:stretch>
        </p:blipFill>
        <p:spPr>
          <a:xfrm>
            <a:off x="4884937" y="549838"/>
            <a:ext cx="3859617" cy="5371359"/>
          </a:xfrm>
          <a:prstGeom prst="rect">
            <a:avLst/>
          </a:prstGeom>
        </p:spPr>
      </p:pic>
      <p:sp>
        <p:nvSpPr>
          <p:cNvPr id="37" name="TextBox 36"/>
          <p:cNvSpPr txBox="1"/>
          <p:nvPr userDrawn="1"/>
        </p:nvSpPr>
        <p:spPr>
          <a:xfrm>
            <a:off x="395300" y="404334"/>
            <a:ext cx="2059859" cy="369332"/>
          </a:xfrm>
          <a:prstGeom prst="rect">
            <a:avLst/>
          </a:prstGeom>
          <a:noFill/>
        </p:spPr>
        <p:txBody>
          <a:bodyPr wrap="none" lIns="0" tIns="0" rIns="0" bIns="0" rtlCol="0">
            <a:spAutoFit/>
          </a:bodyPr>
          <a:lstStyle/>
          <a:p>
            <a:pPr defTabSz="914400"/>
            <a:r>
              <a:rPr lang="en-GB" sz="2400" b="1">
                <a:solidFill>
                  <a:prstClr val="white"/>
                </a:solidFill>
              </a:rPr>
              <a:t>Who we are</a:t>
            </a:r>
          </a:p>
        </p:txBody>
      </p:sp>
      <p:sp>
        <p:nvSpPr>
          <p:cNvPr id="38" name="TextBox 37"/>
          <p:cNvSpPr txBox="1"/>
          <p:nvPr userDrawn="1"/>
        </p:nvSpPr>
        <p:spPr>
          <a:xfrm>
            <a:off x="369660" y="2086098"/>
            <a:ext cx="4274348" cy="984885"/>
          </a:xfrm>
          <a:prstGeom prst="rect">
            <a:avLst/>
          </a:prstGeom>
          <a:noFill/>
        </p:spPr>
        <p:txBody>
          <a:bodyPr wrap="square" lIns="0" tIns="0" rIns="0" bIns="0" rtlCol="0">
            <a:spAutoFit/>
          </a:bodyPr>
          <a:lstStyle/>
          <a:p>
            <a:pPr defTabSz="914400"/>
            <a:r>
              <a:rPr lang="en-GB" sz="1600" b="1">
                <a:solidFill>
                  <a:srgbClr val="F37321"/>
                </a:solidFill>
              </a:rPr>
              <a:t>The King’s Fund </a:t>
            </a:r>
            <a:r>
              <a:rPr lang="en-GB" sz="1600">
                <a:solidFill>
                  <a:prstClr val="white"/>
                </a:solidFill>
              </a:rPr>
              <a:t>is an independent</a:t>
            </a:r>
          </a:p>
          <a:p>
            <a:pPr defTabSz="914400"/>
            <a:r>
              <a:rPr lang="en-GB" sz="1600">
                <a:solidFill>
                  <a:prstClr val="white"/>
                </a:solidFill>
              </a:rPr>
              <a:t>charity working to improve health </a:t>
            </a:r>
            <a:br>
              <a:rPr lang="en-GB" sz="1600">
                <a:solidFill>
                  <a:prstClr val="white"/>
                </a:solidFill>
              </a:rPr>
            </a:br>
            <a:r>
              <a:rPr lang="en-GB" sz="1600">
                <a:solidFill>
                  <a:prstClr val="white"/>
                </a:solidFill>
              </a:rPr>
              <a:t>and care in England. Our vision is that</a:t>
            </a:r>
          </a:p>
          <a:p>
            <a:pPr defTabSz="914400"/>
            <a:r>
              <a:rPr lang="en-GB" sz="1600">
                <a:solidFill>
                  <a:prstClr val="white"/>
                </a:solidFill>
              </a:rPr>
              <a:t>the best possible care is available to all. </a:t>
            </a:r>
          </a:p>
        </p:txBody>
      </p:sp>
      <p:sp>
        <p:nvSpPr>
          <p:cNvPr id="47" name="TextBox 4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grpSp>
        <p:nvGrpSpPr>
          <p:cNvPr id="31" name="Group 11"/>
          <p:cNvGrpSpPr/>
          <p:nvPr userDrawn="1"/>
        </p:nvGrpSpPr>
        <p:grpSpPr>
          <a:xfrm>
            <a:off x="-2016732" y="2624198"/>
            <a:ext cx="1872208" cy="1396904"/>
            <a:chOff x="6195941" y="562596"/>
            <a:chExt cx="1872208" cy="1048648"/>
          </a:xfrm>
        </p:grpSpPr>
        <p:grpSp>
          <p:nvGrpSpPr>
            <p:cNvPr id="32" name="Group 113"/>
            <p:cNvGrpSpPr/>
            <p:nvPr/>
          </p:nvGrpSpPr>
          <p:grpSpPr>
            <a:xfrm>
              <a:off x="6195941" y="832626"/>
              <a:ext cx="1872208" cy="778618"/>
              <a:chOff x="-1872716" y="660661"/>
              <a:chExt cx="1872208" cy="583964"/>
            </a:xfrm>
          </p:grpSpPr>
          <p:sp>
            <p:nvSpPr>
              <p:cNvPr id="44" name="TextBox 43"/>
              <p:cNvSpPr txBox="1"/>
              <p:nvPr/>
            </p:nvSpPr>
            <p:spPr>
              <a:xfrm>
                <a:off x="-1872716" y="984698"/>
                <a:ext cx="1872208" cy="259927"/>
              </a:xfrm>
              <a:prstGeom prst="rect">
                <a:avLst/>
              </a:prstGeom>
              <a:noFill/>
            </p:spPr>
            <p:txBody>
              <a:bodyPr wrap="square" lIns="0" tIns="0" rIns="0" bIns="0" rtlCol="0">
                <a:spAutoFit/>
              </a:bodyPr>
              <a:lstStyle/>
              <a:p>
                <a:pPr defTabSz="914400"/>
                <a:r>
                  <a:rPr lang="en-GB" sz="1000">
                    <a:solidFill>
                      <a:prstClr val="black"/>
                    </a:solidFill>
                  </a:rPr>
                  <a:t>This slide has been designed to be used as is and should not require any modification.</a:t>
                </a:r>
              </a:p>
            </p:txBody>
          </p:sp>
          <p:pic>
            <p:nvPicPr>
              <p:cNvPr id="45" name="Picture 4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33" name="Group 120"/>
            <p:cNvGrpSpPr/>
            <p:nvPr/>
          </p:nvGrpSpPr>
          <p:grpSpPr>
            <a:xfrm>
              <a:off x="6303954" y="562596"/>
              <a:ext cx="540060" cy="540060"/>
              <a:chOff x="6303954" y="562596"/>
              <a:chExt cx="540060" cy="540060"/>
            </a:xfrm>
          </p:grpSpPr>
          <p:sp>
            <p:nvSpPr>
              <p:cNvPr id="36" name="Donut 3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39" name="Picture 38" descr="increase_indent.png"/>
              <p:cNvPicPr>
                <a:picLocks noChangeAspect="1"/>
              </p:cNvPicPr>
              <p:nvPr/>
            </p:nvPicPr>
            <p:blipFill>
              <a:blip r:embed="rId4" cstate="print"/>
              <a:stretch>
                <a:fillRect/>
              </a:stretch>
            </p:blipFill>
            <p:spPr>
              <a:xfrm>
                <a:off x="6425212" y="679422"/>
                <a:ext cx="317520" cy="317520"/>
              </a:xfrm>
              <a:prstGeom prst="rect">
                <a:avLst/>
              </a:prstGeom>
            </p:spPr>
          </p:pic>
        </p:grpSp>
      </p:gr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40"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697767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73AA-6110-488C-934A-62C9FFBAC25C}"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5" name="Group 5"/>
          <p:cNvGrpSpPr>
            <a:grpSpLocks noChangeAspect="1"/>
          </p:cNvGrpSpPr>
          <p:nvPr userDrawn="1"/>
        </p:nvGrpSpPr>
        <p:grpSpPr bwMode="auto">
          <a:xfrm>
            <a:off x="14" y="2115"/>
            <a:ext cx="9142413" cy="6832624"/>
            <a:chOff x="0" y="1"/>
            <a:chExt cx="5759" cy="3231"/>
          </a:xfrm>
        </p:grpSpPr>
        <p:sp>
          <p:nvSpPr>
            <p:cNvPr id="1030" name="Freeform 6"/>
            <p:cNvSpPr>
              <a:spLocks/>
            </p:cNvSpPr>
            <p:nvPr userDrawn="1"/>
          </p:nvSpPr>
          <p:spPr bwMode="auto">
            <a:xfrm>
              <a:off x="0" y="1"/>
              <a:ext cx="5759" cy="3231"/>
            </a:xfrm>
            <a:custGeom>
              <a:avLst/>
              <a:gdLst/>
              <a:ahLst/>
              <a:cxnLst>
                <a:cxn ang="0">
                  <a:pos x="0" y="0"/>
                </a:cxn>
                <a:cxn ang="0">
                  <a:pos x="0" y="376"/>
                </a:cxn>
                <a:cxn ang="0">
                  <a:pos x="23618" y="2033"/>
                </a:cxn>
                <a:cxn ang="0">
                  <a:pos x="23620" y="2035"/>
                </a:cxn>
                <a:cxn ang="0">
                  <a:pos x="23616" y="2039"/>
                </a:cxn>
                <a:cxn ang="0">
                  <a:pos x="26667" y="14965"/>
                </a:cxn>
                <a:cxn ang="0">
                  <a:pos x="26667" y="0"/>
                </a:cxn>
                <a:cxn ang="0">
                  <a:pos x="0" y="0"/>
                </a:cxn>
              </a:cxnLst>
              <a:rect l="0" t="0" r="r" b="b"/>
              <a:pathLst>
                <a:path w="26667" h="14965">
                  <a:moveTo>
                    <a:pt x="0" y="0"/>
                  </a:moveTo>
                  <a:lnTo>
                    <a:pt x="0" y="376"/>
                  </a:lnTo>
                  <a:lnTo>
                    <a:pt x="23618" y="2033"/>
                  </a:lnTo>
                  <a:lnTo>
                    <a:pt x="23620" y="2035"/>
                  </a:lnTo>
                  <a:lnTo>
                    <a:pt x="23616" y="2039"/>
                  </a:lnTo>
                  <a:lnTo>
                    <a:pt x="26667" y="14965"/>
                  </a:lnTo>
                  <a:lnTo>
                    <a:pt x="26667" y="0"/>
                  </a:lnTo>
                  <a:lnTo>
                    <a:pt x="0" y="0"/>
                  </a:lnTo>
                  <a:close/>
                </a:path>
              </a:pathLst>
            </a:custGeom>
            <a:solidFill>
              <a:srgbClr val="1D1D1B"/>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1" name="Freeform 7"/>
            <p:cNvSpPr>
              <a:spLocks/>
            </p:cNvSpPr>
            <p:nvPr userDrawn="1"/>
          </p:nvSpPr>
          <p:spPr bwMode="auto">
            <a:xfrm>
              <a:off x="4173" y="229"/>
              <a:ext cx="1327" cy="1290"/>
            </a:xfrm>
            <a:custGeom>
              <a:avLst/>
              <a:gdLst/>
              <a:ahLst/>
              <a:cxnLst>
                <a:cxn ang="0">
                  <a:pos x="6129" y="5123"/>
                </a:cxn>
                <a:cxn ang="0">
                  <a:pos x="5445" y="1024"/>
                </a:cxn>
                <a:cxn ang="0">
                  <a:pos x="5358" y="831"/>
                </a:cxn>
                <a:cxn ang="0">
                  <a:pos x="5359" y="830"/>
                </a:cxn>
                <a:cxn ang="0">
                  <a:pos x="5340" y="811"/>
                </a:cxn>
                <a:cxn ang="0">
                  <a:pos x="5339" y="811"/>
                </a:cxn>
                <a:cxn ang="0">
                  <a:pos x="5170" y="729"/>
                </a:cxn>
                <a:cxn ang="0">
                  <a:pos x="1055" y="15"/>
                </a:cxn>
                <a:cxn ang="0">
                  <a:pos x="837" y="119"/>
                </a:cxn>
                <a:cxn ang="0">
                  <a:pos x="34" y="917"/>
                </a:cxn>
                <a:cxn ang="0">
                  <a:pos x="0" y="955"/>
                </a:cxn>
                <a:cxn ang="0">
                  <a:pos x="143" y="814"/>
                </a:cxn>
                <a:cxn ang="0">
                  <a:pos x="360" y="709"/>
                </a:cxn>
                <a:cxn ang="0">
                  <a:pos x="4476" y="1423"/>
                </a:cxn>
                <a:cxn ang="0">
                  <a:pos x="4645" y="1506"/>
                </a:cxn>
                <a:cxn ang="0">
                  <a:pos x="4646" y="1505"/>
                </a:cxn>
                <a:cxn ang="0">
                  <a:pos x="4665" y="1524"/>
                </a:cxn>
                <a:cxn ang="0">
                  <a:pos x="4664" y="1525"/>
                </a:cxn>
                <a:cxn ang="0">
                  <a:pos x="4751" y="1718"/>
                </a:cxn>
                <a:cxn ang="0">
                  <a:pos x="5434" y="5817"/>
                </a:cxn>
                <a:cxn ang="0">
                  <a:pos x="5383" y="5976"/>
                </a:cxn>
                <a:cxn ang="0">
                  <a:pos x="6023" y="5339"/>
                </a:cxn>
                <a:cxn ang="0">
                  <a:pos x="6129" y="5123"/>
                </a:cxn>
              </a:cxnLst>
              <a:rect l="0" t="0" r="r" b="b"/>
              <a:pathLst>
                <a:path w="6143" h="5976">
                  <a:moveTo>
                    <a:pt x="6129" y="5123"/>
                  </a:moveTo>
                  <a:lnTo>
                    <a:pt x="5445" y="1024"/>
                  </a:lnTo>
                  <a:cubicBezTo>
                    <a:pt x="5430" y="943"/>
                    <a:pt x="5401" y="879"/>
                    <a:pt x="5358" y="831"/>
                  </a:cubicBezTo>
                  <a:lnTo>
                    <a:pt x="5359" y="830"/>
                  </a:lnTo>
                  <a:lnTo>
                    <a:pt x="5340" y="811"/>
                  </a:lnTo>
                  <a:lnTo>
                    <a:pt x="5339" y="811"/>
                  </a:lnTo>
                  <a:cubicBezTo>
                    <a:pt x="5295" y="773"/>
                    <a:pt x="5240" y="745"/>
                    <a:pt x="5170" y="729"/>
                  </a:cubicBezTo>
                  <a:lnTo>
                    <a:pt x="1055" y="15"/>
                  </a:lnTo>
                  <a:cubicBezTo>
                    <a:pt x="971" y="0"/>
                    <a:pt x="914" y="42"/>
                    <a:pt x="837" y="119"/>
                  </a:cubicBezTo>
                  <a:lnTo>
                    <a:pt x="34" y="917"/>
                  </a:lnTo>
                  <a:cubicBezTo>
                    <a:pt x="21" y="930"/>
                    <a:pt x="10" y="943"/>
                    <a:pt x="0" y="955"/>
                  </a:cubicBezTo>
                  <a:lnTo>
                    <a:pt x="143" y="814"/>
                  </a:lnTo>
                  <a:cubicBezTo>
                    <a:pt x="220" y="737"/>
                    <a:pt x="277" y="694"/>
                    <a:pt x="360" y="709"/>
                  </a:cubicBezTo>
                  <a:lnTo>
                    <a:pt x="4476" y="1423"/>
                  </a:lnTo>
                  <a:cubicBezTo>
                    <a:pt x="4546" y="1439"/>
                    <a:pt x="4601" y="1467"/>
                    <a:pt x="4645" y="1506"/>
                  </a:cubicBezTo>
                  <a:lnTo>
                    <a:pt x="4646" y="1505"/>
                  </a:lnTo>
                  <a:lnTo>
                    <a:pt x="4665" y="1524"/>
                  </a:lnTo>
                  <a:lnTo>
                    <a:pt x="4664" y="1525"/>
                  </a:lnTo>
                  <a:cubicBezTo>
                    <a:pt x="4707" y="1573"/>
                    <a:pt x="4736" y="1637"/>
                    <a:pt x="4751" y="1718"/>
                  </a:cubicBezTo>
                  <a:lnTo>
                    <a:pt x="5434" y="5817"/>
                  </a:lnTo>
                  <a:cubicBezTo>
                    <a:pt x="5445" y="5878"/>
                    <a:pt x="5425" y="5925"/>
                    <a:pt x="5383" y="5976"/>
                  </a:cubicBezTo>
                  <a:lnTo>
                    <a:pt x="6023" y="5339"/>
                  </a:lnTo>
                  <a:cubicBezTo>
                    <a:pt x="6101" y="5262"/>
                    <a:pt x="6143" y="5206"/>
                    <a:pt x="6129" y="5123"/>
                  </a:cubicBezTo>
                  <a:close/>
                </a:path>
              </a:pathLst>
            </a:custGeom>
            <a:solidFill>
              <a:srgbClr val="EDEDED"/>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2" name="Freeform 8"/>
            <p:cNvSpPr>
              <a:spLocks/>
            </p:cNvSpPr>
            <p:nvPr userDrawn="1"/>
          </p:nvSpPr>
          <p:spPr bwMode="auto">
            <a:xfrm>
              <a:off x="4012" y="435"/>
              <a:ext cx="1326" cy="1290"/>
            </a:xfrm>
            <a:custGeom>
              <a:avLst/>
              <a:gdLst/>
              <a:ahLst/>
              <a:cxnLst>
                <a:cxn ang="0">
                  <a:pos x="5762" y="5230"/>
                </a:cxn>
                <a:cxn ang="0">
                  <a:pos x="5699" y="5069"/>
                </a:cxn>
                <a:cxn ang="0">
                  <a:pos x="5077" y="892"/>
                </a:cxn>
                <a:cxn ang="0">
                  <a:pos x="5078" y="891"/>
                </a:cxn>
                <a:cxn ang="0">
                  <a:pos x="5078" y="891"/>
                </a:cxn>
                <a:cxn ang="0">
                  <a:pos x="904" y="243"/>
                </a:cxn>
                <a:cxn ang="0">
                  <a:pos x="743" y="179"/>
                </a:cxn>
                <a:cxn ang="0">
                  <a:pos x="759" y="0"/>
                </a:cxn>
                <a:cxn ang="0">
                  <a:pos x="99" y="656"/>
                </a:cxn>
                <a:cxn ang="0">
                  <a:pos x="49" y="873"/>
                </a:cxn>
                <a:cxn ang="0">
                  <a:pos x="210" y="937"/>
                </a:cxn>
                <a:cxn ang="0">
                  <a:pos x="4384" y="1585"/>
                </a:cxn>
                <a:cxn ang="0">
                  <a:pos x="4384" y="1585"/>
                </a:cxn>
                <a:cxn ang="0">
                  <a:pos x="4383" y="1586"/>
                </a:cxn>
                <a:cxn ang="0">
                  <a:pos x="5005" y="5763"/>
                </a:cxn>
                <a:cxn ang="0">
                  <a:pos x="5068" y="5924"/>
                </a:cxn>
                <a:cxn ang="0">
                  <a:pos x="5286" y="5876"/>
                </a:cxn>
                <a:cxn ang="0">
                  <a:pos x="6088" y="5079"/>
                </a:cxn>
                <a:cxn ang="0">
                  <a:pos x="6142" y="5021"/>
                </a:cxn>
                <a:cxn ang="0">
                  <a:pos x="5980" y="5182"/>
                </a:cxn>
                <a:cxn ang="0">
                  <a:pos x="5762" y="5230"/>
                </a:cxn>
              </a:cxnLst>
              <a:rect l="0" t="0" r="r" b="b"/>
              <a:pathLst>
                <a:path w="6142" h="5974">
                  <a:moveTo>
                    <a:pt x="5762" y="5230"/>
                  </a:moveTo>
                  <a:cubicBezTo>
                    <a:pt x="5727" y="5195"/>
                    <a:pt x="5706" y="5132"/>
                    <a:pt x="5699" y="5069"/>
                  </a:cubicBezTo>
                  <a:lnTo>
                    <a:pt x="5077" y="892"/>
                  </a:lnTo>
                  <a:lnTo>
                    <a:pt x="5078" y="891"/>
                  </a:lnTo>
                  <a:lnTo>
                    <a:pt x="5078" y="891"/>
                  </a:lnTo>
                  <a:lnTo>
                    <a:pt x="904" y="243"/>
                  </a:lnTo>
                  <a:cubicBezTo>
                    <a:pt x="841" y="236"/>
                    <a:pt x="778" y="214"/>
                    <a:pt x="743" y="179"/>
                  </a:cubicBezTo>
                  <a:cubicBezTo>
                    <a:pt x="701" y="137"/>
                    <a:pt x="701" y="75"/>
                    <a:pt x="759" y="0"/>
                  </a:cubicBezTo>
                  <a:lnTo>
                    <a:pt x="99" y="656"/>
                  </a:lnTo>
                  <a:cubicBezTo>
                    <a:pt x="8" y="747"/>
                    <a:pt x="0" y="824"/>
                    <a:pt x="49" y="873"/>
                  </a:cubicBezTo>
                  <a:cubicBezTo>
                    <a:pt x="84" y="909"/>
                    <a:pt x="147" y="930"/>
                    <a:pt x="210" y="937"/>
                  </a:cubicBezTo>
                  <a:lnTo>
                    <a:pt x="4384" y="1585"/>
                  </a:lnTo>
                  <a:lnTo>
                    <a:pt x="4384" y="1585"/>
                  </a:lnTo>
                  <a:lnTo>
                    <a:pt x="4383" y="1586"/>
                  </a:lnTo>
                  <a:lnTo>
                    <a:pt x="5005" y="5763"/>
                  </a:lnTo>
                  <a:cubicBezTo>
                    <a:pt x="5011" y="5826"/>
                    <a:pt x="5033" y="5889"/>
                    <a:pt x="5068" y="5924"/>
                  </a:cubicBezTo>
                  <a:cubicBezTo>
                    <a:pt x="5117" y="5974"/>
                    <a:pt x="5194" y="5967"/>
                    <a:pt x="5286" y="5876"/>
                  </a:cubicBezTo>
                  <a:lnTo>
                    <a:pt x="6088" y="5079"/>
                  </a:lnTo>
                  <a:cubicBezTo>
                    <a:pt x="6109" y="5058"/>
                    <a:pt x="6127" y="5039"/>
                    <a:pt x="6142" y="5021"/>
                  </a:cubicBezTo>
                  <a:lnTo>
                    <a:pt x="5980" y="5182"/>
                  </a:lnTo>
                  <a:cubicBezTo>
                    <a:pt x="5888" y="5273"/>
                    <a:pt x="5811" y="5279"/>
                    <a:pt x="5762" y="5230"/>
                  </a:cubicBez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3" name="Freeform 9"/>
            <p:cNvSpPr>
              <a:spLocks/>
            </p:cNvSpPr>
            <p:nvPr userDrawn="1"/>
          </p:nvSpPr>
          <p:spPr bwMode="auto">
            <a:xfrm>
              <a:off x="4160" y="379"/>
              <a:ext cx="1189" cy="1196"/>
            </a:xfrm>
            <a:custGeom>
              <a:avLst/>
              <a:gdLst/>
              <a:ahLst/>
              <a:cxnLst>
                <a:cxn ang="0">
                  <a:pos x="5492" y="5123"/>
                </a:cxn>
                <a:cxn ang="0">
                  <a:pos x="4809" y="1024"/>
                </a:cxn>
                <a:cxn ang="0">
                  <a:pos x="4722" y="831"/>
                </a:cxn>
                <a:cxn ang="0">
                  <a:pos x="4723" y="830"/>
                </a:cxn>
                <a:cxn ang="0">
                  <a:pos x="4704" y="811"/>
                </a:cxn>
                <a:cxn ang="0">
                  <a:pos x="4703" y="812"/>
                </a:cxn>
                <a:cxn ang="0">
                  <a:pos x="4534" y="729"/>
                </a:cxn>
                <a:cxn ang="0">
                  <a:pos x="418" y="15"/>
                </a:cxn>
                <a:cxn ang="0">
                  <a:pos x="201" y="120"/>
                </a:cxn>
                <a:cxn ang="0">
                  <a:pos x="58" y="261"/>
                </a:cxn>
                <a:cxn ang="0">
                  <a:pos x="42" y="440"/>
                </a:cxn>
                <a:cxn ang="0">
                  <a:pos x="203" y="504"/>
                </a:cxn>
                <a:cxn ang="0">
                  <a:pos x="4377" y="1152"/>
                </a:cxn>
                <a:cxn ang="0">
                  <a:pos x="4377" y="1152"/>
                </a:cxn>
                <a:cxn ang="0">
                  <a:pos x="4376" y="1153"/>
                </a:cxn>
                <a:cxn ang="0">
                  <a:pos x="4998" y="5330"/>
                </a:cxn>
                <a:cxn ang="0">
                  <a:pos x="5061" y="5491"/>
                </a:cxn>
                <a:cxn ang="0">
                  <a:pos x="5279" y="5443"/>
                </a:cxn>
                <a:cxn ang="0">
                  <a:pos x="5441" y="5282"/>
                </a:cxn>
                <a:cxn ang="0">
                  <a:pos x="5492" y="5123"/>
                </a:cxn>
              </a:cxnLst>
              <a:rect l="0" t="0" r="r" b="b"/>
              <a:pathLst>
                <a:path w="5503" h="5540">
                  <a:moveTo>
                    <a:pt x="5492" y="5123"/>
                  </a:moveTo>
                  <a:lnTo>
                    <a:pt x="4809" y="1024"/>
                  </a:lnTo>
                  <a:cubicBezTo>
                    <a:pt x="4794" y="943"/>
                    <a:pt x="4765" y="879"/>
                    <a:pt x="4722" y="831"/>
                  </a:cubicBezTo>
                  <a:lnTo>
                    <a:pt x="4723" y="830"/>
                  </a:lnTo>
                  <a:lnTo>
                    <a:pt x="4704" y="811"/>
                  </a:lnTo>
                  <a:lnTo>
                    <a:pt x="4703" y="812"/>
                  </a:lnTo>
                  <a:cubicBezTo>
                    <a:pt x="4659" y="773"/>
                    <a:pt x="4604" y="745"/>
                    <a:pt x="4534" y="729"/>
                  </a:cubicBezTo>
                  <a:lnTo>
                    <a:pt x="418" y="15"/>
                  </a:lnTo>
                  <a:cubicBezTo>
                    <a:pt x="335" y="0"/>
                    <a:pt x="278" y="43"/>
                    <a:pt x="201" y="120"/>
                  </a:cubicBezTo>
                  <a:lnTo>
                    <a:pt x="58" y="261"/>
                  </a:lnTo>
                  <a:cubicBezTo>
                    <a:pt x="0" y="336"/>
                    <a:pt x="0" y="398"/>
                    <a:pt x="42" y="440"/>
                  </a:cubicBezTo>
                  <a:cubicBezTo>
                    <a:pt x="77" y="475"/>
                    <a:pt x="140" y="497"/>
                    <a:pt x="203" y="504"/>
                  </a:cubicBezTo>
                  <a:lnTo>
                    <a:pt x="4377" y="1152"/>
                  </a:lnTo>
                  <a:lnTo>
                    <a:pt x="4377" y="1152"/>
                  </a:lnTo>
                  <a:lnTo>
                    <a:pt x="4376" y="1153"/>
                  </a:lnTo>
                  <a:lnTo>
                    <a:pt x="4998" y="5330"/>
                  </a:lnTo>
                  <a:cubicBezTo>
                    <a:pt x="5005" y="5393"/>
                    <a:pt x="5026" y="5456"/>
                    <a:pt x="5061" y="5491"/>
                  </a:cubicBezTo>
                  <a:cubicBezTo>
                    <a:pt x="5110" y="5540"/>
                    <a:pt x="5187" y="5534"/>
                    <a:pt x="5279" y="5443"/>
                  </a:cubicBezTo>
                  <a:lnTo>
                    <a:pt x="5441" y="5282"/>
                  </a:lnTo>
                  <a:cubicBezTo>
                    <a:pt x="5483" y="5231"/>
                    <a:pt x="5503" y="5184"/>
                    <a:pt x="5492" y="5123"/>
                  </a:cubicBezTo>
                  <a:close/>
                </a:path>
              </a:pathLst>
            </a:custGeom>
            <a:solidFill>
              <a:srgbClr val="878787"/>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13" name="Title 12"/>
          <p:cNvSpPr>
            <a:spLocks noGrp="1"/>
          </p:cNvSpPr>
          <p:nvPr>
            <p:ph type="title" hasCustomPrompt="1"/>
          </p:nvPr>
        </p:nvSpPr>
        <p:spPr>
          <a:xfrm>
            <a:off x="395288" y="1566589"/>
            <a:ext cx="7273056" cy="1143000"/>
          </a:xfrm>
        </p:spPr>
        <p:txBody>
          <a:bodyPr anchor="b">
            <a:normAutofit/>
          </a:bodyPr>
          <a:lstStyle>
            <a:lvl1pPr>
              <a:defRPr sz="2800">
                <a:solidFill>
                  <a:schemeClr val="tx1"/>
                </a:solidFill>
              </a:defRPr>
            </a:lvl1pPr>
          </a:lstStyle>
          <a:p>
            <a:r>
              <a:rPr lang="en-US"/>
              <a:t>Presentation title on one line only</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2852743"/>
            <a:ext cx="7272337" cy="2015085"/>
          </a:xfrm>
        </p:spPr>
        <p:txBody>
          <a:bodyPr/>
          <a:lstStyle>
            <a:lvl1pPr>
              <a:spcBef>
                <a:spcPts val="0"/>
              </a:spcBef>
              <a:spcAft>
                <a:spcPts val="0"/>
              </a:spcAft>
              <a:defRPr/>
            </a:lvl1pPr>
          </a:lstStyle>
          <a:p>
            <a:pPr lvl="0"/>
            <a:r>
              <a:rPr lang="en-US"/>
              <a:t>Click to add speaker name, job title, organisation each on an individual line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14" hasCustomPrompt="1"/>
          </p:nvPr>
        </p:nvSpPr>
        <p:spPr>
          <a:xfrm>
            <a:off x="6811560" y="6036249"/>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5" hasCustomPrompt="1"/>
          </p:nvPr>
        </p:nvSpPr>
        <p:spPr>
          <a:xfrm>
            <a:off x="5781799" y="6036249"/>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6" hasCustomPrompt="1"/>
          </p:nvPr>
        </p:nvSpPr>
        <p:spPr>
          <a:xfrm>
            <a:off x="4752031" y="6036249"/>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339186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40E40-8F2E-4CA0-BB4D-21A4FEB8701E}"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8" y="454011"/>
            <a:ext cx="7273056" cy="1057531"/>
          </a:xfrm>
        </p:spPr>
        <p:txBody>
          <a:bodyPr anchor="t">
            <a:normAutofit/>
          </a:bodyPr>
          <a:lstStyle>
            <a:lvl1pPr>
              <a:defRPr sz="2400">
                <a:solidFill>
                  <a:schemeClr val="tx1"/>
                </a:solidFill>
              </a:defRPr>
            </a:lvl1pPr>
          </a:lstStyle>
          <a:p>
            <a:r>
              <a:rPr lang="en-US"/>
              <a:t>Section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1511533"/>
            <a:ext cx="7272337" cy="4409839"/>
          </a:xfrm>
        </p:spPr>
        <p:txBody>
          <a:bodyPr/>
          <a:lstStyle>
            <a:lvl1pPr>
              <a:defRPr baseline="0"/>
            </a:lvl1pPr>
          </a:lstStyle>
          <a:p>
            <a:pPr lvl="0"/>
            <a:r>
              <a:rPr lang="en-US"/>
              <a:t>Use these slides to introduce each new section of your presentation.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11"/>
          <p:cNvGrpSpPr/>
          <p:nvPr userDrawn="1"/>
        </p:nvGrpSpPr>
        <p:grpSpPr>
          <a:xfrm>
            <a:off x="-1908720" y="71739"/>
            <a:ext cx="1872208" cy="3089676"/>
            <a:chOff x="6195941" y="562596"/>
            <a:chExt cx="1872208" cy="2319403"/>
          </a:xfrm>
        </p:grpSpPr>
        <p:grpSp>
          <p:nvGrpSpPr>
            <p:cNvPr id="3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3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9"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Freeform 5"/>
          <p:cNvSpPr>
            <a:spLocks/>
          </p:cNvSpPr>
          <p:nvPr userDrawn="1"/>
        </p:nvSpPr>
        <p:spPr bwMode="auto">
          <a:xfrm>
            <a:off x="6084168" y="2117"/>
            <a:ext cx="3060342" cy="4143851"/>
          </a:xfrm>
          <a:custGeom>
            <a:avLst/>
            <a:gdLst/>
            <a:ahLst/>
            <a:cxnLst>
              <a:cxn ang="0">
                <a:pos x="0" y="0"/>
              </a:cxn>
              <a:cxn ang="0">
                <a:pos x="6356" y="986"/>
              </a:cxn>
              <a:cxn ang="0">
                <a:pos x="6357" y="987"/>
              </a:cxn>
              <a:cxn ang="0">
                <a:pos x="6356" y="988"/>
              </a:cxn>
              <a:cxn ang="0">
                <a:pos x="7316" y="7434"/>
              </a:cxn>
              <a:cxn ang="0">
                <a:pos x="7316" y="0"/>
              </a:cxn>
              <a:cxn ang="0">
                <a:pos x="0" y="0"/>
              </a:cxn>
            </a:cxnLst>
            <a:rect l="0" t="0" r="r" b="b"/>
            <a:pathLst>
              <a:path w="7316" h="7434">
                <a:moveTo>
                  <a:pt x="0" y="0"/>
                </a:moveTo>
                <a:lnTo>
                  <a:pt x="6356" y="986"/>
                </a:lnTo>
                <a:lnTo>
                  <a:pt x="6357" y="987"/>
                </a:lnTo>
                <a:lnTo>
                  <a:pt x="6356" y="988"/>
                </a:lnTo>
                <a:lnTo>
                  <a:pt x="7316" y="7434"/>
                </a:lnTo>
                <a:lnTo>
                  <a:pt x="7316" y="0"/>
                </a:lnTo>
                <a:lnTo>
                  <a:pt x="0"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Tree>
    <p:extLst>
      <p:ext uri="{BB962C8B-B14F-4D97-AF65-F5344CB8AC3E}">
        <p14:creationId xmlns:p14="http://schemas.microsoft.com/office/powerpoint/2010/main" val="3594947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body text full width">
    <p:spTree>
      <p:nvGrpSpPr>
        <p:cNvPr id="1" name=""/>
        <p:cNvGrpSpPr/>
        <p:nvPr/>
      </p:nvGrpSpPr>
      <p:grpSpPr>
        <a:xfrm>
          <a:off x="0" y="0"/>
          <a:ext cx="0" cy="0"/>
          <a:chOff x="0" y="0"/>
          <a:chExt cx="0" cy="0"/>
        </a:xfrm>
      </p:grpSpPr>
      <p:grpSp>
        <p:nvGrpSpPr>
          <p:cNvPr id="5" name="Group 37"/>
          <p:cNvGrpSpPr/>
          <p:nvPr userDrawn="1"/>
        </p:nvGrpSpPr>
        <p:grpSpPr bwMode="gray">
          <a:xfrm>
            <a:off x="13" y="0"/>
            <a:ext cx="9144001" cy="6865906"/>
            <a:chOff x="0" y="0"/>
            <a:chExt cx="9144001" cy="5154198"/>
          </a:xfrm>
        </p:grpSpPr>
        <p:sp>
          <p:nvSpPr>
            <p:cNvPr id="39" name="Rectangle 38"/>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4" name="Rectangle 4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C1A811-C82A-4F8F-B3CE-A05565CF5249}"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300" y="454011"/>
            <a:ext cx="8353425"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300" y="1509905"/>
            <a:ext cx="8353425" cy="4411282"/>
          </a:xfrm>
        </p:spPr>
        <p:txBody>
          <a:bodyPr/>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TextBox 52"/>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4"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8435956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body text left, 2 general placeholders right">
    <p:spTree>
      <p:nvGrpSpPr>
        <p:cNvPr id="1" name=""/>
        <p:cNvGrpSpPr/>
        <p:nvPr/>
      </p:nvGrpSpPr>
      <p:grpSpPr>
        <a:xfrm>
          <a:off x="0" y="0"/>
          <a:ext cx="0" cy="0"/>
          <a:chOff x="0" y="0"/>
          <a:chExt cx="0" cy="0"/>
        </a:xfrm>
      </p:grpSpPr>
      <p:grpSp>
        <p:nvGrpSpPr>
          <p:cNvPr id="5" name="Group 38"/>
          <p:cNvGrpSpPr/>
          <p:nvPr userDrawn="1"/>
        </p:nvGrpSpPr>
        <p:grpSpPr bwMode="gray">
          <a:xfrm>
            <a:off x="13" y="0"/>
            <a:ext cx="9144001" cy="6865906"/>
            <a:chOff x="0" y="0"/>
            <a:chExt cx="9144001" cy="5154198"/>
          </a:xfrm>
        </p:grpSpPr>
        <p:sp>
          <p:nvSpPr>
            <p:cNvPr id="44" name="Rectangle 43"/>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39DD6EA-E1D5-494B-A4A0-0D13DC050B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5" y="454011"/>
            <a:ext cx="4176713"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6" y="1509905"/>
            <a:ext cx="4176711" cy="4411282"/>
          </a:xfrm>
        </p:spPr>
        <p:txBody>
          <a:bodyPr rIns="180000"/>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31"/>
          <p:cNvSpPr>
            <a:spLocks noGrp="1"/>
          </p:cNvSpPr>
          <p:nvPr>
            <p:ph sz="quarter" idx="14" hasCustomPrompt="1"/>
          </p:nvPr>
        </p:nvSpPr>
        <p:spPr>
          <a:xfrm>
            <a:off x="4572017" y="549825"/>
            <a:ext cx="4176711" cy="2687332"/>
          </a:xfrm>
        </p:spPr>
        <p:txBody>
          <a:bodyPr lIns="180000" rIns="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4" y="3237159"/>
            <a:ext cx="4176711" cy="2684027"/>
          </a:xfrm>
        </p:spPr>
        <p:txBody>
          <a:bodyPr lIns="180000" tIns="180000" rIns="0"/>
          <a:lstStyle>
            <a:lvl1pPr>
              <a:defRPr/>
            </a:lvl1pPr>
          </a:lstStyle>
          <a:p>
            <a:pPr lvl="0"/>
            <a:r>
              <a:rPr lang="en-GB"/>
              <a:t>Click on an icon below to add content. </a:t>
            </a:r>
          </a:p>
        </p:txBody>
      </p:sp>
      <p:sp>
        <p:nvSpPr>
          <p:cNvPr id="48" name="TextBox 4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6"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7"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8"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923143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general placeholders, plus text below ">
    <p:spTree>
      <p:nvGrpSpPr>
        <p:cNvPr id="1" name=""/>
        <p:cNvGrpSpPr/>
        <p:nvPr/>
      </p:nvGrpSpPr>
      <p:grpSpPr>
        <a:xfrm>
          <a:off x="0" y="0"/>
          <a:ext cx="0" cy="0"/>
          <a:chOff x="0" y="0"/>
          <a:chExt cx="0" cy="0"/>
        </a:xfrm>
      </p:grpSpPr>
      <p:grpSp>
        <p:nvGrpSpPr>
          <p:cNvPr id="5" name="Group 44"/>
          <p:cNvGrpSpPr/>
          <p:nvPr userDrawn="1"/>
        </p:nvGrpSpPr>
        <p:grpSpPr bwMode="gray">
          <a:xfrm>
            <a:off x="13" y="0"/>
            <a:ext cx="9144001" cy="6865906"/>
            <a:chOff x="0" y="0"/>
            <a:chExt cx="9144001" cy="5154198"/>
          </a:xfrm>
        </p:grpSpPr>
        <p:sp>
          <p:nvSpPr>
            <p:cNvPr id="46" name="Rectangle 45"/>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8" name="Rectangle 47"/>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9" name="Rectangle 48"/>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3792353B-0A13-46E3-AEFE-1AF8B318DE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454002"/>
            <a:ext cx="8353424" cy="1055901"/>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0" name="Content Placeholder 31"/>
          <p:cNvSpPr>
            <a:spLocks noGrp="1"/>
          </p:cNvSpPr>
          <p:nvPr>
            <p:ph sz="quarter" idx="14" hasCustomPrompt="1"/>
          </p:nvPr>
        </p:nvSpPr>
        <p:spPr>
          <a:xfrm>
            <a:off x="395296" y="1509914"/>
            <a:ext cx="4176711" cy="3549769"/>
          </a:xfrm>
        </p:spPr>
        <p:txBody>
          <a:bodyPr lIns="0" rIns="18000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4" y="1509914"/>
            <a:ext cx="4176711" cy="3549769"/>
          </a:xfrm>
        </p:spPr>
        <p:txBody>
          <a:bodyPr lIns="180000" tIns="0" rIns="0"/>
          <a:lstStyle>
            <a:lvl1pPr>
              <a:defRPr/>
            </a:lvl1pPr>
          </a:lstStyle>
          <a:p>
            <a:pPr lvl="0"/>
            <a:r>
              <a:rPr lang="en-GB"/>
              <a:t>Click on an icon below to add content. </a:t>
            </a:r>
          </a:p>
        </p:txBody>
      </p:sp>
      <p:sp>
        <p:nvSpPr>
          <p:cNvPr id="34" name="Text Placeholder 33"/>
          <p:cNvSpPr>
            <a:spLocks noGrp="1"/>
          </p:cNvSpPr>
          <p:nvPr>
            <p:ph type="body" sz="quarter" idx="16" hasCustomPrompt="1"/>
          </p:nvPr>
        </p:nvSpPr>
        <p:spPr>
          <a:xfrm>
            <a:off x="395289" y="5204302"/>
            <a:ext cx="4176712" cy="716885"/>
          </a:xfrm>
        </p:spPr>
        <p:txBody>
          <a:bodyPr rIns="180000"/>
          <a:lstStyle>
            <a:lvl1pPr>
              <a:defRPr baseline="0"/>
            </a:lvl1pPr>
          </a:lstStyle>
          <a:p>
            <a:pPr lvl="0"/>
            <a:r>
              <a:rPr lang="en-US"/>
              <a:t>Add text for the content above here.</a:t>
            </a:r>
          </a:p>
        </p:txBody>
      </p:sp>
      <p:sp>
        <p:nvSpPr>
          <p:cNvPr id="35" name="Text Placeholder 33"/>
          <p:cNvSpPr>
            <a:spLocks noGrp="1"/>
          </p:cNvSpPr>
          <p:nvPr>
            <p:ph type="body" sz="quarter" idx="17" hasCustomPrompt="1"/>
          </p:nvPr>
        </p:nvSpPr>
        <p:spPr>
          <a:xfrm>
            <a:off x="4572001" y="5204302"/>
            <a:ext cx="4176712" cy="716885"/>
          </a:xfrm>
        </p:spPr>
        <p:txBody>
          <a:bodyPr lIns="180000" rIns="0"/>
          <a:lstStyle>
            <a:lvl1pPr>
              <a:defRPr baseline="0"/>
            </a:lvl1pPr>
          </a:lstStyle>
          <a:p>
            <a:pPr lvl="0"/>
            <a:r>
              <a:rPr lang="en-US"/>
              <a:t>Add text for the content above here.</a:t>
            </a:r>
          </a:p>
        </p:txBody>
      </p:sp>
      <p:sp>
        <p:nvSpPr>
          <p:cNvPr id="50" name="TextBox 4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1" name="Content Placeholder 33"/>
          <p:cNvSpPr>
            <a:spLocks noGrp="1"/>
          </p:cNvSpPr>
          <p:nvPr>
            <p:ph sz="quarter" idx="18"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20"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819348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70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0" y="0"/>
            <a:ext cx="9151910" cy="6865906"/>
            <a:chOff x="0" y="0"/>
            <a:chExt cx="9151910"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0" y="0"/>
              <a:ext cx="4032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427A12D-83AE-4359-90F0-372E2267E67B}"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693954"/>
            <a:ext cx="8353424" cy="1055674"/>
          </a:xfrm>
        </p:spPr>
        <p:txBody>
          <a:bodyPr lIns="180000" rIns="180000" anchor="t">
            <a:normAutofit/>
          </a:bodyPr>
          <a:lstStyle>
            <a:lvl1pPr>
              <a:defRPr sz="2400">
                <a:solidFill>
                  <a:schemeClr val="bg1"/>
                </a:solidFill>
              </a:defRPr>
            </a:lvl1pPr>
          </a:lstStyle>
          <a:p>
            <a:r>
              <a:rPr lang="en-US"/>
              <a:t>Slide title on one line if required</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28"/>
          <p:cNvGrpSpPr/>
          <p:nvPr userDrawn="1"/>
        </p:nvGrpSpPr>
        <p:grpSpPr>
          <a:xfrm>
            <a:off x="-1656692" y="1940178"/>
            <a:ext cx="1548680" cy="2371774"/>
            <a:chOff x="-1836712" y="2937191"/>
            <a:chExt cx="1548680" cy="1780481"/>
          </a:xfrm>
        </p:grpSpPr>
        <p:pic>
          <p:nvPicPr>
            <p:cNvPr id="31" name="Picture 30"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32" name="TextBox 31"/>
            <p:cNvSpPr txBox="1"/>
            <p:nvPr/>
          </p:nvSpPr>
          <p:spPr>
            <a:xfrm>
              <a:off x="-1836712" y="3677962"/>
              <a:ext cx="1548680" cy="1039710"/>
            </a:xfrm>
            <a:prstGeom prst="rect">
              <a:avLst/>
            </a:prstGeom>
            <a:noFill/>
          </p:spPr>
          <p:txBody>
            <a:bodyPr wrap="square" lIns="0" tIns="0" rIns="0" bIns="0" rtlCol="0">
              <a:spAutoFit/>
            </a:bodyPr>
            <a:lstStyle/>
            <a:p>
              <a:pPr defTabSz="914400"/>
              <a:r>
                <a:rPr lang="en-GB" sz="1000">
                  <a:solidFill>
                    <a:srgbClr val="000000"/>
                  </a:solidFill>
                </a:rPr>
                <a:t>To add a photographic image to the background.</a:t>
              </a:r>
            </a:p>
            <a:p>
              <a:pPr defTabSz="914400"/>
              <a:r>
                <a:rPr lang="en-GB" sz="1000">
                  <a:solidFill>
                    <a:srgbClr val="000000"/>
                  </a:solidFill>
                </a:rPr>
                <a:t>&gt;Right Click over slide</a:t>
              </a:r>
            </a:p>
            <a:p>
              <a:pPr defTabSz="914400"/>
              <a:r>
                <a:rPr lang="en-GB" sz="1000">
                  <a:solidFill>
                    <a:srgbClr val="000000"/>
                  </a:solidFill>
                </a:rPr>
                <a:t>&gt;format background</a:t>
              </a:r>
            </a:p>
            <a:p>
              <a:pPr defTabSz="914400"/>
              <a:r>
                <a:rPr lang="en-GB" sz="1000">
                  <a:solidFill>
                    <a:srgbClr val="000000"/>
                  </a:solidFill>
                </a:rPr>
                <a:t>&gt;fill</a:t>
              </a:r>
            </a:p>
            <a:p>
              <a:pPr defTabSz="914400"/>
              <a:r>
                <a:rPr lang="en-GB" sz="1000">
                  <a:solidFill>
                    <a:srgbClr val="000000"/>
                  </a:solidFill>
                </a:rPr>
                <a:t>&gt;picture or texture fill</a:t>
              </a:r>
            </a:p>
            <a:p>
              <a:pPr defTabSz="914400"/>
              <a:r>
                <a:rPr lang="en-GB" sz="1000">
                  <a:solidFill>
                    <a:srgbClr val="000000"/>
                  </a:solidFill>
                </a:rPr>
                <a:t>&gt;select image from  </a:t>
              </a:r>
              <a:br>
                <a:rPr lang="en-GB" sz="1000">
                  <a:solidFill>
                    <a:srgbClr val="000000"/>
                  </a:solidFill>
                </a:rPr>
              </a:br>
              <a:r>
                <a:rPr lang="en-GB" sz="1000">
                  <a:solidFill>
                    <a:srgbClr val="000000"/>
                  </a:solidFill>
                </a:rPr>
                <a:t>  your file</a:t>
              </a:r>
            </a:p>
          </p:txBody>
        </p:sp>
        <p:pic>
          <p:nvPicPr>
            <p:cNvPr id="36" name="Picture 3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37" name="TextBox 3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3"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642266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a file - animation movie etc">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8F1B27-0041-4364-867C-F7E6F41A25F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4" name="Media Placeholder 33"/>
          <p:cNvSpPr>
            <a:spLocks noGrp="1"/>
          </p:cNvSpPr>
          <p:nvPr>
            <p:ph type="media" sz="quarter" idx="13" hasCustomPrompt="1"/>
          </p:nvPr>
        </p:nvSpPr>
        <p:spPr>
          <a:xfrm>
            <a:off x="395300" y="549834"/>
            <a:ext cx="8353425" cy="5371359"/>
          </a:xfrm>
        </p:spPr>
        <p:txBody>
          <a:bodyPr anchor="ctr"/>
          <a:lstStyle>
            <a:lvl1pPr algn="ctr">
              <a:defRPr sz="1000" baseline="0"/>
            </a:lvl1pPr>
          </a:lstStyle>
          <a:p>
            <a:r>
              <a:rPr lang="en-GB"/>
              <a:t>Click icon to add media such as animation, videos etc</a:t>
            </a:r>
          </a:p>
        </p:txBody>
      </p:sp>
      <p:sp>
        <p:nvSpPr>
          <p:cNvPr id="35" name="TextBox 34"/>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29"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619168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2FED8468-4E5B-4D58-BD17-1435B0E0B8D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29" name="TextBox 28"/>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1"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16910685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thank you slide">
    <p:bg bwMode="invGray">
      <p:bgPr>
        <a:solidFill>
          <a:srgbClr val="000000"/>
        </a:solidFill>
        <a:effectLst/>
      </p:bgPr>
    </p:bg>
    <p:spTree>
      <p:nvGrpSpPr>
        <p:cNvPr id="1" name=""/>
        <p:cNvGrpSpPr/>
        <p:nvPr/>
      </p:nvGrpSpPr>
      <p:grpSpPr>
        <a:xfrm>
          <a:off x="0" y="0"/>
          <a:ext cx="0" cy="0"/>
          <a:chOff x="0" y="0"/>
          <a:chExt cx="0" cy="0"/>
        </a:xfrm>
      </p:grpSpPr>
      <p:sp>
        <p:nvSpPr>
          <p:cNvPr id="29" name="Rectangle 28" hidden="1"/>
          <p:cNvSpPr/>
          <p:nvPr userDrawn="1"/>
        </p:nvSpPr>
        <p:spPr>
          <a:xfrm>
            <a:off x="0" y="1"/>
            <a:ext cx="9144000" cy="68816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 name="Date Placeholder 1"/>
          <p:cNvSpPr>
            <a:spLocks noGrp="1"/>
          </p:cNvSpPr>
          <p:nvPr>
            <p:ph type="dt" sz="half" idx="10"/>
          </p:nvPr>
        </p:nvSpPr>
        <p:spPr/>
        <p:txBody>
          <a:bodyPr/>
          <a:lstStyle/>
          <a:p>
            <a:fld id="{634017EF-7D8E-43B0-9360-67353EFBF722}"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300" y="1566589"/>
            <a:ext cx="8353425" cy="1143000"/>
          </a:xfrm>
        </p:spPr>
        <p:txBody>
          <a:bodyPr anchor="b">
            <a:normAutofit/>
          </a:bodyPr>
          <a:lstStyle>
            <a:lvl1pPr algn="ctr">
              <a:defRPr sz="2800" baseline="0">
                <a:solidFill>
                  <a:srgbClr val="FFFFFF"/>
                </a:solidFill>
              </a:defRPr>
            </a:lvl1pPr>
          </a:lstStyle>
          <a:p>
            <a:r>
              <a:rPr lang="en-US"/>
              <a:t>Add Thank You Or Similar Here</a:t>
            </a:r>
            <a:endParaRPr lang="en-GB"/>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89" y="3430068"/>
            <a:ext cx="8353424" cy="1197965"/>
          </a:xfrm>
        </p:spPr>
        <p:txBody>
          <a:bodyPr>
            <a:normAutofit/>
          </a:bodyPr>
          <a:lstStyle>
            <a:lvl1pPr algn="ctr">
              <a:spcBef>
                <a:spcPts val="0"/>
              </a:spcBef>
              <a:spcAft>
                <a:spcPts val="0"/>
              </a:spcAft>
              <a:defRPr baseline="0">
                <a:solidFill>
                  <a:srgbClr val="FFFFFF"/>
                </a:solidFill>
              </a:defRPr>
            </a:lvl1pPr>
            <a:lvl2pPr algn="ctr">
              <a:defRPr>
                <a:solidFill>
                  <a:srgbClr val="FF0000"/>
                </a:solidFill>
              </a:defRPr>
            </a:lvl2pPr>
            <a:lvl3pPr algn="ctr">
              <a:defRPr>
                <a:solidFill>
                  <a:srgbClr val="FF0000"/>
                </a:solidFill>
              </a:defRPr>
            </a:lvl3pPr>
            <a:lvl4pPr algn="ctr">
              <a:defRPr/>
            </a:lvl4pPr>
            <a:lvl5pPr algn="ctr">
              <a:defRPr/>
            </a:lvl5pPr>
          </a:lstStyle>
          <a:p>
            <a:pPr lvl="0"/>
            <a:r>
              <a:rPr lang="en-US"/>
              <a:t>Click to add your name, your twitter handle and your email address each on an individual line</a:t>
            </a:r>
          </a:p>
        </p:txBody>
      </p:sp>
      <p:sp>
        <p:nvSpPr>
          <p:cNvPr id="30" name="TextBox 2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sp>
        <p:nvSpPr>
          <p:cNvPr id="32" name="TextBox 31"/>
          <p:cNvSpPr txBox="1"/>
          <p:nvPr userDrawn="1"/>
        </p:nvSpPr>
        <p:spPr>
          <a:xfrm>
            <a:off x="2999558" y="4628023"/>
            <a:ext cx="3156634" cy="369332"/>
          </a:xfrm>
          <a:prstGeom prst="rect">
            <a:avLst/>
          </a:prstGeom>
          <a:noFill/>
        </p:spPr>
        <p:txBody>
          <a:bodyPr wrap="none" rtlCol="0">
            <a:spAutoFit/>
          </a:bodyPr>
          <a:lstStyle/>
          <a:p>
            <a:pPr algn="ctr" defTabSz="914400"/>
            <a:r>
              <a:rPr lang="en-GB" b="1" err="1">
                <a:solidFill>
                  <a:srgbClr val="FFFFFF"/>
                </a:solidFill>
              </a:rPr>
              <a:t>www.kingsfund.org.uk</a:t>
            </a:r>
            <a:endParaRPr lang="en-GB" b="1">
              <a:solidFill>
                <a:srgbClr val="FFFFFF"/>
              </a:solidFill>
            </a:endParaRPr>
          </a:p>
        </p:txBody>
      </p:sp>
      <p:sp>
        <p:nvSpPr>
          <p:cNvPr id="24" name="Content Placeholder 33"/>
          <p:cNvSpPr>
            <a:spLocks noGrp="1"/>
          </p:cNvSpPr>
          <p:nvPr>
            <p:ph sz="quarter" idx="17" hasCustomPrompt="1"/>
          </p:nvPr>
        </p:nvSpPr>
        <p:spPr>
          <a:xfrm>
            <a:off x="6811559" y="6036538"/>
            <a:ext cx="1000800"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5" name="Content Placeholder 33"/>
          <p:cNvSpPr>
            <a:spLocks noGrp="1"/>
          </p:cNvSpPr>
          <p:nvPr>
            <p:ph sz="quarter" idx="18" hasCustomPrompt="1"/>
          </p:nvPr>
        </p:nvSpPr>
        <p:spPr>
          <a:xfrm>
            <a:off x="5781799"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6" name="Content Placeholder 33"/>
          <p:cNvSpPr>
            <a:spLocks noGrp="1"/>
          </p:cNvSpPr>
          <p:nvPr>
            <p:ph sz="quarter" idx="19" hasCustomPrompt="1"/>
          </p:nvPr>
        </p:nvSpPr>
        <p:spPr>
          <a:xfrm>
            <a:off x="4752031"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Tree>
    <p:extLst>
      <p:ext uri="{BB962C8B-B14F-4D97-AF65-F5344CB8AC3E}">
        <p14:creationId xmlns:p14="http://schemas.microsoft.com/office/powerpoint/2010/main" val="391054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rporate slide 1 of 5">
    <p:bg>
      <p:bgPr>
        <a:solidFill>
          <a:srgbClr val="6E2639"/>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E610-84E3-4FE0-BBA3-B841BA1B30D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solidFill>
                  <a:prstClr val="white"/>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lvl1pPr>
              <a:defRPr>
                <a:solidFill>
                  <a:schemeClr val="bg1"/>
                </a:solidFill>
              </a:defRPr>
            </a:lvl1pPr>
          </a:lstStyle>
          <a:p>
            <a:fld id="{1C9B8DB7-5E07-498D-BB05-949344748FB4}" type="slidenum">
              <a:rPr lang="en-GB" smtClean="0">
                <a:solidFill>
                  <a:prstClr val="white"/>
                </a:solidFill>
              </a:rPr>
              <a:pPr/>
              <a:t>‹#›</a:t>
            </a:fld>
            <a:endParaRPr lang="en-GB">
              <a:solidFill>
                <a:prstClr val="white"/>
              </a:solidFill>
            </a:endParaRPr>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pic>
        <p:nvPicPr>
          <p:cNvPr id="35" name="Picture 34" descr="PP_Corp-1.jpg"/>
          <p:cNvPicPr>
            <a:picLocks noChangeAspect="1"/>
          </p:cNvPicPr>
          <p:nvPr userDrawn="1"/>
        </p:nvPicPr>
        <p:blipFill>
          <a:blip r:embed="rId2" cstate="print"/>
          <a:stretch>
            <a:fillRect/>
          </a:stretch>
        </p:blipFill>
        <p:spPr>
          <a:xfrm>
            <a:off x="4884932" y="549834"/>
            <a:ext cx="3859617" cy="5371359"/>
          </a:xfrm>
          <a:prstGeom prst="rect">
            <a:avLst/>
          </a:prstGeom>
        </p:spPr>
      </p:pic>
      <p:sp>
        <p:nvSpPr>
          <p:cNvPr id="37" name="TextBox 36"/>
          <p:cNvSpPr txBox="1"/>
          <p:nvPr userDrawn="1"/>
        </p:nvSpPr>
        <p:spPr>
          <a:xfrm>
            <a:off x="395300" y="404334"/>
            <a:ext cx="2059859" cy="369332"/>
          </a:xfrm>
          <a:prstGeom prst="rect">
            <a:avLst/>
          </a:prstGeom>
          <a:noFill/>
        </p:spPr>
        <p:txBody>
          <a:bodyPr wrap="none" lIns="0" tIns="0" rIns="0" bIns="0" rtlCol="0">
            <a:spAutoFit/>
          </a:bodyPr>
          <a:lstStyle/>
          <a:p>
            <a:pPr defTabSz="914400"/>
            <a:r>
              <a:rPr lang="en-GB" sz="2400" b="1">
                <a:solidFill>
                  <a:prstClr val="white"/>
                </a:solidFill>
              </a:rPr>
              <a:t>Who we are</a:t>
            </a:r>
          </a:p>
        </p:txBody>
      </p:sp>
      <p:sp>
        <p:nvSpPr>
          <p:cNvPr id="38" name="TextBox 37"/>
          <p:cNvSpPr txBox="1"/>
          <p:nvPr userDrawn="1"/>
        </p:nvSpPr>
        <p:spPr>
          <a:xfrm>
            <a:off x="369660" y="2086098"/>
            <a:ext cx="4274348" cy="984885"/>
          </a:xfrm>
          <a:prstGeom prst="rect">
            <a:avLst/>
          </a:prstGeom>
          <a:noFill/>
        </p:spPr>
        <p:txBody>
          <a:bodyPr wrap="square" lIns="0" tIns="0" rIns="0" bIns="0" rtlCol="0">
            <a:spAutoFit/>
          </a:bodyPr>
          <a:lstStyle/>
          <a:p>
            <a:pPr defTabSz="914400"/>
            <a:r>
              <a:rPr lang="en-GB" sz="1600" b="1">
                <a:solidFill>
                  <a:srgbClr val="F37321"/>
                </a:solidFill>
              </a:rPr>
              <a:t>The King’s Fund </a:t>
            </a:r>
            <a:r>
              <a:rPr lang="en-GB" sz="1600">
                <a:solidFill>
                  <a:prstClr val="white"/>
                </a:solidFill>
              </a:rPr>
              <a:t>is an independent</a:t>
            </a:r>
          </a:p>
          <a:p>
            <a:pPr defTabSz="914400"/>
            <a:r>
              <a:rPr lang="en-GB" sz="1600">
                <a:solidFill>
                  <a:prstClr val="white"/>
                </a:solidFill>
              </a:rPr>
              <a:t>charity working to improve health </a:t>
            </a:r>
            <a:br>
              <a:rPr lang="en-GB" sz="1600">
                <a:solidFill>
                  <a:prstClr val="white"/>
                </a:solidFill>
              </a:rPr>
            </a:br>
            <a:r>
              <a:rPr lang="en-GB" sz="1600">
                <a:solidFill>
                  <a:prstClr val="white"/>
                </a:solidFill>
              </a:rPr>
              <a:t>and care in England. Our vision is that</a:t>
            </a:r>
          </a:p>
          <a:p>
            <a:pPr defTabSz="914400"/>
            <a:r>
              <a:rPr lang="en-GB" sz="1600">
                <a:solidFill>
                  <a:prstClr val="white"/>
                </a:solidFill>
              </a:rPr>
              <a:t>the best possible care is available to all. </a:t>
            </a:r>
          </a:p>
        </p:txBody>
      </p:sp>
      <p:sp>
        <p:nvSpPr>
          <p:cNvPr id="47" name="TextBox 4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grpSp>
        <p:nvGrpSpPr>
          <p:cNvPr id="31" name="Group 11"/>
          <p:cNvGrpSpPr/>
          <p:nvPr userDrawn="1"/>
        </p:nvGrpSpPr>
        <p:grpSpPr>
          <a:xfrm>
            <a:off x="-2016732" y="2624198"/>
            <a:ext cx="1872208" cy="1396904"/>
            <a:chOff x="6195941" y="562596"/>
            <a:chExt cx="1872208" cy="1048648"/>
          </a:xfrm>
        </p:grpSpPr>
        <p:grpSp>
          <p:nvGrpSpPr>
            <p:cNvPr id="32" name="Group 113"/>
            <p:cNvGrpSpPr/>
            <p:nvPr/>
          </p:nvGrpSpPr>
          <p:grpSpPr>
            <a:xfrm>
              <a:off x="6195941" y="832626"/>
              <a:ext cx="1872208" cy="778618"/>
              <a:chOff x="-1872716" y="660661"/>
              <a:chExt cx="1872208" cy="583964"/>
            </a:xfrm>
          </p:grpSpPr>
          <p:sp>
            <p:nvSpPr>
              <p:cNvPr id="44" name="TextBox 43"/>
              <p:cNvSpPr txBox="1"/>
              <p:nvPr/>
            </p:nvSpPr>
            <p:spPr>
              <a:xfrm>
                <a:off x="-1872716" y="984698"/>
                <a:ext cx="1872208" cy="259927"/>
              </a:xfrm>
              <a:prstGeom prst="rect">
                <a:avLst/>
              </a:prstGeom>
              <a:noFill/>
            </p:spPr>
            <p:txBody>
              <a:bodyPr wrap="square" lIns="0" tIns="0" rIns="0" bIns="0" rtlCol="0">
                <a:spAutoFit/>
              </a:bodyPr>
              <a:lstStyle/>
              <a:p>
                <a:pPr defTabSz="914400"/>
                <a:r>
                  <a:rPr lang="en-GB" sz="1000">
                    <a:solidFill>
                      <a:prstClr val="black"/>
                    </a:solidFill>
                  </a:rPr>
                  <a:t>This slide has been designed to be used as is and should not require any modification.</a:t>
                </a:r>
              </a:p>
            </p:txBody>
          </p:sp>
          <p:pic>
            <p:nvPicPr>
              <p:cNvPr id="45" name="Picture 4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33" name="Group 120"/>
            <p:cNvGrpSpPr/>
            <p:nvPr/>
          </p:nvGrpSpPr>
          <p:grpSpPr>
            <a:xfrm>
              <a:off x="6303954" y="562596"/>
              <a:ext cx="540060" cy="540060"/>
              <a:chOff x="6303954" y="562596"/>
              <a:chExt cx="540060" cy="540060"/>
            </a:xfrm>
          </p:grpSpPr>
          <p:sp>
            <p:nvSpPr>
              <p:cNvPr id="36" name="Donut 3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39" name="Picture 38" descr="increase_indent.png"/>
              <p:cNvPicPr>
                <a:picLocks noChangeAspect="1"/>
              </p:cNvPicPr>
              <p:nvPr/>
            </p:nvPicPr>
            <p:blipFill>
              <a:blip r:embed="rId4" cstate="print"/>
              <a:stretch>
                <a:fillRect/>
              </a:stretch>
            </p:blipFill>
            <p:spPr>
              <a:xfrm>
                <a:off x="6425212" y="679422"/>
                <a:ext cx="317520" cy="317520"/>
              </a:xfrm>
              <a:prstGeom prst="rect">
                <a:avLst/>
              </a:prstGeom>
            </p:spPr>
          </p:pic>
        </p:grpSp>
      </p:gr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40" name="Content Placeholder 33"/>
          <p:cNvSpPr>
            <a:spLocks noGrp="1"/>
          </p:cNvSpPr>
          <p:nvPr>
            <p:ph sz="quarter" idx="19" hasCustomPrompt="1"/>
          </p:nvPr>
        </p:nvSpPr>
        <p:spPr>
          <a:xfrm>
            <a:off x="4752031"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949522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73AA-6110-488C-934A-62C9FFBAC25C}"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5" name="Group 5"/>
          <p:cNvGrpSpPr>
            <a:grpSpLocks noChangeAspect="1"/>
          </p:cNvGrpSpPr>
          <p:nvPr userDrawn="1"/>
        </p:nvGrpSpPr>
        <p:grpSpPr bwMode="auto">
          <a:xfrm>
            <a:off x="11" y="2115"/>
            <a:ext cx="9142413" cy="6832624"/>
            <a:chOff x="0" y="1"/>
            <a:chExt cx="5759" cy="3231"/>
          </a:xfrm>
        </p:grpSpPr>
        <p:sp>
          <p:nvSpPr>
            <p:cNvPr id="1030" name="Freeform 6"/>
            <p:cNvSpPr>
              <a:spLocks/>
            </p:cNvSpPr>
            <p:nvPr userDrawn="1"/>
          </p:nvSpPr>
          <p:spPr bwMode="auto">
            <a:xfrm>
              <a:off x="0" y="1"/>
              <a:ext cx="5759" cy="3231"/>
            </a:xfrm>
            <a:custGeom>
              <a:avLst/>
              <a:gdLst/>
              <a:ahLst/>
              <a:cxnLst>
                <a:cxn ang="0">
                  <a:pos x="0" y="0"/>
                </a:cxn>
                <a:cxn ang="0">
                  <a:pos x="0" y="376"/>
                </a:cxn>
                <a:cxn ang="0">
                  <a:pos x="23618" y="2033"/>
                </a:cxn>
                <a:cxn ang="0">
                  <a:pos x="23620" y="2035"/>
                </a:cxn>
                <a:cxn ang="0">
                  <a:pos x="23616" y="2039"/>
                </a:cxn>
                <a:cxn ang="0">
                  <a:pos x="26667" y="14965"/>
                </a:cxn>
                <a:cxn ang="0">
                  <a:pos x="26667" y="0"/>
                </a:cxn>
                <a:cxn ang="0">
                  <a:pos x="0" y="0"/>
                </a:cxn>
              </a:cxnLst>
              <a:rect l="0" t="0" r="r" b="b"/>
              <a:pathLst>
                <a:path w="26667" h="14965">
                  <a:moveTo>
                    <a:pt x="0" y="0"/>
                  </a:moveTo>
                  <a:lnTo>
                    <a:pt x="0" y="376"/>
                  </a:lnTo>
                  <a:lnTo>
                    <a:pt x="23618" y="2033"/>
                  </a:lnTo>
                  <a:lnTo>
                    <a:pt x="23620" y="2035"/>
                  </a:lnTo>
                  <a:lnTo>
                    <a:pt x="23616" y="2039"/>
                  </a:lnTo>
                  <a:lnTo>
                    <a:pt x="26667" y="14965"/>
                  </a:lnTo>
                  <a:lnTo>
                    <a:pt x="26667" y="0"/>
                  </a:lnTo>
                  <a:lnTo>
                    <a:pt x="0" y="0"/>
                  </a:lnTo>
                  <a:close/>
                </a:path>
              </a:pathLst>
            </a:custGeom>
            <a:solidFill>
              <a:srgbClr val="1D1D1B"/>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1" name="Freeform 7"/>
            <p:cNvSpPr>
              <a:spLocks/>
            </p:cNvSpPr>
            <p:nvPr userDrawn="1"/>
          </p:nvSpPr>
          <p:spPr bwMode="auto">
            <a:xfrm>
              <a:off x="4173" y="229"/>
              <a:ext cx="1327" cy="1290"/>
            </a:xfrm>
            <a:custGeom>
              <a:avLst/>
              <a:gdLst/>
              <a:ahLst/>
              <a:cxnLst>
                <a:cxn ang="0">
                  <a:pos x="6129" y="5123"/>
                </a:cxn>
                <a:cxn ang="0">
                  <a:pos x="5445" y="1024"/>
                </a:cxn>
                <a:cxn ang="0">
                  <a:pos x="5358" y="831"/>
                </a:cxn>
                <a:cxn ang="0">
                  <a:pos x="5359" y="830"/>
                </a:cxn>
                <a:cxn ang="0">
                  <a:pos x="5340" y="811"/>
                </a:cxn>
                <a:cxn ang="0">
                  <a:pos x="5339" y="811"/>
                </a:cxn>
                <a:cxn ang="0">
                  <a:pos x="5170" y="729"/>
                </a:cxn>
                <a:cxn ang="0">
                  <a:pos x="1055" y="15"/>
                </a:cxn>
                <a:cxn ang="0">
                  <a:pos x="837" y="119"/>
                </a:cxn>
                <a:cxn ang="0">
                  <a:pos x="34" y="917"/>
                </a:cxn>
                <a:cxn ang="0">
                  <a:pos x="0" y="955"/>
                </a:cxn>
                <a:cxn ang="0">
                  <a:pos x="143" y="814"/>
                </a:cxn>
                <a:cxn ang="0">
                  <a:pos x="360" y="709"/>
                </a:cxn>
                <a:cxn ang="0">
                  <a:pos x="4476" y="1423"/>
                </a:cxn>
                <a:cxn ang="0">
                  <a:pos x="4645" y="1506"/>
                </a:cxn>
                <a:cxn ang="0">
                  <a:pos x="4646" y="1505"/>
                </a:cxn>
                <a:cxn ang="0">
                  <a:pos x="4665" y="1524"/>
                </a:cxn>
                <a:cxn ang="0">
                  <a:pos x="4664" y="1525"/>
                </a:cxn>
                <a:cxn ang="0">
                  <a:pos x="4751" y="1718"/>
                </a:cxn>
                <a:cxn ang="0">
                  <a:pos x="5434" y="5817"/>
                </a:cxn>
                <a:cxn ang="0">
                  <a:pos x="5383" y="5976"/>
                </a:cxn>
                <a:cxn ang="0">
                  <a:pos x="6023" y="5339"/>
                </a:cxn>
                <a:cxn ang="0">
                  <a:pos x="6129" y="5123"/>
                </a:cxn>
              </a:cxnLst>
              <a:rect l="0" t="0" r="r" b="b"/>
              <a:pathLst>
                <a:path w="6143" h="5976">
                  <a:moveTo>
                    <a:pt x="6129" y="5123"/>
                  </a:moveTo>
                  <a:lnTo>
                    <a:pt x="5445" y="1024"/>
                  </a:lnTo>
                  <a:cubicBezTo>
                    <a:pt x="5430" y="943"/>
                    <a:pt x="5401" y="879"/>
                    <a:pt x="5358" y="831"/>
                  </a:cubicBezTo>
                  <a:lnTo>
                    <a:pt x="5359" y="830"/>
                  </a:lnTo>
                  <a:lnTo>
                    <a:pt x="5340" y="811"/>
                  </a:lnTo>
                  <a:lnTo>
                    <a:pt x="5339" y="811"/>
                  </a:lnTo>
                  <a:cubicBezTo>
                    <a:pt x="5295" y="773"/>
                    <a:pt x="5240" y="745"/>
                    <a:pt x="5170" y="729"/>
                  </a:cubicBezTo>
                  <a:lnTo>
                    <a:pt x="1055" y="15"/>
                  </a:lnTo>
                  <a:cubicBezTo>
                    <a:pt x="971" y="0"/>
                    <a:pt x="914" y="42"/>
                    <a:pt x="837" y="119"/>
                  </a:cubicBezTo>
                  <a:lnTo>
                    <a:pt x="34" y="917"/>
                  </a:lnTo>
                  <a:cubicBezTo>
                    <a:pt x="21" y="930"/>
                    <a:pt x="10" y="943"/>
                    <a:pt x="0" y="955"/>
                  </a:cubicBezTo>
                  <a:lnTo>
                    <a:pt x="143" y="814"/>
                  </a:lnTo>
                  <a:cubicBezTo>
                    <a:pt x="220" y="737"/>
                    <a:pt x="277" y="694"/>
                    <a:pt x="360" y="709"/>
                  </a:cubicBezTo>
                  <a:lnTo>
                    <a:pt x="4476" y="1423"/>
                  </a:lnTo>
                  <a:cubicBezTo>
                    <a:pt x="4546" y="1439"/>
                    <a:pt x="4601" y="1467"/>
                    <a:pt x="4645" y="1506"/>
                  </a:cubicBezTo>
                  <a:lnTo>
                    <a:pt x="4646" y="1505"/>
                  </a:lnTo>
                  <a:lnTo>
                    <a:pt x="4665" y="1524"/>
                  </a:lnTo>
                  <a:lnTo>
                    <a:pt x="4664" y="1525"/>
                  </a:lnTo>
                  <a:cubicBezTo>
                    <a:pt x="4707" y="1573"/>
                    <a:pt x="4736" y="1637"/>
                    <a:pt x="4751" y="1718"/>
                  </a:cubicBezTo>
                  <a:lnTo>
                    <a:pt x="5434" y="5817"/>
                  </a:lnTo>
                  <a:cubicBezTo>
                    <a:pt x="5445" y="5878"/>
                    <a:pt x="5425" y="5925"/>
                    <a:pt x="5383" y="5976"/>
                  </a:cubicBezTo>
                  <a:lnTo>
                    <a:pt x="6023" y="5339"/>
                  </a:lnTo>
                  <a:cubicBezTo>
                    <a:pt x="6101" y="5262"/>
                    <a:pt x="6143" y="5206"/>
                    <a:pt x="6129" y="5123"/>
                  </a:cubicBezTo>
                  <a:close/>
                </a:path>
              </a:pathLst>
            </a:custGeom>
            <a:solidFill>
              <a:srgbClr val="EDEDED"/>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2" name="Freeform 8"/>
            <p:cNvSpPr>
              <a:spLocks/>
            </p:cNvSpPr>
            <p:nvPr userDrawn="1"/>
          </p:nvSpPr>
          <p:spPr bwMode="auto">
            <a:xfrm>
              <a:off x="4012" y="435"/>
              <a:ext cx="1326" cy="1290"/>
            </a:xfrm>
            <a:custGeom>
              <a:avLst/>
              <a:gdLst/>
              <a:ahLst/>
              <a:cxnLst>
                <a:cxn ang="0">
                  <a:pos x="5762" y="5230"/>
                </a:cxn>
                <a:cxn ang="0">
                  <a:pos x="5699" y="5069"/>
                </a:cxn>
                <a:cxn ang="0">
                  <a:pos x="5077" y="892"/>
                </a:cxn>
                <a:cxn ang="0">
                  <a:pos x="5078" y="891"/>
                </a:cxn>
                <a:cxn ang="0">
                  <a:pos x="5078" y="891"/>
                </a:cxn>
                <a:cxn ang="0">
                  <a:pos x="904" y="243"/>
                </a:cxn>
                <a:cxn ang="0">
                  <a:pos x="743" y="179"/>
                </a:cxn>
                <a:cxn ang="0">
                  <a:pos x="759" y="0"/>
                </a:cxn>
                <a:cxn ang="0">
                  <a:pos x="99" y="656"/>
                </a:cxn>
                <a:cxn ang="0">
                  <a:pos x="49" y="873"/>
                </a:cxn>
                <a:cxn ang="0">
                  <a:pos x="210" y="937"/>
                </a:cxn>
                <a:cxn ang="0">
                  <a:pos x="4384" y="1585"/>
                </a:cxn>
                <a:cxn ang="0">
                  <a:pos x="4384" y="1585"/>
                </a:cxn>
                <a:cxn ang="0">
                  <a:pos x="4383" y="1586"/>
                </a:cxn>
                <a:cxn ang="0">
                  <a:pos x="5005" y="5763"/>
                </a:cxn>
                <a:cxn ang="0">
                  <a:pos x="5068" y="5924"/>
                </a:cxn>
                <a:cxn ang="0">
                  <a:pos x="5286" y="5876"/>
                </a:cxn>
                <a:cxn ang="0">
                  <a:pos x="6088" y="5079"/>
                </a:cxn>
                <a:cxn ang="0">
                  <a:pos x="6142" y="5021"/>
                </a:cxn>
                <a:cxn ang="0">
                  <a:pos x="5980" y="5182"/>
                </a:cxn>
                <a:cxn ang="0">
                  <a:pos x="5762" y="5230"/>
                </a:cxn>
              </a:cxnLst>
              <a:rect l="0" t="0" r="r" b="b"/>
              <a:pathLst>
                <a:path w="6142" h="5974">
                  <a:moveTo>
                    <a:pt x="5762" y="5230"/>
                  </a:moveTo>
                  <a:cubicBezTo>
                    <a:pt x="5727" y="5195"/>
                    <a:pt x="5706" y="5132"/>
                    <a:pt x="5699" y="5069"/>
                  </a:cubicBezTo>
                  <a:lnTo>
                    <a:pt x="5077" y="892"/>
                  </a:lnTo>
                  <a:lnTo>
                    <a:pt x="5078" y="891"/>
                  </a:lnTo>
                  <a:lnTo>
                    <a:pt x="5078" y="891"/>
                  </a:lnTo>
                  <a:lnTo>
                    <a:pt x="904" y="243"/>
                  </a:lnTo>
                  <a:cubicBezTo>
                    <a:pt x="841" y="236"/>
                    <a:pt x="778" y="214"/>
                    <a:pt x="743" y="179"/>
                  </a:cubicBezTo>
                  <a:cubicBezTo>
                    <a:pt x="701" y="137"/>
                    <a:pt x="701" y="75"/>
                    <a:pt x="759" y="0"/>
                  </a:cubicBezTo>
                  <a:lnTo>
                    <a:pt x="99" y="656"/>
                  </a:lnTo>
                  <a:cubicBezTo>
                    <a:pt x="8" y="747"/>
                    <a:pt x="0" y="824"/>
                    <a:pt x="49" y="873"/>
                  </a:cubicBezTo>
                  <a:cubicBezTo>
                    <a:pt x="84" y="909"/>
                    <a:pt x="147" y="930"/>
                    <a:pt x="210" y="937"/>
                  </a:cubicBezTo>
                  <a:lnTo>
                    <a:pt x="4384" y="1585"/>
                  </a:lnTo>
                  <a:lnTo>
                    <a:pt x="4384" y="1585"/>
                  </a:lnTo>
                  <a:lnTo>
                    <a:pt x="4383" y="1586"/>
                  </a:lnTo>
                  <a:lnTo>
                    <a:pt x="5005" y="5763"/>
                  </a:lnTo>
                  <a:cubicBezTo>
                    <a:pt x="5011" y="5826"/>
                    <a:pt x="5033" y="5889"/>
                    <a:pt x="5068" y="5924"/>
                  </a:cubicBezTo>
                  <a:cubicBezTo>
                    <a:pt x="5117" y="5974"/>
                    <a:pt x="5194" y="5967"/>
                    <a:pt x="5286" y="5876"/>
                  </a:cubicBezTo>
                  <a:lnTo>
                    <a:pt x="6088" y="5079"/>
                  </a:lnTo>
                  <a:cubicBezTo>
                    <a:pt x="6109" y="5058"/>
                    <a:pt x="6127" y="5039"/>
                    <a:pt x="6142" y="5021"/>
                  </a:cubicBezTo>
                  <a:lnTo>
                    <a:pt x="5980" y="5182"/>
                  </a:lnTo>
                  <a:cubicBezTo>
                    <a:pt x="5888" y="5273"/>
                    <a:pt x="5811" y="5279"/>
                    <a:pt x="5762" y="5230"/>
                  </a:cubicBez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3" name="Freeform 9"/>
            <p:cNvSpPr>
              <a:spLocks/>
            </p:cNvSpPr>
            <p:nvPr userDrawn="1"/>
          </p:nvSpPr>
          <p:spPr bwMode="auto">
            <a:xfrm>
              <a:off x="4160" y="379"/>
              <a:ext cx="1189" cy="1196"/>
            </a:xfrm>
            <a:custGeom>
              <a:avLst/>
              <a:gdLst/>
              <a:ahLst/>
              <a:cxnLst>
                <a:cxn ang="0">
                  <a:pos x="5492" y="5123"/>
                </a:cxn>
                <a:cxn ang="0">
                  <a:pos x="4809" y="1024"/>
                </a:cxn>
                <a:cxn ang="0">
                  <a:pos x="4722" y="831"/>
                </a:cxn>
                <a:cxn ang="0">
                  <a:pos x="4723" y="830"/>
                </a:cxn>
                <a:cxn ang="0">
                  <a:pos x="4704" y="811"/>
                </a:cxn>
                <a:cxn ang="0">
                  <a:pos x="4703" y="812"/>
                </a:cxn>
                <a:cxn ang="0">
                  <a:pos x="4534" y="729"/>
                </a:cxn>
                <a:cxn ang="0">
                  <a:pos x="418" y="15"/>
                </a:cxn>
                <a:cxn ang="0">
                  <a:pos x="201" y="120"/>
                </a:cxn>
                <a:cxn ang="0">
                  <a:pos x="58" y="261"/>
                </a:cxn>
                <a:cxn ang="0">
                  <a:pos x="42" y="440"/>
                </a:cxn>
                <a:cxn ang="0">
                  <a:pos x="203" y="504"/>
                </a:cxn>
                <a:cxn ang="0">
                  <a:pos x="4377" y="1152"/>
                </a:cxn>
                <a:cxn ang="0">
                  <a:pos x="4377" y="1152"/>
                </a:cxn>
                <a:cxn ang="0">
                  <a:pos x="4376" y="1153"/>
                </a:cxn>
                <a:cxn ang="0">
                  <a:pos x="4998" y="5330"/>
                </a:cxn>
                <a:cxn ang="0">
                  <a:pos x="5061" y="5491"/>
                </a:cxn>
                <a:cxn ang="0">
                  <a:pos x="5279" y="5443"/>
                </a:cxn>
                <a:cxn ang="0">
                  <a:pos x="5441" y="5282"/>
                </a:cxn>
                <a:cxn ang="0">
                  <a:pos x="5492" y="5123"/>
                </a:cxn>
              </a:cxnLst>
              <a:rect l="0" t="0" r="r" b="b"/>
              <a:pathLst>
                <a:path w="5503" h="5540">
                  <a:moveTo>
                    <a:pt x="5492" y="5123"/>
                  </a:moveTo>
                  <a:lnTo>
                    <a:pt x="4809" y="1024"/>
                  </a:lnTo>
                  <a:cubicBezTo>
                    <a:pt x="4794" y="943"/>
                    <a:pt x="4765" y="879"/>
                    <a:pt x="4722" y="831"/>
                  </a:cubicBezTo>
                  <a:lnTo>
                    <a:pt x="4723" y="830"/>
                  </a:lnTo>
                  <a:lnTo>
                    <a:pt x="4704" y="811"/>
                  </a:lnTo>
                  <a:lnTo>
                    <a:pt x="4703" y="812"/>
                  </a:lnTo>
                  <a:cubicBezTo>
                    <a:pt x="4659" y="773"/>
                    <a:pt x="4604" y="745"/>
                    <a:pt x="4534" y="729"/>
                  </a:cubicBezTo>
                  <a:lnTo>
                    <a:pt x="418" y="15"/>
                  </a:lnTo>
                  <a:cubicBezTo>
                    <a:pt x="335" y="0"/>
                    <a:pt x="278" y="43"/>
                    <a:pt x="201" y="120"/>
                  </a:cubicBezTo>
                  <a:lnTo>
                    <a:pt x="58" y="261"/>
                  </a:lnTo>
                  <a:cubicBezTo>
                    <a:pt x="0" y="336"/>
                    <a:pt x="0" y="398"/>
                    <a:pt x="42" y="440"/>
                  </a:cubicBezTo>
                  <a:cubicBezTo>
                    <a:pt x="77" y="475"/>
                    <a:pt x="140" y="497"/>
                    <a:pt x="203" y="504"/>
                  </a:cubicBezTo>
                  <a:lnTo>
                    <a:pt x="4377" y="1152"/>
                  </a:lnTo>
                  <a:lnTo>
                    <a:pt x="4377" y="1152"/>
                  </a:lnTo>
                  <a:lnTo>
                    <a:pt x="4376" y="1153"/>
                  </a:lnTo>
                  <a:lnTo>
                    <a:pt x="4998" y="5330"/>
                  </a:lnTo>
                  <a:cubicBezTo>
                    <a:pt x="5005" y="5393"/>
                    <a:pt x="5026" y="5456"/>
                    <a:pt x="5061" y="5491"/>
                  </a:cubicBezTo>
                  <a:cubicBezTo>
                    <a:pt x="5110" y="5540"/>
                    <a:pt x="5187" y="5534"/>
                    <a:pt x="5279" y="5443"/>
                  </a:cubicBezTo>
                  <a:lnTo>
                    <a:pt x="5441" y="5282"/>
                  </a:lnTo>
                  <a:cubicBezTo>
                    <a:pt x="5483" y="5231"/>
                    <a:pt x="5503" y="5184"/>
                    <a:pt x="5492" y="5123"/>
                  </a:cubicBezTo>
                  <a:close/>
                </a:path>
              </a:pathLst>
            </a:custGeom>
            <a:solidFill>
              <a:srgbClr val="878787"/>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13" name="Title 12"/>
          <p:cNvSpPr>
            <a:spLocks noGrp="1"/>
          </p:cNvSpPr>
          <p:nvPr>
            <p:ph type="title" hasCustomPrompt="1"/>
          </p:nvPr>
        </p:nvSpPr>
        <p:spPr>
          <a:xfrm>
            <a:off x="395288" y="1566589"/>
            <a:ext cx="7273056" cy="1143000"/>
          </a:xfrm>
        </p:spPr>
        <p:txBody>
          <a:bodyPr anchor="b">
            <a:normAutofit/>
          </a:bodyPr>
          <a:lstStyle>
            <a:lvl1pPr>
              <a:defRPr sz="2800">
                <a:solidFill>
                  <a:schemeClr val="tx1"/>
                </a:solidFill>
              </a:defRPr>
            </a:lvl1pPr>
          </a:lstStyle>
          <a:p>
            <a:r>
              <a:rPr lang="en-US"/>
              <a:t>Presentation title on one line only</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2852743"/>
            <a:ext cx="7272337" cy="2015085"/>
          </a:xfrm>
        </p:spPr>
        <p:txBody>
          <a:bodyPr/>
          <a:lstStyle>
            <a:lvl1pPr>
              <a:spcBef>
                <a:spcPts val="0"/>
              </a:spcBef>
              <a:spcAft>
                <a:spcPts val="0"/>
              </a:spcAft>
              <a:defRPr/>
            </a:lvl1pPr>
          </a:lstStyle>
          <a:p>
            <a:pPr lvl="0"/>
            <a:r>
              <a:rPr lang="en-US"/>
              <a:t>Click to add speaker name, job title, organisation each on an individual line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14" hasCustomPrompt="1"/>
          </p:nvPr>
        </p:nvSpPr>
        <p:spPr>
          <a:xfrm>
            <a:off x="6811560" y="6036249"/>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5" hasCustomPrompt="1"/>
          </p:nvPr>
        </p:nvSpPr>
        <p:spPr>
          <a:xfrm>
            <a:off x="5781799" y="6036249"/>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6" hasCustomPrompt="1"/>
          </p:nvPr>
        </p:nvSpPr>
        <p:spPr>
          <a:xfrm>
            <a:off x="4752031" y="6036249"/>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1444243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40E40-8F2E-4CA0-BB4D-21A4FEB8701E}"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8" y="454009"/>
            <a:ext cx="7273056" cy="1057531"/>
          </a:xfrm>
        </p:spPr>
        <p:txBody>
          <a:bodyPr anchor="t">
            <a:normAutofit/>
          </a:bodyPr>
          <a:lstStyle>
            <a:lvl1pPr>
              <a:defRPr sz="2400">
                <a:solidFill>
                  <a:schemeClr val="tx1"/>
                </a:solidFill>
              </a:defRPr>
            </a:lvl1pPr>
          </a:lstStyle>
          <a:p>
            <a:r>
              <a:rPr lang="en-US"/>
              <a:t>Section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1511533"/>
            <a:ext cx="7272337" cy="4409839"/>
          </a:xfrm>
        </p:spPr>
        <p:txBody>
          <a:bodyPr/>
          <a:lstStyle>
            <a:lvl1pPr>
              <a:defRPr baseline="0"/>
            </a:lvl1pPr>
          </a:lstStyle>
          <a:p>
            <a:pPr lvl="0"/>
            <a:r>
              <a:rPr lang="en-US"/>
              <a:t>Use these slides to introduce each new section of your presentation.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11"/>
          <p:cNvGrpSpPr/>
          <p:nvPr userDrawn="1"/>
        </p:nvGrpSpPr>
        <p:grpSpPr>
          <a:xfrm>
            <a:off x="-1908720" y="71739"/>
            <a:ext cx="1872208" cy="3089676"/>
            <a:chOff x="6195941" y="562596"/>
            <a:chExt cx="1872208" cy="2319403"/>
          </a:xfrm>
        </p:grpSpPr>
        <p:grpSp>
          <p:nvGrpSpPr>
            <p:cNvPr id="3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3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9"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Freeform 5"/>
          <p:cNvSpPr>
            <a:spLocks/>
          </p:cNvSpPr>
          <p:nvPr userDrawn="1"/>
        </p:nvSpPr>
        <p:spPr bwMode="auto">
          <a:xfrm>
            <a:off x="6084168" y="2117"/>
            <a:ext cx="3060342" cy="4143851"/>
          </a:xfrm>
          <a:custGeom>
            <a:avLst/>
            <a:gdLst/>
            <a:ahLst/>
            <a:cxnLst>
              <a:cxn ang="0">
                <a:pos x="0" y="0"/>
              </a:cxn>
              <a:cxn ang="0">
                <a:pos x="6356" y="986"/>
              </a:cxn>
              <a:cxn ang="0">
                <a:pos x="6357" y="987"/>
              </a:cxn>
              <a:cxn ang="0">
                <a:pos x="6356" y="988"/>
              </a:cxn>
              <a:cxn ang="0">
                <a:pos x="7316" y="7434"/>
              </a:cxn>
              <a:cxn ang="0">
                <a:pos x="7316" y="0"/>
              </a:cxn>
              <a:cxn ang="0">
                <a:pos x="0" y="0"/>
              </a:cxn>
            </a:cxnLst>
            <a:rect l="0" t="0" r="r" b="b"/>
            <a:pathLst>
              <a:path w="7316" h="7434">
                <a:moveTo>
                  <a:pt x="0" y="0"/>
                </a:moveTo>
                <a:lnTo>
                  <a:pt x="6356" y="986"/>
                </a:lnTo>
                <a:lnTo>
                  <a:pt x="6357" y="987"/>
                </a:lnTo>
                <a:lnTo>
                  <a:pt x="6356" y="988"/>
                </a:lnTo>
                <a:lnTo>
                  <a:pt x="7316" y="7434"/>
                </a:lnTo>
                <a:lnTo>
                  <a:pt x="7316" y="0"/>
                </a:lnTo>
                <a:lnTo>
                  <a:pt x="0"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Tree>
    <p:extLst>
      <p:ext uri="{BB962C8B-B14F-4D97-AF65-F5344CB8AC3E}">
        <p14:creationId xmlns:p14="http://schemas.microsoft.com/office/powerpoint/2010/main" val="6873952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body text full width">
    <p:spTree>
      <p:nvGrpSpPr>
        <p:cNvPr id="1" name=""/>
        <p:cNvGrpSpPr/>
        <p:nvPr/>
      </p:nvGrpSpPr>
      <p:grpSpPr>
        <a:xfrm>
          <a:off x="0" y="0"/>
          <a:ext cx="0" cy="0"/>
          <a:chOff x="0" y="0"/>
          <a:chExt cx="0" cy="0"/>
        </a:xfrm>
      </p:grpSpPr>
      <p:grpSp>
        <p:nvGrpSpPr>
          <p:cNvPr id="5" name="Group 37"/>
          <p:cNvGrpSpPr/>
          <p:nvPr userDrawn="1"/>
        </p:nvGrpSpPr>
        <p:grpSpPr bwMode="gray">
          <a:xfrm>
            <a:off x="11" y="0"/>
            <a:ext cx="9144001" cy="6865906"/>
            <a:chOff x="0" y="0"/>
            <a:chExt cx="9144001" cy="5154198"/>
          </a:xfrm>
        </p:grpSpPr>
        <p:sp>
          <p:nvSpPr>
            <p:cNvPr id="39" name="Rectangle 38"/>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4" name="Rectangle 4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C1A811-C82A-4F8F-B3CE-A05565CF5249}"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7" y="454011"/>
            <a:ext cx="8353425"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9" y="1509905"/>
            <a:ext cx="8353425" cy="4411282"/>
          </a:xfrm>
        </p:spPr>
        <p:txBody>
          <a:bodyPr/>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TextBox 52"/>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4"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102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body text left, 2 general placeholders right">
    <p:spTree>
      <p:nvGrpSpPr>
        <p:cNvPr id="1" name=""/>
        <p:cNvGrpSpPr/>
        <p:nvPr/>
      </p:nvGrpSpPr>
      <p:grpSpPr>
        <a:xfrm>
          <a:off x="0" y="0"/>
          <a:ext cx="0" cy="0"/>
          <a:chOff x="0" y="0"/>
          <a:chExt cx="0" cy="0"/>
        </a:xfrm>
      </p:grpSpPr>
      <p:grpSp>
        <p:nvGrpSpPr>
          <p:cNvPr id="5" name="Group 38"/>
          <p:cNvGrpSpPr/>
          <p:nvPr userDrawn="1"/>
        </p:nvGrpSpPr>
        <p:grpSpPr bwMode="gray">
          <a:xfrm>
            <a:off x="11" y="0"/>
            <a:ext cx="9144001" cy="6865906"/>
            <a:chOff x="0" y="0"/>
            <a:chExt cx="9144001" cy="5154198"/>
          </a:xfrm>
        </p:grpSpPr>
        <p:sp>
          <p:nvSpPr>
            <p:cNvPr id="44" name="Rectangle 43"/>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39DD6EA-E1D5-494B-A4A0-0D13DC050B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5" y="454011"/>
            <a:ext cx="4176713"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9"/>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6" y="1509905"/>
            <a:ext cx="4176711" cy="4411282"/>
          </a:xfrm>
        </p:spPr>
        <p:txBody>
          <a:bodyPr rIns="180000"/>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31"/>
          <p:cNvSpPr>
            <a:spLocks noGrp="1"/>
          </p:cNvSpPr>
          <p:nvPr>
            <p:ph sz="quarter" idx="14" hasCustomPrompt="1"/>
          </p:nvPr>
        </p:nvSpPr>
        <p:spPr>
          <a:xfrm>
            <a:off x="4572013" y="549825"/>
            <a:ext cx="4176711" cy="2687332"/>
          </a:xfrm>
        </p:spPr>
        <p:txBody>
          <a:bodyPr lIns="180000" rIns="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1" y="3237159"/>
            <a:ext cx="4176711" cy="2684027"/>
          </a:xfrm>
        </p:spPr>
        <p:txBody>
          <a:bodyPr lIns="180000" tIns="180000" rIns="0"/>
          <a:lstStyle>
            <a:lvl1pPr>
              <a:defRPr/>
            </a:lvl1pPr>
          </a:lstStyle>
          <a:p>
            <a:pPr lvl="0"/>
            <a:r>
              <a:rPr lang="en-GB"/>
              <a:t>Click on an icon below to add content. </a:t>
            </a:r>
          </a:p>
        </p:txBody>
      </p:sp>
      <p:sp>
        <p:nvSpPr>
          <p:cNvPr id="48" name="TextBox 4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6"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7"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8"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183822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 general placeholders, plus text below ">
    <p:spTree>
      <p:nvGrpSpPr>
        <p:cNvPr id="1" name=""/>
        <p:cNvGrpSpPr/>
        <p:nvPr/>
      </p:nvGrpSpPr>
      <p:grpSpPr>
        <a:xfrm>
          <a:off x="0" y="0"/>
          <a:ext cx="0" cy="0"/>
          <a:chOff x="0" y="0"/>
          <a:chExt cx="0" cy="0"/>
        </a:xfrm>
      </p:grpSpPr>
      <p:grpSp>
        <p:nvGrpSpPr>
          <p:cNvPr id="5" name="Group 44"/>
          <p:cNvGrpSpPr/>
          <p:nvPr userDrawn="1"/>
        </p:nvGrpSpPr>
        <p:grpSpPr bwMode="gray">
          <a:xfrm>
            <a:off x="11" y="0"/>
            <a:ext cx="9144001" cy="6865906"/>
            <a:chOff x="0" y="0"/>
            <a:chExt cx="9144001" cy="5154198"/>
          </a:xfrm>
        </p:grpSpPr>
        <p:sp>
          <p:nvSpPr>
            <p:cNvPr id="46" name="Rectangle 45"/>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8" name="Rectangle 47"/>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9" name="Rectangle 48"/>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3792353B-0A13-46E3-AEFE-1AF8B318DE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454002"/>
            <a:ext cx="8353424" cy="1055901"/>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0" name="Content Placeholder 31"/>
          <p:cNvSpPr>
            <a:spLocks noGrp="1"/>
          </p:cNvSpPr>
          <p:nvPr>
            <p:ph sz="quarter" idx="14" hasCustomPrompt="1"/>
          </p:nvPr>
        </p:nvSpPr>
        <p:spPr>
          <a:xfrm>
            <a:off x="395296" y="1509910"/>
            <a:ext cx="4176711" cy="3549769"/>
          </a:xfrm>
        </p:spPr>
        <p:txBody>
          <a:bodyPr lIns="0" rIns="18000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11" y="1509910"/>
            <a:ext cx="4176711" cy="3549769"/>
          </a:xfrm>
        </p:spPr>
        <p:txBody>
          <a:bodyPr lIns="180000" tIns="0" rIns="0"/>
          <a:lstStyle>
            <a:lvl1pPr>
              <a:defRPr/>
            </a:lvl1pPr>
          </a:lstStyle>
          <a:p>
            <a:pPr lvl="0"/>
            <a:r>
              <a:rPr lang="en-GB"/>
              <a:t>Click on an icon below to add content. </a:t>
            </a:r>
          </a:p>
        </p:txBody>
      </p:sp>
      <p:sp>
        <p:nvSpPr>
          <p:cNvPr id="34" name="Text Placeholder 33"/>
          <p:cNvSpPr>
            <a:spLocks noGrp="1"/>
          </p:cNvSpPr>
          <p:nvPr>
            <p:ph type="body" sz="quarter" idx="16" hasCustomPrompt="1"/>
          </p:nvPr>
        </p:nvSpPr>
        <p:spPr>
          <a:xfrm>
            <a:off x="395289" y="5204302"/>
            <a:ext cx="4176712" cy="716885"/>
          </a:xfrm>
        </p:spPr>
        <p:txBody>
          <a:bodyPr rIns="180000"/>
          <a:lstStyle>
            <a:lvl1pPr>
              <a:defRPr baseline="0"/>
            </a:lvl1pPr>
          </a:lstStyle>
          <a:p>
            <a:pPr lvl="0"/>
            <a:r>
              <a:rPr lang="en-US"/>
              <a:t>Add text for the content above here.</a:t>
            </a:r>
          </a:p>
        </p:txBody>
      </p:sp>
      <p:sp>
        <p:nvSpPr>
          <p:cNvPr id="35" name="Text Placeholder 33"/>
          <p:cNvSpPr>
            <a:spLocks noGrp="1"/>
          </p:cNvSpPr>
          <p:nvPr>
            <p:ph type="body" sz="quarter" idx="17" hasCustomPrompt="1"/>
          </p:nvPr>
        </p:nvSpPr>
        <p:spPr>
          <a:xfrm>
            <a:off x="4572001" y="5204302"/>
            <a:ext cx="4176712" cy="716885"/>
          </a:xfrm>
        </p:spPr>
        <p:txBody>
          <a:bodyPr lIns="180000" rIns="0"/>
          <a:lstStyle>
            <a:lvl1pPr>
              <a:defRPr baseline="0"/>
            </a:lvl1pPr>
          </a:lstStyle>
          <a:p>
            <a:pPr lvl="0"/>
            <a:r>
              <a:rPr lang="en-US"/>
              <a:t>Add text for the content above here.</a:t>
            </a:r>
          </a:p>
        </p:txBody>
      </p:sp>
      <p:sp>
        <p:nvSpPr>
          <p:cNvPr id="50" name="TextBox 4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1" name="Content Placeholder 33"/>
          <p:cNvSpPr>
            <a:spLocks noGrp="1"/>
          </p:cNvSpPr>
          <p:nvPr>
            <p:ph sz="quarter" idx="18"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20"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011732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701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0" y="0"/>
            <a:ext cx="9151910" cy="6865906"/>
            <a:chOff x="0" y="0"/>
            <a:chExt cx="9151910"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0" y="0"/>
              <a:ext cx="4032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427A12D-83AE-4359-90F0-372E2267E67B}"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693954"/>
            <a:ext cx="8353424" cy="1055674"/>
          </a:xfrm>
        </p:spPr>
        <p:txBody>
          <a:bodyPr lIns="180000" rIns="180000" anchor="t">
            <a:normAutofit/>
          </a:bodyPr>
          <a:lstStyle>
            <a:lvl1pPr>
              <a:defRPr sz="2400">
                <a:solidFill>
                  <a:schemeClr val="bg1"/>
                </a:solidFill>
              </a:defRPr>
            </a:lvl1pPr>
          </a:lstStyle>
          <a:p>
            <a:r>
              <a:rPr lang="en-US"/>
              <a:t>Slide title on one line if required</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28"/>
          <p:cNvGrpSpPr/>
          <p:nvPr userDrawn="1"/>
        </p:nvGrpSpPr>
        <p:grpSpPr>
          <a:xfrm>
            <a:off x="-1656692" y="1940178"/>
            <a:ext cx="1548680" cy="2371774"/>
            <a:chOff x="-1836712" y="2937191"/>
            <a:chExt cx="1548680" cy="1780481"/>
          </a:xfrm>
        </p:grpSpPr>
        <p:pic>
          <p:nvPicPr>
            <p:cNvPr id="31" name="Picture 30"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32" name="TextBox 31"/>
            <p:cNvSpPr txBox="1"/>
            <p:nvPr/>
          </p:nvSpPr>
          <p:spPr>
            <a:xfrm>
              <a:off x="-1836712" y="3677962"/>
              <a:ext cx="1548680" cy="1039710"/>
            </a:xfrm>
            <a:prstGeom prst="rect">
              <a:avLst/>
            </a:prstGeom>
            <a:noFill/>
          </p:spPr>
          <p:txBody>
            <a:bodyPr wrap="square" lIns="0" tIns="0" rIns="0" bIns="0" rtlCol="0">
              <a:spAutoFit/>
            </a:bodyPr>
            <a:lstStyle/>
            <a:p>
              <a:pPr defTabSz="914400"/>
              <a:r>
                <a:rPr lang="en-GB" sz="1000">
                  <a:solidFill>
                    <a:srgbClr val="000000"/>
                  </a:solidFill>
                </a:rPr>
                <a:t>To add a photographic image to the background.</a:t>
              </a:r>
            </a:p>
            <a:p>
              <a:pPr defTabSz="914400"/>
              <a:r>
                <a:rPr lang="en-GB" sz="1000">
                  <a:solidFill>
                    <a:srgbClr val="000000"/>
                  </a:solidFill>
                </a:rPr>
                <a:t>&gt;Right Click over slide</a:t>
              </a:r>
            </a:p>
            <a:p>
              <a:pPr defTabSz="914400"/>
              <a:r>
                <a:rPr lang="en-GB" sz="1000">
                  <a:solidFill>
                    <a:srgbClr val="000000"/>
                  </a:solidFill>
                </a:rPr>
                <a:t>&gt;format background</a:t>
              </a:r>
            </a:p>
            <a:p>
              <a:pPr defTabSz="914400"/>
              <a:r>
                <a:rPr lang="en-GB" sz="1000">
                  <a:solidFill>
                    <a:srgbClr val="000000"/>
                  </a:solidFill>
                </a:rPr>
                <a:t>&gt;fill</a:t>
              </a:r>
            </a:p>
            <a:p>
              <a:pPr defTabSz="914400"/>
              <a:r>
                <a:rPr lang="en-GB" sz="1000">
                  <a:solidFill>
                    <a:srgbClr val="000000"/>
                  </a:solidFill>
                </a:rPr>
                <a:t>&gt;picture or texture fill</a:t>
              </a:r>
            </a:p>
            <a:p>
              <a:pPr defTabSz="914400"/>
              <a:r>
                <a:rPr lang="en-GB" sz="1000">
                  <a:solidFill>
                    <a:srgbClr val="000000"/>
                  </a:solidFill>
                </a:rPr>
                <a:t>&gt;select image from  </a:t>
              </a:r>
              <a:br>
                <a:rPr lang="en-GB" sz="1000">
                  <a:solidFill>
                    <a:srgbClr val="000000"/>
                  </a:solidFill>
                </a:rPr>
              </a:br>
              <a:r>
                <a:rPr lang="en-GB" sz="1000">
                  <a:solidFill>
                    <a:srgbClr val="000000"/>
                  </a:solidFill>
                </a:rPr>
                <a:t>  your file</a:t>
              </a:r>
            </a:p>
          </p:txBody>
        </p:sp>
        <p:pic>
          <p:nvPicPr>
            <p:cNvPr id="36" name="Picture 3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37" name="TextBox 3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3"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059442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a file - animation movie etc">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1"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8F1B27-0041-4364-867C-F7E6F41A25F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4" name="Media Placeholder 33"/>
          <p:cNvSpPr>
            <a:spLocks noGrp="1"/>
          </p:cNvSpPr>
          <p:nvPr>
            <p:ph type="media" sz="quarter" idx="13" hasCustomPrompt="1"/>
          </p:nvPr>
        </p:nvSpPr>
        <p:spPr>
          <a:xfrm>
            <a:off x="395299" y="549833"/>
            <a:ext cx="8353425" cy="5371359"/>
          </a:xfrm>
        </p:spPr>
        <p:txBody>
          <a:bodyPr anchor="ctr"/>
          <a:lstStyle>
            <a:lvl1pPr algn="ctr">
              <a:defRPr sz="1000" baseline="0"/>
            </a:lvl1pPr>
          </a:lstStyle>
          <a:p>
            <a:r>
              <a:rPr lang="en-GB"/>
              <a:t>Click icon to add media such as animation, videos etc</a:t>
            </a:r>
          </a:p>
        </p:txBody>
      </p:sp>
      <p:sp>
        <p:nvSpPr>
          <p:cNvPr id="35" name="TextBox 34"/>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29"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795968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11"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2FED8468-4E5B-4D58-BD17-1435B0E0B8D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29" name="TextBox 28"/>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31"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439732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thank you slide">
    <p:bg bwMode="invGray">
      <p:bgPr>
        <a:solidFill>
          <a:srgbClr val="000000"/>
        </a:solidFill>
        <a:effectLst/>
      </p:bgPr>
    </p:bg>
    <p:spTree>
      <p:nvGrpSpPr>
        <p:cNvPr id="1" name=""/>
        <p:cNvGrpSpPr/>
        <p:nvPr/>
      </p:nvGrpSpPr>
      <p:grpSpPr>
        <a:xfrm>
          <a:off x="0" y="0"/>
          <a:ext cx="0" cy="0"/>
          <a:chOff x="0" y="0"/>
          <a:chExt cx="0" cy="0"/>
        </a:xfrm>
      </p:grpSpPr>
      <p:sp>
        <p:nvSpPr>
          <p:cNvPr id="29" name="Rectangle 28" hidden="1"/>
          <p:cNvSpPr/>
          <p:nvPr userDrawn="1"/>
        </p:nvSpPr>
        <p:spPr>
          <a:xfrm>
            <a:off x="0" y="1"/>
            <a:ext cx="9144000" cy="68816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 name="Date Placeholder 1"/>
          <p:cNvSpPr>
            <a:spLocks noGrp="1"/>
          </p:cNvSpPr>
          <p:nvPr>
            <p:ph type="dt" sz="half" idx="10"/>
          </p:nvPr>
        </p:nvSpPr>
        <p:spPr/>
        <p:txBody>
          <a:bodyPr/>
          <a:lstStyle/>
          <a:p>
            <a:fld id="{634017EF-7D8E-43B0-9360-67353EFBF722}"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7" y="1566589"/>
            <a:ext cx="8353425" cy="1143000"/>
          </a:xfrm>
        </p:spPr>
        <p:txBody>
          <a:bodyPr anchor="b">
            <a:normAutofit/>
          </a:bodyPr>
          <a:lstStyle>
            <a:lvl1pPr algn="ctr">
              <a:defRPr sz="2800" baseline="0">
                <a:solidFill>
                  <a:srgbClr val="FFFFFF"/>
                </a:solidFill>
              </a:defRPr>
            </a:lvl1pPr>
          </a:lstStyle>
          <a:p>
            <a:r>
              <a:rPr lang="en-US"/>
              <a:t>Add Thank You Or Similar Here</a:t>
            </a:r>
            <a:endParaRPr lang="en-GB"/>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89" y="3430065"/>
            <a:ext cx="8353424" cy="1197965"/>
          </a:xfrm>
        </p:spPr>
        <p:txBody>
          <a:bodyPr>
            <a:normAutofit/>
          </a:bodyPr>
          <a:lstStyle>
            <a:lvl1pPr algn="ctr">
              <a:spcBef>
                <a:spcPts val="0"/>
              </a:spcBef>
              <a:spcAft>
                <a:spcPts val="0"/>
              </a:spcAft>
              <a:defRPr baseline="0">
                <a:solidFill>
                  <a:srgbClr val="FFFFFF"/>
                </a:solidFill>
              </a:defRPr>
            </a:lvl1pPr>
            <a:lvl2pPr algn="ctr">
              <a:defRPr>
                <a:solidFill>
                  <a:srgbClr val="FF0000"/>
                </a:solidFill>
              </a:defRPr>
            </a:lvl2pPr>
            <a:lvl3pPr algn="ctr">
              <a:defRPr>
                <a:solidFill>
                  <a:srgbClr val="FF0000"/>
                </a:solidFill>
              </a:defRPr>
            </a:lvl3pPr>
            <a:lvl4pPr algn="ctr">
              <a:defRPr/>
            </a:lvl4pPr>
            <a:lvl5pPr algn="ctr">
              <a:defRPr/>
            </a:lvl5pPr>
          </a:lstStyle>
          <a:p>
            <a:pPr lvl="0"/>
            <a:r>
              <a:rPr lang="en-US"/>
              <a:t>Click to add your name, your twitter handle and your email address each on an individual line</a:t>
            </a:r>
          </a:p>
        </p:txBody>
      </p:sp>
      <p:sp>
        <p:nvSpPr>
          <p:cNvPr id="30" name="TextBox 29"/>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sp>
        <p:nvSpPr>
          <p:cNvPr id="32" name="TextBox 31"/>
          <p:cNvSpPr txBox="1"/>
          <p:nvPr userDrawn="1"/>
        </p:nvSpPr>
        <p:spPr>
          <a:xfrm>
            <a:off x="2999554" y="4628023"/>
            <a:ext cx="3156634" cy="369332"/>
          </a:xfrm>
          <a:prstGeom prst="rect">
            <a:avLst/>
          </a:prstGeom>
          <a:noFill/>
        </p:spPr>
        <p:txBody>
          <a:bodyPr wrap="none" rtlCol="0">
            <a:spAutoFit/>
          </a:bodyPr>
          <a:lstStyle/>
          <a:p>
            <a:pPr algn="ctr" defTabSz="914400"/>
            <a:r>
              <a:rPr lang="en-GB" b="1" err="1">
                <a:solidFill>
                  <a:srgbClr val="FFFFFF"/>
                </a:solidFill>
              </a:rPr>
              <a:t>www.kingsfund.org.uk</a:t>
            </a:r>
            <a:endParaRPr lang="en-GB" b="1">
              <a:solidFill>
                <a:srgbClr val="FFFFFF"/>
              </a:solidFill>
            </a:endParaRPr>
          </a:p>
        </p:txBody>
      </p:sp>
      <p:sp>
        <p:nvSpPr>
          <p:cNvPr id="24" name="Content Placeholder 33"/>
          <p:cNvSpPr>
            <a:spLocks noGrp="1"/>
          </p:cNvSpPr>
          <p:nvPr>
            <p:ph sz="quarter" idx="17" hasCustomPrompt="1"/>
          </p:nvPr>
        </p:nvSpPr>
        <p:spPr>
          <a:xfrm>
            <a:off x="6811559" y="6036538"/>
            <a:ext cx="1000800"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5" name="Content Placeholder 33"/>
          <p:cNvSpPr>
            <a:spLocks noGrp="1"/>
          </p:cNvSpPr>
          <p:nvPr>
            <p:ph sz="quarter" idx="18" hasCustomPrompt="1"/>
          </p:nvPr>
        </p:nvSpPr>
        <p:spPr>
          <a:xfrm>
            <a:off x="5781799"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6" name="Content Placeholder 33"/>
          <p:cNvSpPr>
            <a:spLocks noGrp="1"/>
          </p:cNvSpPr>
          <p:nvPr>
            <p:ph sz="quarter" idx="19" hasCustomPrompt="1"/>
          </p:nvPr>
        </p:nvSpPr>
        <p:spPr>
          <a:xfrm>
            <a:off x="4752029" y="6036538"/>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Tree>
    <p:extLst>
      <p:ext uri="{BB962C8B-B14F-4D97-AF65-F5344CB8AC3E}">
        <p14:creationId xmlns:p14="http://schemas.microsoft.com/office/powerpoint/2010/main" val="4150026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rporate slide 1 of 5">
    <p:bg>
      <p:bgPr>
        <a:solidFill>
          <a:srgbClr val="6E2639"/>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E610-84E3-4FE0-BBA3-B841BA1B30D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solidFill>
                  <a:prstClr val="white"/>
                </a:solidFill>
              </a:rPr>
              <a:t>This is the footer area where text can be added if need be</a:t>
            </a:r>
          </a:p>
        </p:txBody>
      </p:sp>
      <p:sp>
        <p:nvSpPr>
          <p:cNvPr id="4" name="Slide Number Placeholder 3"/>
          <p:cNvSpPr>
            <a:spLocks noGrp="1"/>
          </p:cNvSpPr>
          <p:nvPr>
            <p:ph type="sldNum" sz="quarter" idx="12"/>
          </p:nvPr>
        </p:nvSpPr>
        <p:spPr>
          <a:xfrm>
            <a:off x="7884378" y="6613428"/>
            <a:ext cx="986905" cy="244574"/>
          </a:xfrm>
        </p:spPr>
        <p:txBody>
          <a:bodyPr/>
          <a:lstStyle>
            <a:lvl1pPr>
              <a:defRPr>
                <a:solidFill>
                  <a:schemeClr val="bg1"/>
                </a:solidFill>
              </a:defRPr>
            </a:lvl1pPr>
          </a:lstStyle>
          <a:p>
            <a:fld id="{1C9B8DB7-5E07-498D-BB05-949344748FB4}" type="slidenum">
              <a:rPr lang="en-GB" smtClean="0">
                <a:solidFill>
                  <a:prstClr val="white"/>
                </a:solidFill>
              </a:rPr>
              <a:pPr/>
              <a:t>‹#›</a:t>
            </a:fld>
            <a:endParaRPr lang="en-GB">
              <a:solidFill>
                <a:prstClr val="white"/>
              </a:solidFill>
            </a:endParaRPr>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pic>
        <p:nvPicPr>
          <p:cNvPr id="35" name="Picture 34" descr="PP_Corp-1.jpg"/>
          <p:cNvPicPr>
            <a:picLocks noChangeAspect="1"/>
          </p:cNvPicPr>
          <p:nvPr userDrawn="1"/>
        </p:nvPicPr>
        <p:blipFill>
          <a:blip r:embed="rId2" cstate="print"/>
          <a:stretch>
            <a:fillRect/>
          </a:stretch>
        </p:blipFill>
        <p:spPr>
          <a:xfrm>
            <a:off x="4884929" y="549833"/>
            <a:ext cx="3859617" cy="5371359"/>
          </a:xfrm>
          <a:prstGeom prst="rect">
            <a:avLst/>
          </a:prstGeom>
        </p:spPr>
      </p:pic>
      <p:sp>
        <p:nvSpPr>
          <p:cNvPr id="37" name="TextBox 36"/>
          <p:cNvSpPr txBox="1"/>
          <p:nvPr userDrawn="1"/>
        </p:nvSpPr>
        <p:spPr>
          <a:xfrm>
            <a:off x="395298" y="404334"/>
            <a:ext cx="2059859" cy="369332"/>
          </a:xfrm>
          <a:prstGeom prst="rect">
            <a:avLst/>
          </a:prstGeom>
          <a:noFill/>
        </p:spPr>
        <p:txBody>
          <a:bodyPr wrap="none" lIns="0" tIns="0" rIns="0" bIns="0" rtlCol="0">
            <a:spAutoFit/>
          </a:bodyPr>
          <a:lstStyle/>
          <a:p>
            <a:pPr defTabSz="914400"/>
            <a:r>
              <a:rPr lang="en-GB" sz="2400" b="1">
                <a:solidFill>
                  <a:prstClr val="white"/>
                </a:solidFill>
              </a:rPr>
              <a:t>Who we are</a:t>
            </a:r>
          </a:p>
        </p:txBody>
      </p:sp>
      <p:sp>
        <p:nvSpPr>
          <p:cNvPr id="38" name="TextBox 37"/>
          <p:cNvSpPr txBox="1"/>
          <p:nvPr userDrawn="1"/>
        </p:nvSpPr>
        <p:spPr>
          <a:xfrm>
            <a:off x="369660" y="2086098"/>
            <a:ext cx="4274348" cy="984885"/>
          </a:xfrm>
          <a:prstGeom prst="rect">
            <a:avLst/>
          </a:prstGeom>
          <a:noFill/>
        </p:spPr>
        <p:txBody>
          <a:bodyPr wrap="square" lIns="0" tIns="0" rIns="0" bIns="0" rtlCol="0">
            <a:spAutoFit/>
          </a:bodyPr>
          <a:lstStyle/>
          <a:p>
            <a:pPr defTabSz="914400"/>
            <a:r>
              <a:rPr lang="en-GB" sz="1600" b="1">
                <a:solidFill>
                  <a:srgbClr val="F37321"/>
                </a:solidFill>
              </a:rPr>
              <a:t>The King’s Fund </a:t>
            </a:r>
            <a:r>
              <a:rPr lang="en-GB" sz="1600">
                <a:solidFill>
                  <a:prstClr val="white"/>
                </a:solidFill>
              </a:rPr>
              <a:t>is an independent</a:t>
            </a:r>
          </a:p>
          <a:p>
            <a:pPr defTabSz="914400"/>
            <a:r>
              <a:rPr lang="en-GB" sz="1600">
                <a:solidFill>
                  <a:prstClr val="white"/>
                </a:solidFill>
              </a:rPr>
              <a:t>charity working to improve health </a:t>
            </a:r>
            <a:br>
              <a:rPr lang="en-GB" sz="1600">
                <a:solidFill>
                  <a:prstClr val="white"/>
                </a:solidFill>
              </a:rPr>
            </a:br>
            <a:r>
              <a:rPr lang="en-GB" sz="1600">
                <a:solidFill>
                  <a:prstClr val="white"/>
                </a:solidFill>
              </a:rPr>
              <a:t>and care in England. Our vision is that</a:t>
            </a:r>
          </a:p>
          <a:p>
            <a:pPr defTabSz="914400"/>
            <a:r>
              <a:rPr lang="en-GB" sz="1600">
                <a:solidFill>
                  <a:prstClr val="white"/>
                </a:solidFill>
              </a:rPr>
              <a:t>the best possible care is available to all. </a:t>
            </a:r>
          </a:p>
        </p:txBody>
      </p:sp>
      <p:sp>
        <p:nvSpPr>
          <p:cNvPr id="47" name="TextBox 46"/>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grpSp>
        <p:nvGrpSpPr>
          <p:cNvPr id="31" name="Group 11"/>
          <p:cNvGrpSpPr/>
          <p:nvPr userDrawn="1"/>
        </p:nvGrpSpPr>
        <p:grpSpPr>
          <a:xfrm>
            <a:off x="-2016732" y="2624198"/>
            <a:ext cx="1872208" cy="1396904"/>
            <a:chOff x="6195941" y="562596"/>
            <a:chExt cx="1872208" cy="1048648"/>
          </a:xfrm>
        </p:grpSpPr>
        <p:grpSp>
          <p:nvGrpSpPr>
            <p:cNvPr id="32" name="Group 113"/>
            <p:cNvGrpSpPr/>
            <p:nvPr/>
          </p:nvGrpSpPr>
          <p:grpSpPr>
            <a:xfrm>
              <a:off x="6195941" y="832626"/>
              <a:ext cx="1872208" cy="778618"/>
              <a:chOff x="-1872716" y="660661"/>
              <a:chExt cx="1872208" cy="583964"/>
            </a:xfrm>
          </p:grpSpPr>
          <p:sp>
            <p:nvSpPr>
              <p:cNvPr id="44" name="TextBox 43"/>
              <p:cNvSpPr txBox="1"/>
              <p:nvPr/>
            </p:nvSpPr>
            <p:spPr>
              <a:xfrm>
                <a:off x="-1872716" y="984698"/>
                <a:ext cx="1872208" cy="259927"/>
              </a:xfrm>
              <a:prstGeom prst="rect">
                <a:avLst/>
              </a:prstGeom>
              <a:noFill/>
            </p:spPr>
            <p:txBody>
              <a:bodyPr wrap="square" lIns="0" tIns="0" rIns="0" bIns="0" rtlCol="0">
                <a:spAutoFit/>
              </a:bodyPr>
              <a:lstStyle/>
              <a:p>
                <a:pPr defTabSz="914400"/>
                <a:r>
                  <a:rPr lang="en-GB" sz="1000">
                    <a:solidFill>
                      <a:prstClr val="black"/>
                    </a:solidFill>
                  </a:rPr>
                  <a:t>This slide has been designed to be used as is and should not require any modification.</a:t>
                </a:r>
              </a:p>
            </p:txBody>
          </p:sp>
          <p:pic>
            <p:nvPicPr>
              <p:cNvPr id="45" name="Picture 4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33" name="Group 120"/>
            <p:cNvGrpSpPr/>
            <p:nvPr/>
          </p:nvGrpSpPr>
          <p:grpSpPr>
            <a:xfrm>
              <a:off x="6303954" y="562596"/>
              <a:ext cx="540060" cy="540060"/>
              <a:chOff x="6303954" y="562596"/>
              <a:chExt cx="540060" cy="540060"/>
            </a:xfrm>
          </p:grpSpPr>
          <p:sp>
            <p:nvSpPr>
              <p:cNvPr id="36" name="Donut 3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39" name="Picture 38" descr="increase_indent.png"/>
              <p:cNvPicPr>
                <a:picLocks noChangeAspect="1"/>
              </p:cNvPicPr>
              <p:nvPr/>
            </p:nvPicPr>
            <p:blipFill>
              <a:blip r:embed="rId4" cstate="print"/>
              <a:stretch>
                <a:fillRect/>
              </a:stretch>
            </p:blipFill>
            <p:spPr>
              <a:xfrm>
                <a:off x="6425212" y="679422"/>
                <a:ext cx="317520" cy="317520"/>
              </a:xfrm>
              <a:prstGeom prst="rect">
                <a:avLst/>
              </a:prstGeom>
            </p:spPr>
          </p:pic>
        </p:grpSp>
      </p:grpSp>
      <p:sp>
        <p:nvSpPr>
          <p:cNvPr id="30" name="Content Placeholder 33"/>
          <p:cNvSpPr>
            <a:spLocks noGrp="1"/>
          </p:cNvSpPr>
          <p:nvPr>
            <p:ph sz="quarter" idx="17" hasCustomPrompt="1"/>
          </p:nvPr>
        </p:nvSpPr>
        <p:spPr>
          <a:xfrm>
            <a:off x="6811559" y="6036538"/>
            <a:ext cx="1000800"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8" hasCustomPrompt="1"/>
          </p:nvPr>
        </p:nvSpPr>
        <p:spPr>
          <a:xfrm>
            <a:off x="5781799" y="6036538"/>
            <a:ext cx="1000125" cy="710542"/>
          </a:xfrm>
        </p:spPr>
        <p:txBody>
          <a:bodyPr>
            <a:normAutofit/>
          </a:bodyPr>
          <a:lstStyle>
            <a:lvl1pPr algn="ctr">
              <a:defRPr sz="600"/>
            </a:lvl1pPr>
          </a:lstStyle>
          <a:p>
            <a:pPr lvl="0"/>
            <a:r>
              <a:rPr lang="en-US"/>
              <a:t>Click picture icon to add partner logo</a:t>
            </a:r>
            <a:endParaRPr lang="en-GB"/>
          </a:p>
        </p:txBody>
      </p:sp>
      <p:sp>
        <p:nvSpPr>
          <p:cNvPr id="40" name="Content Placeholder 33"/>
          <p:cNvSpPr>
            <a:spLocks noGrp="1"/>
          </p:cNvSpPr>
          <p:nvPr>
            <p:ph sz="quarter" idx="19" hasCustomPrompt="1"/>
          </p:nvPr>
        </p:nvSpPr>
        <p:spPr>
          <a:xfrm>
            <a:off x="4752029" y="603653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7465915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73AA-6110-488C-934A-62C9FFBAC25C}"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5" name="Group 5"/>
          <p:cNvGrpSpPr>
            <a:grpSpLocks noChangeAspect="1"/>
          </p:cNvGrpSpPr>
          <p:nvPr userDrawn="1"/>
        </p:nvGrpSpPr>
        <p:grpSpPr bwMode="auto">
          <a:xfrm>
            <a:off x="2" y="2115"/>
            <a:ext cx="9142413" cy="6832624"/>
            <a:chOff x="0" y="1"/>
            <a:chExt cx="5759" cy="3231"/>
          </a:xfrm>
        </p:grpSpPr>
        <p:sp>
          <p:nvSpPr>
            <p:cNvPr id="1030" name="Freeform 6"/>
            <p:cNvSpPr>
              <a:spLocks/>
            </p:cNvSpPr>
            <p:nvPr userDrawn="1"/>
          </p:nvSpPr>
          <p:spPr bwMode="auto">
            <a:xfrm>
              <a:off x="0" y="1"/>
              <a:ext cx="5759" cy="3231"/>
            </a:xfrm>
            <a:custGeom>
              <a:avLst/>
              <a:gdLst/>
              <a:ahLst/>
              <a:cxnLst>
                <a:cxn ang="0">
                  <a:pos x="0" y="0"/>
                </a:cxn>
                <a:cxn ang="0">
                  <a:pos x="0" y="376"/>
                </a:cxn>
                <a:cxn ang="0">
                  <a:pos x="23618" y="2033"/>
                </a:cxn>
                <a:cxn ang="0">
                  <a:pos x="23620" y="2035"/>
                </a:cxn>
                <a:cxn ang="0">
                  <a:pos x="23616" y="2039"/>
                </a:cxn>
                <a:cxn ang="0">
                  <a:pos x="26667" y="14965"/>
                </a:cxn>
                <a:cxn ang="0">
                  <a:pos x="26667" y="0"/>
                </a:cxn>
                <a:cxn ang="0">
                  <a:pos x="0" y="0"/>
                </a:cxn>
              </a:cxnLst>
              <a:rect l="0" t="0" r="r" b="b"/>
              <a:pathLst>
                <a:path w="26667" h="14965">
                  <a:moveTo>
                    <a:pt x="0" y="0"/>
                  </a:moveTo>
                  <a:lnTo>
                    <a:pt x="0" y="376"/>
                  </a:lnTo>
                  <a:lnTo>
                    <a:pt x="23618" y="2033"/>
                  </a:lnTo>
                  <a:lnTo>
                    <a:pt x="23620" y="2035"/>
                  </a:lnTo>
                  <a:lnTo>
                    <a:pt x="23616" y="2039"/>
                  </a:lnTo>
                  <a:lnTo>
                    <a:pt x="26667" y="14965"/>
                  </a:lnTo>
                  <a:lnTo>
                    <a:pt x="26667" y="0"/>
                  </a:lnTo>
                  <a:lnTo>
                    <a:pt x="0" y="0"/>
                  </a:lnTo>
                  <a:close/>
                </a:path>
              </a:pathLst>
            </a:custGeom>
            <a:solidFill>
              <a:srgbClr val="1D1D1B"/>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1" name="Freeform 7"/>
            <p:cNvSpPr>
              <a:spLocks/>
            </p:cNvSpPr>
            <p:nvPr userDrawn="1"/>
          </p:nvSpPr>
          <p:spPr bwMode="auto">
            <a:xfrm>
              <a:off x="4173" y="229"/>
              <a:ext cx="1327" cy="1290"/>
            </a:xfrm>
            <a:custGeom>
              <a:avLst/>
              <a:gdLst/>
              <a:ahLst/>
              <a:cxnLst>
                <a:cxn ang="0">
                  <a:pos x="6129" y="5123"/>
                </a:cxn>
                <a:cxn ang="0">
                  <a:pos x="5445" y="1024"/>
                </a:cxn>
                <a:cxn ang="0">
                  <a:pos x="5358" y="831"/>
                </a:cxn>
                <a:cxn ang="0">
                  <a:pos x="5359" y="830"/>
                </a:cxn>
                <a:cxn ang="0">
                  <a:pos x="5340" y="811"/>
                </a:cxn>
                <a:cxn ang="0">
                  <a:pos x="5339" y="811"/>
                </a:cxn>
                <a:cxn ang="0">
                  <a:pos x="5170" y="729"/>
                </a:cxn>
                <a:cxn ang="0">
                  <a:pos x="1055" y="15"/>
                </a:cxn>
                <a:cxn ang="0">
                  <a:pos x="837" y="119"/>
                </a:cxn>
                <a:cxn ang="0">
                  <a:pos x="34" y="917"/>
                </a:cxn>
                <a:cxn ang="0">
                  <a:pos x="0" y="955"/>
                </a:cxn>
                <a:cxn ang="0">
                  <a:pos x="143" y="814"/>
                </a:cxn>
                <a:cxn ang="0">
                  <a:pos x="360" y="709"/>
                </a:cxn>
                <a:cxn ang="0">
                  <a:pos x="4476" y="1423"/>
                </a:cxn>
                <a:cxn ang="0">
                  <a:pos x="4645" y="1506"/>
                </a:cxn>
                <a:cxn ang="0">
                  <a:pos x="4646" y="1505"/>
                </a:cxn>
                <a:cxn ang="0">
                  <a:pos x="4665" y="1524"/>
                </a:cxn>
                <a:cxn ang="0">
                  <a:pos x="4664" y="1525"/>
                </a:cxn>
                <a:cxn ang="0">
                  <a:pos x="4751" y="1718"/>
                </a:cxn>
                <a:cxn ang="0">
                  <a:pos x="5434" y="5817"/>
                </a:cxn>
                <a:cxn ang="0">
                  <a:pos x="5383" y="5976"/>
                </a:cxn>
                <a:cxn ang="0">
                  <a:pos x="6023" y="5339"/>
                </a:cxn>
                <a:cxn ang="0">
                  <a:pos x="6129" y="5123"/>
                </a:cxn>
              </a:cxnLst>
              <a:rect l="0" t="0" r="r" b="b"/>
              <a:pathLst>
                <a:path w="6143" h="5976">
                  <a:moveTo>
                    <a:pt x="6129" y="5123"/>
                  </a:moveTo>
                  <a:lnTo>
                    <a:pt x="5445" y="1024"/>
                  </a:lnTo>
                  <a:cubicBezTo>
                    <a:pt x="5430" y="943"/>
                    <a:pt x="5401" y="879"/>
                    <a:pt x="5358" y="831"/>
                  </a:cubicBezTo>
                  <a:lnTo>
                    <a:pt x="5359" y="830"/>
                  </a:lnTo>
                  <a:lnTo>
                    <a:pt x="5340" y="811"/>
                  </a:lnTo>
                  <a:lnTo>
                    <a:pt x="5339" y="811"/>
                  </a:lnTo>
                  <a:cubicBezTo>
                    <a:pt x="5295" y="773"/>
                    <a:pt x="5240" y="745"/>
                    <a:pt x="5170" y="729"/>
                  </a:cubicBezTo>
                  <a:lnTo>
                    <a:pt x="1055" y="15"/>
                  </a:lnTo>
                  <a:cubicBezTo>
                    <a:pt x="971" y="0"/>
                    <a:pt x="914" y="42"/>
                    <a:pt x="837" y="119"/>
                  </a:cubicBezTo>
                  <a:lnTo>
                    <a:pt x="34" y="917"/>
                  </a:lnTo>
                  <a:cubicBezTo>
                    <a:pt x="21" y="930"/>
                    <a:pt x="10" y="943"/>
                    <a:pt x="0" y="955"/>
                  </a:cubicBezTo>
                  <a:lnTo>
                    <a:pt x="143" y="814"/>
                  </a:lnTo>
                  <a:cubicBezTo>
                    <a:pt x="220" y="737"/>
                    <a:pt x="277" y="694"/>
                    <a:pt x="360" y="709"/>
                  </a:cubicBezTo>
                  <a:lnTo>
                    <a:pt x="4476" y="1423"/>
                  </a:lnTo>
                  <a:cubicBezTo>
                    <a:pt x="4546" y="1439"/>
                    <a:pt x="4601" y="1467"/>
                    <a:pt x="4645" y="1506"/>
                  </a:cubicBezTo>
                  <a:lnTo>
                    <a:pt x="4646" y="1505"/>
                  </a:lnTo>
                  <a:lnTo>
                    <a:pt x="4665" y="1524"/>
                  </a:lnTo>
                  <a:lnTo>
                    <a:pt x="4664" y="1525"/>
                  </a:lnTo>
                  <a:cubicBezTo>
                    <a:pt x="4707" y="1573"/>
                    <a:pt x="4736" y="1637"/>
                    <a:pt x="4751" y="1718"/>
                  </a:cubicBezTo>
                  <a:lnTo>
                    <a:pt x="5434" y="5817"/>
                  </a:lnTo>
                  <a:cubicBezTo>
                    <a:pt x="5445" y="5878"/>
                    <a:pt x="5425" y="5925"/>
                    <a:pt x="5383" y="5976"/>
                  </a:cubicBezTo>
                  <a:lnTo>
                    <a:pt x="6023" y="5339"/>
                  </a:lnTo>
                  <a:cubicBezTo>
                    <a:pt x="6101" y="5262"/>
                    <a:pt x="6143" y="5206"/>
                    <a:pt x="6129" y="5123"/>
                  </a:cubicBezTo>
                  <a:close/>
                </a:path>
              </a:pathLst>
            </a:custGeom>
            <a:solidFill>
              <a:srgbClr val="EDEDED"/>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2" name="Freeform 8"/>
            <p:cNvSpPr>
              <a:spLocks/>
            </p:cNvSpPr>
            <p:nvPr userDrawn="1"/>
          </p:nvSpPr>
          <p:spPr bwMode="auto">
            <a:xfrm>
              <a:off x="4012" y="435"/>
              <a:ext cx="1326" cy="1290"/>
            </a:xfrm>
            <a:custGeom>
              <a:avLst/>
              <a:gdLst/>
              <a:ahLst/>
              <a:cxnLst>
                <a:cxn ang="0">
                  <a:pos x="5762" y="5230"/>
                </a:cxn>
                <a:cxn ang="0">
                  <a:pos x="5699" y="5069"/>
                </a:cxn>
                <a:cxn ang="0">
                  <a:pos x="5077" y="892"/>
                </a:cxn>
                <a:cxn ang="0">
                  <a:pos x="5078" y="891"/>
                </a:cxn>
                <a:cxn ang="0">
                  <a:pos x="5078" y="891"/>
                </a:cxn>
                <a:cxn ang="0">
                  <a:pos x="904" y="243"/>
                </a:cxn>
                <a:cxn ang="0">
                  <a:pos x="743" y="179"/>
                </a:cxn>
                <a:cxn ang="0">
                  <a:pos x="759" y="0"/>
                </a:cxn>
                <a:cxn ang="0">
                  <a:pos x="99" y="656"/>
                </a:cxn>
                <a:cxn ang="0">
                  <a:pos x="49" y="873"/>
                </a:cxn>
                <a:cxn ang="0">
                  <a:pos x="210" y="937"/>
                </a:cxn>
                <a:cxn ang="0">
                  <a:pos x="4384" y="1585"/>
                </a:cxn>
                <a:cxn ang="0">
                  <a:pos x="4384" y="1585"/>
                </a:cxn>
                <a:cxn ang="0">
                  <a:pos x="4383" y="1586"/>
                </a:cxn>
                <a:cxn ang="0">
                  <a:pos x="5005" y="5763"/>
                </a:cxn>
                <a:cxn ang="0">
                  <a:pos x="5068" y="5924"/>
                </a:cxn>
                <a:cxn ang="0">
                  <a:pos x="5286" y="5876"/>
                </a:cxn>
                <a:cxn ang="0">
                  <a:pos x="6088" y="5079"/>
                </a:cxn>
                <a:cxn ang="0">
                  <a:pos x="6142" y="5021"/>
                </a:cxn>
                <a:cxn ang="0">
                  <a:pos x="5980" y="5182"/>
                </a:cxn>
                <a:cxn ang="0">
                  <a:pos x="5762" y="5230"/>
                </a:cxn>
              </a:cxnLst>
              <a:rect l="0" t="0" r="r" b="b"/>
              <a:pathLst>
                <a:path w="6142" h="5974">
                  <a:moveTo>
                    <a:pt x="5762" y="5230"/>
                  </a:moveTo>
                  <a:cubicBezTo>
                    <a:pt x="5727" y="5195"/>
                    <a:pt x="5706" y="5132"/>
                    <a:pt x="5699" y="5069"/>
                  </a:cubicBezTo>
                  <a:lnTo>
                    <a:pt x="5077" y="892"/>
                  </a:lnTo>
                  <a:lnTo>
                    <a:pt x="5078" y="891"/>
                  </a:lnTo>
                  <a:lnTo>
                    <a:pt x="5078" y="891"/>
                  </a:lnTo>
                  <a:lnTo>
                    <a:pt x="904" y="243"/>
                  </a:lnTo>
                  <a:cubicBezTo>
                    <a:pt x="841" y="236"/>
                    <a:pt x="778" y="214"/>
                    <a:pt x="743" y="179"/>
                  </a:cubicBezTo>
                  <a:cubicBezTo>
                    <a:pt x="701" y="137"/>
                    <a:pt x="701" y="75"/>
                    <a:pt x="759" y="0"/>
                  </a:cubicBezTo>
                  <a:lnTo>
                    <a:pt x="99" y="656"/>
                  </a:lnTo>
                  <a:cubicBezTo>
                    <a:pt x="8" y="747"/>
                    <a:pt x="0" y="824"/>
                    <a:pt x="49" y="873"/>
                  </a:cubicBezTo>
                  <a:cubicBezTo>
                    <a:pt x="84" y="909"/>
                    <a:pt x="147" y="930"/>
                    <a:pt x="210" y="937"/>
                  </a:cubicBezTo>
                  <a:lnTo>
                    <a:pt x="4384" y="1585"/>
                  </a:lnTo>
                  <a:lnTo>
                    <a:pt x="4384" y="1585"/>
                  </a:lnTo>
                  <a:lnTo>
                    <a:pt x="4383" y="1586"/>
                  </a:lnTo>
                  <a:lnTo>
                    <a:pt x="5005" y="5763"/>
                  </a:lnTo>
                  <a:cubicBezTo>
                    <a:pt x="5011" y="5826"/>
                    <a:pt x="5033" y="5889"/>
                    <a:pt x="5068" y="5924"/>
                  </a:cubicBezTo>
                  <a:cubicBezTo>
                    <a:pt x="5117" y="5974"/>
                    <a:pt x="5194" y="5967"/>
                    <a:pt x="5286" y="5876"/>
                  </a:cubicBezTo>
                  <a:lnTo>
                    <a:pt x="6088" y="5079"/>
                  </a:lnTo>
                  <a:cubicBezTo>
                    <a:pt x="6109" y="5058"/>
                    <a:pt x="6127" y="5039"/>
                    <a:pt x="6142" y="5021"/>
                  </a:cubicBezTo>
                  <a:lnTo>
                    <a:pt x="5980" y="5182"/>
                  </a:lnTo>
                  <a:cubicBezTo>
                    <a:pt x="5888" y="5273"/>
                    <a:pt x="5811" y="5279"/>
                    <a:pt x="5762" y="5230"/>
                  </a:cubicBez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3" name="Freeform 9"/>
            <p:cNvSpPr>
              <a:spLocks/>
            </p:cNvSpPr>
            <p:nvPr userDrawn="1"/>
          </p:nvSpPr>
          <p:spPr bwMode="auto">
            <a:xfrm>
              <a:off x="4160" y="379"/>
              <a:ext cx="1189" cy="1196"/>
            </a:xfrm>
            <a:custGeom>
              <a:avLst/>
              <a:gdLst/>
              <a:ahLst/>
              <a:cxnLst>
                <a:cxn ang="0">
                  <a:pos x="5492" y="5123"/>
                </a:cxn>
                <a:cxn ang="0">
                  <a:pos x="4809" y="1024"/>
                </a:cxn>
                <a:cxn ang="0">
                  <a:pos x="4722" y="831"/>
                </a:cxn>
                <a:cxn ang="0">
                  <a:pos x="4723" y="830"/>
                </a:cxn>
                <a:cxn ang="0">
                  <a:pos x="4704" y="811"/>
                </a:cxn>
                <a:cxn ang="0">
                  <a:pos x="4703" y="812"/>
                </a:cxn>
                <a:cxn ang="0">
                  <a:pos x="4534" y="729"/>
                </a:cxn>
                <a:cxn ang="0">
                  <a:pos x="418" y="15"/>
                </a:cxn>
                <a:cxn ang="0">
                  <a:pos x="201" y="120"/>
                </a:cxn>
                <a:cxn ang="0">
                  <a:pos x="58" y="261"/>
                </a:cxn>
                <a:cxn ang="0">
                  <a:pos x="42" y="440"/>
                </a:cxn>
                <a:cxn ang="0">
                  <a:pos x="203" y="504"/>
                </a:cxn>
                <a:cxn ang="0">
                  <a:pos x="4377" y="1152"/>
                </a:cxn>
                <a:cxn ang="0">
                  <a:pos x="4377" y="1152"/>
                </a:cxn>
                <a:cxn ang="0">
                  <a:pos x="4376" y="1153"/>
                </a:cxn>
                <a:cxn ang="0">
                  <a:pos x="4998" y="5330"/>
                </a:cxn>
                <a:cxn ang="0">
                  <a:pos x="5061" y="5491"/>
                </a:cxn>
                <a:cxn ang="0">
                  <a:pos x="5279" y="5443"/>
                </a:cxn>
                <a:cxn ang="0">
                  <a:pos x="5441" y="5282"/>
                </a:cxn>
                <a:cxn ang="0">
                  <a:pos x="5492" y="5123"/>
                </a:cxn>
              </a:cxnLst>
              <a:rect l="0" t="0" r="r" b="b"/>
              <a:pathLst>
                <a:path w="5503" h="5540">
                  <a:moveTo>
                    <a:pt x="5492" y="5123"/>
                  </a:moveTo>
                  <a:lnTo>
                    <a:pt x="4809" y="1024"/>
                  </a:lnTo>
                  <a:cubicBezTo>
                    <a:pt x="4794" y="943"/>
                    <a:pt x="4765" y="879"/>
                    <a:pt x="4722" y="831"/>
                  </a:cubicBezTo>
                  <a:lnTo>
                    <a:pt x="4723" y="830"/>
                  </a:lnTo>
                  <a:lnTo>
                    <a:pt x="4704" y="811"/>
                  </a:lnTo>
                  <a:lnTo>
                    <a:pt x="4703" y="812"/>
                  </a:lnTo>
                  <a:cubicBezTo>
                    <a:pt x="4659" y="773"/>
                    <a:pt x="4604" y="745"/>
                    <a:pt x="4534" y="729"/>
                  </a:cubicBezTo>
                  <a:lnTo>
                    <a:pt x="418" y="15"/>
                  </a:lnTo>
                  <a:cubicBezTo>
                    <a:pt x="335" y="0"/>
                    <a:pt x="278" y="43"/>
                    <a:pt x="201" y="120"/>
                  </a:cubicBezTo>
                  <a:lnTo>
                    <a:pt x="58" y="261"/>
                  </a:lnTo>
                  <a:cubicBezTo>
                    <a:pt x="0" y="336"/>
                    <a:pt x="0" y="398"/>
                    <a:pt x="42" y="440"/>
                  </a:cubicBezTo>
                  <a:cubicBezTo>
                    <a:pt x="77" y="475"/>
                    <a:pt x="140" y="497"/>
                    <a:pt x="203" y="504"/>
                  </a:cubicBezTo>
                  <a:lnTo>
                    <a:pt x="4377" y="1152"/>
                  </a:lnTo>
                  <a:lnTo>
                    <a:pt x="4377" y="1152"/>
                  </a:lnTo>
                  <a:lnTo>
                    <a:pt x="4376" y="1153"/>
                  </a:lnTo>
                  <a:lnTo>
                    <a:pt x="4998" y="5330"/>
                  </a:lnTo>
                  <a:cubicBezTo>
                    <a:pt x="5005" y="5393"/>
                    <a:pt x="5026" y="5456"/>
                    <a:pt x="5061" y="5491"/>
                  </a:cubicBezTo>
                  <a:cubicBezTo>
                    <a:pt x="5110" y="5540"/>
                    <a:pt x="5187" y="5534"/>
                    <a:pt x="5279" y="5443"/>
                  </a:cubicBezTo>
                  <a:lnTo>
                    <a:pt x="5441" y="5282"/>
                  </a:lnTo>
                  <a:cubicBezTo>
                    <a:pt x="5483" y="5231"/>
                    <a:pt x="5503" y="5184"/>
                    <a:pt x="5492" y="5123"/>
                  </a:cubicBezTo>
                  <a:close/>
                </a:path>
              </a:pathLst>
            </a:custGeom>
            <a:solidFill>
              <a:srgbClr val="878787"/>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13" name="Title 12"/>
          <p:cNvSpPr>
            <a:spLocks noGrp="1"/>
          </p:cNvSpPr>
          <p:nvPr>
            <p:ph type="title" hasCustomPrompt="1"/>
          </p:nvPr>
        </p:nvSpPr>
        <p:spPr>
          <a:xfrm>
            <a:off x="395288" y="1566587"/>
            <a:ext cx="7273056" cy="1143000"/>
          </a:xfrm>
        </p:spPr>
        <p:txBody>
          <a:bodyPr anchor="b">
            <a:normAutofit/>
          </a:bodyPr>
          <a:lstStyle>
            <a:lvl1pPr>
              <a:defRPr sz="2800">
                <a:solidFill>
                  <a:schemeClr val="tx1"/>
                </a:solidFill>
              </a:defRPr>
            </a:lvl1pPr>
          </a:lstStyle>
          <a:p>
            <a:r>
              <a:rPr lang="en-US"/>
              <a:t>Presentation title on one line only</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2852743"/>
            <a:ext cx="7272337" cy="2015085"/>
          </a:xfrm>
        </p:spPr>
        <p:txBody>
          <a:bodyPr/>
          <a:lstStyle>
            <a:lvl1pPr>
              <a:spcBef>
                <a:spcPts val="0"/>
              </a:spcBef>
              <a:spcAft>
                <a:spcPts val="0"/>
              </a:spcAft>
              <a:defRPr/>
            </a:lvl1pPr>
          </a:lstStyle>
          <a:p>
            <a:pPr lvl="0"/>
            <a:r>
              <a:rPr lang="en-US"/>
              <a:t>Click to add speaker name, job title, organisation each on an individual line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14" hasCustomPrompt="1"/>
          </p:nvPr>
        </p:nvSpPr>
        <p:spPr>
          <a:xfrm>
            <a:off x="6811560" y="6036248"/>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5" hasCustomPrompt="1"/>
          </p:nvPr>
        </p:nvSpPr>
        <p:spPr>
          <a:xfrm>
            <a:off x="5781793" y="6036248"/>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6" hasCustomPrompt="1"/>
          </p:nvPr>
        </p:nvSpPr>
        <p:spPr>
          <a:xfrm>
            <a:off x="4752023" y="6036248"/>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3852834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40E40-8F2E-4CA0-BB4D-21A4FEB8701E}"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8" y="454004"/>
            <a:ext cx="7273056" cy="1057531"/>
          </a:xfrm>
        </p:spPr>
        <p:txBody>
          <a:bodyPr anchor="t">
            <a:normAutofit/>
          </a:bodyPr>
          <a:lstStyle>
            <a:lvl1pPr>
              <a:defRPr sz="2400">
                <a:solidFill>
                  <a:schemeClr val="tx1"/>
                </a:solidFill>
              </a:defRPr>
            </a:lvl1pPr>
          </a:lstStyle>
          <a:p>
            <a:r>
              <a:rPr lang="en-US"/>
              <a:t>Section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90" y="1511533"/>
            <a:ext cx="7272337" cy="4409839"/>
          </a:xfrm>
        </p:spPr>
        <p:txBody>
          <a:bodyPr/>
          <a:lstStyle>
            <a:lvl1pPr>
              <a:defRPr baseline="0"/>
            </a:lvl1pPr>
          </a:lstStyle>
          <a:p>
            <a:pPr lvl="0"/>
            <a:r>
              <a:rPr lang="en-US"/>
              <a:t>Use these slides to introduce each new section of your presentation.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11"/>
          <p:cNvGrpSpPr/>
          <p:nvPr userDrawn="1"/>
        </p:nvGrpSpPr>
        <p:grpSpPr>
          <a:xfrm>
            <a:off x="-1908720" y="71736"/>
            <a:ext cx="1872208" cy="3089676"/>
            <a:chOff x="6195941" y="562596"/>
            <a:chExt cx="1872208" cy="2319403"/>
          </a:xfrm>
        </p:grpSpPr>
        <p:grpSp>
          <p:nvGrpSpPr>
            <p:cNvPr id="3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3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9"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
        <p:nvSpPr>
          <p:cNvPr id="34" name="Freeform 5"/>
          <p:cNvSpPr>
            <a:spLocks/>
          </p:cNvSpPr>
          <p:nvPr userDrawn="1"/>
        </p:nvSpPr>
        <p:spPr bwMode="auto">
          <a:xfrm>
            <a:off x="6084168" y="2117"/>
            <a:ext cx="3060342" cy="4143851"/>
          </a:xfrm>
          <a:custGeom>
            <a:avLst/>
            <a:gdLst/>
            <a:ahLst/>
            <a:cxnLst>
              <a:cxn ang="0">
                <a:pos x="0" y="0"/>
              </a:cxn>
              <a:cxn ang="0">
                <a:pos x="6356" y="986"/>
              </a:cxn>
              <a:cxn ang="0">
                <a:pos x="6357" y="987"/>
              </a:cxn>
              <a:cxn ang="0">
                <a:pos x="6356" y="988"/>
              </a:cxn>
              <a:cxn ang="0">
                <a:pos x="7316" y="7434"/>
              </a:cxn>
              <a:cxn ang="0">
                <a:pos x="7316" y="0"/>
              </a:cxn>
              <a:cxn ang="0">
                <a:pos x="0" y="0"/>
              </a:cxn>
            </a:cxnLst>
            <a:rect l="0" t="0" r="r" b="b"/>
            <a:pathLst>
              <a:path w="7316" h="7434">
                <a:moveTo>
                  <a:pt x="0" y="0"/>
                </a:moveTo>
                <a:lnTo>
                  <a:pt x="6356" y="986"/>
                </a:lnTo>
                <a:lnTo>
                  <a:pt x="6357" y="987"/>
                </a:lnTo>
                <a:lnTo>
                  <a:pt x="6356" y="988"/>
                </a:lnTo>
                <a:lnTo>
                  <a:pt x="7316" y="7434"/>
                </a:lnTo>
                <a:lnTo>
                  <a:pt x="7316" y="0"/>
                </a:lnTo>
                <a:lnTo>
                  <a:pt x="0"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Tree>
    <p:extLst>
      <p:ext uri="{BB962C8B-B14F-4D97-AF65-F5344CB8AC3E}">
        <p14:creationId xmlns:p14="http://schemas.microsoft.com/office/powerpoint/2010/main" val="180279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body text full width">
    <p:spTree>
      <p:nvGrpSpPr>
        <p:cNvPr id="1" name=""/>
        <p:cNvGrpSpPr/>
        <p:nvPr/>
      </p:nvGrpSpPr>
      <p:grpSpPr>
        <a:xfrm>
          <a:off x="0" y="0"/>
          <a:ext cx="0" cy="0"/>
          <a:chOff x="0" y="0"/>
          <a:chExt cx="0" cy="0"/>
        </a:xfrm>
      </p:grpSpPr>
      <p:grpSp>
        <p:nvGrpSpPr>
          <p:cNvPr id="5" name="Group 37"/>
          <p:cNvGrpSpPr/>
          <p:nvPr userDrawn="1"/>
        </p:nvGrpSpPr>
        <p:grpSpPr bwMode="gray">
          <a:xfrm>
            <a:off x="3" y="0"/>
            <a:ext cx="9144001" cy="6865906"/>
            <a:chOff x="0" y="0"/>
            <a:chExt cx="9144001" cy="5154198"/>
          </a:xfrm>
        </p:grpSpPr>
        <p:sp>
          <p:nvSpPr>
            <p:cNvPr id="39" name="Rectangle 38"/>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4" name="Rectangle 4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C1A811-C82A-4F8F-B3CE-A05565CF5249}"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0" y="454003"/>
            <a:ext cx="8353425"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6"/>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1" y="1509903"/>
            <a:ext cx="8353425" cy="4411282"/>
          </a:xfrm>
        </p:spPr>
        <p:txBody>
          <a:bodyPr/>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TextBox 52"/>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4"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5"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4082348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body text left, 2 general placeholders right">
    <p:spTree>
      <p:nvGrpSpPr>
        <p:cNvPr id="1" name=""/>
        <p:cNvGrpSpPr/>
        <p:nvPr/>
      </p:nvGrpSpPr>
      <p:grpSpPr>
        <a:xfrm>
          <a:off x="0" y="0"/>
          <a:ext cx="0" cy="0"/>
          <a:chOff x="0" y="0"/>
          <a:chExt cx="0" cy="0"/>
        </a:xfrm>
      </p:grpSpPr>
      <p:grpSp>
        <p:nvGrpSpPr>
          <p:cNvPr id="5" name="Group 38"/>
          <p:cNvGrpSpPr/>
          <p:nvPr userDrawn="1"/>
        </p:nvGrpSpPr>
        <p:grpSpPr bwMode="gray">
          <a:xfrm>
            <a:off x="3" y="0"/>
            <a:ext cx="9144001" cy="6865906"/>
            <a:chOff x="0" y="0"/>
            <a:chExt cx="9144001" cy="5154198"/>
          </a:xfrm>
        </p:grpSpPr>
        <p:sp>
          <p:nvSpPr>
            <p:cNvPr id="44" name="Rectangle 43"/>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5" name="Rectangle 44"/>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6" name="Rectangle 45"/>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39DD6EA-E1D5-494B-A4A0-0D13DC050B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0" y="454003"/>
            <a:ext cx="4176713" cy="1055899"/>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11"/>
          <p:cNvGrpSpPr/>
          <p:nvPr userDrawn="1"/>
        </p:nvGrpSpPr>
        <p:grpSpPr>
          <a:xfrm>
            <a:off x="-1908720" y="71736"/>
            <a:ext cx="1872208" cy="3089676"/>
            <a:chOff x="6195941" y="562596"/>
            <a:chExt cx="1872208" cy="2319403"/>
          </a:xfrm>
        </p:grpSpPr>
        <p:grpSp>
          <p:nvGrpSpPr>
            <p:cNvPr id="8" name="Group 113"/>
            <p:cNvGrpSpPr/>
            <p:nvPr/>
          </p:nvGrpSpPr>
          <p:grpSpPr>
            <a:xfrm>
              <a:off x="6195941" y="832626"/>
              <a:ext cx="1872208" cy="2049373"/>
              <a:chOff x="-1872716" y="660661"/>
              <a:chExt cx="1872208" cy="1537031"/>
            </a:xfrm>
          </p:grpSpPr>
          <p:sp>
            <p:nvSpPr>
              <p:cNvPr id="42" name="TextBox 41"/>
              <p:cNvSpPr txBox="1"/>
              <p:nvPr/>
            </p:nvSpPr>
            <p:spPr>
              <a:xfrm>
                <a:off x="-1872716" y="984698"/>
                <a:ext cx="1872208" cy="1212994"/>
              </a:xfrm>
              <a:prstGeom prst="rect">
                <a:avLst/>
              </a:prstGeom>
              <a:noFill/>
            </p:spPr>
            <p:txBody>
              <a:bodyPr wrap="square" lIns="0" tIns="0" rIns="0" bIns="0" rtlCol="0">
                <a:spAutoFit/>
              </a:bodyPr>
              <a:lstStyle/>
              <a:p>
                <a:pPr defTabSz="914400"/>
                <a:r>
                  <a:rPr lang="en-GB" sz="1000">
                    <a:solidFill>
                      <a:prstClr val="black"/>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defTabSz="914400"/>
                <a:endParaRPr lang="en-GB" sz="1000">
                  <a:solidFill>
                    <a:prstClr val="black"/>
                  </a:solidFill>
                </a:endParaRPr>
              </a:p>
              <a:p>
                <a:pPr defTabSz="914400"/>
                <a:r>
                  <a:rPr lang="en-GB" sz="1000">
                    <a:solidFill>
                      <a:prstClr val="black"/>
                    </a:solidFill>
                  </a:rPr>
                  <a:t>Do not use the bullet point button to format your text.</a:t>
                </a:r>
              </a:p>
            </p:txBody>
          </p:sp>
          <p:pic>
            <p:nvPicPr>
              <p:cNvPr id="43" name="Picture 42"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9" name="Group 120"/>
            <p:cNvGrpSpPr/>
            <p:nvPr/>
          </p:nvGrpSpPr>
          <p:grpSpPr>
            <a:xfrm>
              <a:off x="6303954" y="562596"/>
              <a:ext cx="540060" cy="540060"/>
              <a:chOff x="6303954" y="562596"/>
              <a:chExt cx="540060" cy="540060"/>
            </a:xfrm>
          </p:grpSpPr>
          <p:sp>
            <p:nvSpPr>
              <p:cNvPr id="40" name="Donut 39"/>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41" name="Picture 40"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2" name="Content Placeholder 31"/>
          <p:cNvSpPr>
            <a:spLocks noGrp="1"/>
          </p:cNvSpPr>
          <p:nvPr>
            <p:ph sz="quarter" idx="13" hasCustomPrompt="1"/>
          </p:nvPr>
        </p:nvSpPr>
        <p:spPr>
          <a:xfrm>
            <a:off x="395291" y="1509903"/>
            <a:ext cx="4176711" cy="4411282"/>
          </a:xfrm>
        </p:spPr>
        <p:txBody>
          <a:bodyPr rIns="180000"/>
          <a:lstStyle>
            <a:lvl1pPr>
              <a:defRPr/>
            </a:lvl1pPr>
          </a:lstStyle>
          <a:p>
            <a:pPr lvl="0"/>
            <a:r>
              <a:rPr lang="en-GB"/>
              <a:t>Click on an icon below to add content. To add text click here - see user tip on the left on how to style this body text. Keep text size to 16pt.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31"/>
          <p:cNvSpPr>
            <a:spLocks noGrp="1"/>
          </p:cNvSpPr>
          <p:nvPr>
            <p:ph sz="quarter" idx="14" hasCustomPrompt="1"/>
          </p:nvPr>
        </p:nvSpPr>
        <p:spPr>
          <a:xfrm>
            <a:off x="4572005" y="549825"/>
            <a:ext cx="4176711" cy="2687332"/>
          </a:xfrm>
        </p:spPr>
        <p:txBody>
          <a:bodyPr lIns="180000" rIns="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02" y="3237159"/>
            <a:ext cx="4176711" cy="2684027"/>
          </a:xfrm>
        </p:spPr>
        <p:txBody>
          <a:bodyPr lIns="180000" tIns="180000" rIns="0"/>
          <a:lstStyle>
            <a:lvl1pPr>
              <a:defRPr/>
            </a:lvl1pPr>
          </a:lstStyle>
          <a:p>
            <a:pPr lvl="0"/>
            <a:r>
              <a:rPr lang="en-GB"/>
              <a:t>Click on an icon below to add content. </a:t>
            </a:r>
          </a:p>
        </p:txBody>
      </p:sp>
      <p:sp>
        <p:nvSpPr>
          <p:cNvPr id="48" name="TextBox 47"/>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6"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7"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8"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42305269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2 general placeholders, plus text below ">
    <p:spTree>
      <p:nvGrpSpPr>
        <p:cNvPr id="1" name=""/>
        <p:cNvGrpSpPr/>
        <p:nvPr/>
      </p:nvGrpSpPr>
      <p:grpSpPr>
        <a:xfrm>
          <a:off x="0" y="0"/>
          <a:ext cx="0" cy="0"/>
          <a:chOff x="0" y="0"/>
          <a:chExt cx="0" cy="0"/>
        </a:xfrm>
      </p:grpSpPr>
      <p:grpSp>
        <p:nvGrpSpPr>
          <p:cNvPr id="5" name="Group 44"/>
          <p:cNvGrpSpPr/>
          <p:nvPr userDrawn="1"/>
        </p:nvGrpSpPr>
        <p:grpSpPr bwMode="gray">
          <a:xfrm>
            <a:off x="3" y="0"/>
            <a:ext cx="9144001" cy="6865906"/>
            <a:chOff x="0" y="0"/>
            <a:chExt cx="9144001" cy="5154198"/>
          </a:xfrm>
        </p:grpSpPr>
        <p:sp>
          <p:nvSpPr>
            <p:cNvPr id="46" name="Rectangle 45"/>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7" name="Rectangle 46"/>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8" name="Rectangle 47"/>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9" name="Rectangle 48"/>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3792353B-0A13-46E3-AEFE-1AF8B318DE1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454002"/>
            <a:ext cx="8353424" cy="1055901"/>
          </a:xfrm>
        </p:spPr>
        <p:txBody>
          <a:bodyPr anchor="t">
            <a:normAutofit/>
          </a:bodyPr>
          <a:lstStyle>
            <a:lvl1pPr>
              <a:defRPr sz="2400">
                <a:solidFill>
                  <a:schemeClr val="tx1"/>
                </a:solidFill>
              </a:defRPr>
            </a:lvl1pPr>
          </a:lstStyle>
          <a:p>
            <a:r>
              <a:rPr lang="en-US"/>
              <a:t>Slide title on one line</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0" name="Content Placeholder 31"/>
          <p:cNvSpPr>
            <a:spLocks noGrp="1"/>
          </p:cNvSpPr>
          <p:nvPr>
            <p:ph sz="quarter" idx="14" hasCustomPrompt="1"/>
          </p:nvPr>
        </p:nvSpPr>
        <p:spPr>
          <a:xfrm>
            <a:off x="395290" y="1509905"/>
            <a:ext cx="4176711" cy="3549769"/>
          </a:xfrm>
        </p:spPr>
        <p:txBody>
          <a:bodyPr lIns="0" rIns="180000" bIns="180000"/>
          <a:lstStyle>
            <a:lvl1pPr>
              <a:defRPr/>
            </a:lvl1pPr>
          </a:lstStyle>
          <a:p>
            <a:pPr lvl="0"/>
            <a:r>
              <a:rPr lang="en-GB"/>
              <a:t>Click on an icon below to add content. </a:t>
            </a:r>
          </a:p>
        </p:txBody>
      </p:sp>
      <p:sp>
        <p:nvSpPr>
          <p:cNvPr id="33" name="Content Placeholder 31"/>
          <p:cNvSpPr>
            <a:spLocks noGrp="1"/>
          </p:cNvSpPr>
          <p:nvPr>
            <p:ph sz="quarter" idx="15" hasCustomPrompt="1"/>
          </p:nvPr>
        </p:nvSpPr>
        <p:spPr>
          <a:xfrm>
            <a:off x="4572002" y="1509905"/>
            <a:ext cx="4176711" cy="3549769"/>
          </a:xfrm>
        </p:spPr>
        <p:txBody>
          <a:bodyPr lIns="180000" tIns="0" rIns="0"/>
          <a:lstStyle>
            <a:lvl1pPr>
              <a:defRPr/>
            </a:lvl1pPr>
          </a:lstStyle>
          <a:p>
            <a:pPr lvl="0"/>
            <a:r>
              <a:rPr lang="en-GB"/>
              <a:t>Click on an icon below to add content. </a:t>
            </a:r>
          </a:p>
        </p:txBody>
      </p:sp>
      <p:sp>
        <p:nvSpPr>
          <p:cNvPr id="34" name="Text Placeholder 33"/>
          <p:cNvSpPr>
            <a:spLocks noGrp="1"/>
          </p:cNvSpPr>
          <p:nvPr>
            <p:ph type="body" sz="quarter" idx="16" hasCustomPrompt="1"/>
          </p:nvPr>
        </p:nvSpPr>
        <p:spPr>
          <a:xfrm>
            <a:off x="395289" y="5204301"/>
            <a:ext cx="4176712" cy="716885"/>
          </a:xfrm>
        </p:spPr>
        <p:txBody>
          <a:bodyPr rIns="180000"/>
          <a:lstStyle>
            <a:lvl1pPr>
              <a:defRPr baseline="0"/>
            </a:lvl1pPr>
          </a:lstStyle>
          <a:p>
            <a:pPr lvl="0"/>
            <a:r>
              <a:rPr lang="en-US"/>
              <a:t>Add text for the content above here.</a:t>
            </a:r>
          </a:p>
        </p:txBody>
      </p:sp>
      <p:sp>
        <p:nvSpPr>
          <p:cNvPr id="35" name="Text Placeholder 33"/>
          <p:cNvSpPr>
            <a:spLocks noGrp="1"/>
          </p:cNvSpPr>
          <p:nvPr>
            <p:ph type="body" sz="quarter" idx="17" hasCustomPrompt="1"/>
          </p:nvPr>
        </p:nvSpPr>
        <p:spPr>
          <a:xfrm>
            <a:off x="4572001" y="5204301"/>
            <a:ext cx="4176712" cy="716885"/>
          </a:xfrm>
        </p:spPr>
        <p:txBody>
          <a:bodyPr lIns="180000" rIns="0"/>
          <a:lstStyle>
            <a:lvl1pPr>
              <a:defRPr baseline="0"/>
            </a:lvl1pPr>
          </a:lstStyle>
          <a:p>
            <a:pPr lvl="0"/>
            <a:r>
              <a:rPr lang="en-US"/>
              <a:t>Add text for the content above here.</a:t>
            </a:r>
          </a:p>
        </p:txBody>
      </p:sp>
      <p:sp>
        <p:nvSpPr>
          <p:cNvPr id="50" name="TextBox 49"/>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1" name="Content Placeholder 33"/>
          <p:cNvSpPr>
            <a:spLocks noGrp="1"/>
          </p:cNvSpPr>
          <p:nvPr>
            <p:ph sz="quarter" idx="18"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2" name="Content Placeholder 33"/>
          <p:cNvSpPr>
            <a:spLocks noGrp="1"/>
          </p:cNvSpPr>
          <p:nvPr>
            <p:ph sz="quarter" idx="19"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6" name="Content Placeholder 33"/>
          <p:cNvSpPr>
            <a:spLocks noGrp="1"/>
          </p:cNvSpPr>
          <p:nvPr>
            <p:ph sz="quarter" idx="20"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524667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791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0" y="0"/>
            <a:ext cx="9151910" cy="6865906"/>
            <a:chOff x="0" y="0"/>
            <a:chExt cx="9151910"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0" y="0"/>
              <a:ext cx="4032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9427A12D-83AE-4359-90F0-372E2267E67B}"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87" y="693954"/>
            <a:ext cx="8353424" cy="1055674"/>
          </a:xfrm>
        </p:spPr>
        <p:txBody>
          <a:bodyPr lIns="180000" rIns="180000" anchor="t">
            <a:normAutofit/>
          </a:bodyPr>
          <a:lstStyle>
            <a:lvl1pPr>
              <a:defRPr sz="2400">
                <a:solidFill>
                  <a:schemeClr val="bg1"/>
                </a:solidFill>
              </a:defRPr>
            </a:lvl1pPr>
          </a:lstStyle>
          <a:p>
            <a:r>
              <a:rPr lang="en-US"/>
              <a:t>Slide title on one line if required</a:t>
            </a:r>
            <a:endParaRPr lang="en-GB"/>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grpSp>
        <p:nvGrpSpPr>
          <p:cNvPr id="7" name="Group 28"/>
          <p:cNvGrpSpPr/>
          <p:nvPr userDrawn="1"/>
        </p:nvGrpSpPr>
        <p:grpSpPr>
          <a:xfrm>
            <a:off x="-1656692" y="1940173"/>
            <a:ext cx="1548680" cy="2371775"/>
            <a:chOff x="-1836712" y="2937191"/>
            <a:chExt cx="1548680" cy="1780479"/>
          </a:xfrm>
        </p:grpSpPr>
        <p:pic>
          <p:nvPicPr>
            <p:cNvPr id="31" name="Picture 30"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32" name="TextBox 31"/>
            <p:cNvSpPr txBox="1"/>
            <p:nvPr/>
          </p:nvSpPr>
          <p:spPr>
            <a:xfrm>
              <a:off x="-1836712" y="3677962"/>
              <a:ext cx="1548680" cy="1039708"/>
            </a:xfrm>
            <a:prstGeom prst="rect">
              <a:avLst/>
            </a:prstGeom>
            <a:noFill/>
          </p:spPr>
          <p:txBody>
            <a:bodyPr wrap="square" lIns="0" tIns="0" rIns="0" bIns="0" rtlCol="0">
              <a:spAutoFit/>
            </a:bodyPr>
            <a:lstStyle/>
            <a:p>
              <a:pPr defTabSz="914400"/>
              <a:r>
                <a:rPr lang="en-GB" sz="1000">
                  <a:solidFill>
                    <a:srgbClr val="000000"/>
                  </a:solidFill>
                </a:rPr>
                <a:t>To add a photographic image to the background.</a:t>
              </a:r>
            </a:p>
            <a:p>
              <a:pPr defTabSz="914400"/>
              <a:r>
                <a:rPr lang="en-GB" sz="1000">
                  <a:solidFill>
                    <a:srgbClr val="000000"/>
                  </a:solidFill>
                </a:rPr>
                <a:t>&gt;Right Click over slide</a:t>
              </a:r>
            </a:p>
            <a:p>
              <a:pPr defTabSz="914400"/>
              <a:r>
                <a:rPr lang="en-GB" sz="1000">
                  <a:solidFill>
                    <a:srgbClr val="000000"/>
                  </a:solidFill>
                </a:rPr>
                <a:t>&gt;format background</a:t>
              </a:r>
            </a:p>
            <a:p>
              <a:pPr defTabSz="914400"/>
              <a:r>
                <a:rPr lang="en-GB" sz="1000">
                  <a:solidFill>
                    <a:srgbClr val="000000"/>
                  </a:solidFill>
                </a:rPr>
                <a:t>&gt;fill</a:t>
              </a:r>
            </a:p>
            <a:p>
              <a:pPr defTabSz="914400"/>
              <a:r>
                <a:rPr lang="en-GB" sz="1000">
                  <a:solidFill>
                    <a:srgbClr val="000000"/>
                  </a:solidFill>
                </a:rPr>
                <a:t>&gt;picture or texture fill</a:t>
              </a:r>
            </a:p>
            <a:p>
              <a:pPr defTabSz="914400"/>
              <a:r>
                <a:rPr lang="en-GB" sz="1000">
                  <a:solidFill>
                    <a:srgbClr val="000000"/>
                  </a:solidFill>
                </a:rPr>
                <a:t>&gt;select image from  </a:t>
              </a:r>
              <a:br>
                <a:rPr lang="en-GB" sz="1000">
                  <a:solidFill>
                    <a:srgbClr val="000000"/>
                  </a:solidFill>
                </a:rPr>
              </a:br>
              <a:r>
                <a:rPr lang="en-GB" sz="1000">
                  <a:solidFill>
                    <a:srgbClr val="000000"/>
                  </a:solidFill>
                </a:rPr>
                <a:t>  your file</a:t>
              </a:r>
            </a:p>
          </p:txBody>
        </p:sp>
        <p:pic>
          <p:nvPicPr>
            <p:cNvPr id="36" name="Picture 3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37" name="TextBox 36"/>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30"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3"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4036658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dia file - animation movie etc">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CF8F1B27-0041-4364-867C-F7E6F41A25F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4" name="Media Placeholder 33"/>
          <p:cNvSpPr>
            <a:spLocks noGrp="1"/>
          </p:cNvSpPr>
          <p:nvPr>
            <p:ph type="media" sz="quarter" idx="13" hasCustomPrompt="1"/>
          </p:nvPr>
        </p:nvSpPr>
        <p:spPr>
          <a:xfrm>
            <a:off x="395291" y="549828"/>
            <a:ext cx="8353425" cy="5371359"/>
          </a:xfrm>
        </p:spPr>
        <p:txBody>
          <a:bodyPr anchor="ctr"/>
          <a:lstStyle>
            <a:lvl1pPr algn="ctr">
              <a:defRPr sz="1000" baseline="0"/>
            </a:lvl1pPr>
          </a:lstStyle>
          <a:p>
            <a:r>
              <a:rPr lang="en-GB"/>
              <a:t>Click icon to add media such as animation, videos etc</a:t>
            </a:r>
          </a:p>
        </p:txBody>
      </p:sp>
      <p:sp>
        <p:nvSpPr>
          <p:cNvPr id="35" name="TextBox 34"/>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29"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324665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pSp>
        <p:nvGrpSpPr>
          <p:cNvPr id="5" name="Group 27"/>
          <p:cNvGrpSpPr/>
          <p:nvPr userDrawn="1"/>
        </p:nvGrpSpPr>
        <p:grpSpPr bwMode="gray">
          <a:xfrm>
            <a:off x="3" y="0"/>
            <a:ext cx="9144001" cy="6865906"/>
            <a:chOff x="0" y="0"/>
            <a:chExt cx="9144001" cy="5154198"/>
          </a:xfrm>
        </p:grpSpPr>
        <p:sp>
          <p:nvSpPr>
            <p:cNvPr id="27" name="Rectangle 26"/>
            <p:cNvSpPr/>
            <p:nvPr userDrawn="1"/>
          </p:nvSpPr>
          <p:spPr bwMode="gray">
            <a:xfrm>
              <a:off x="1" y="4444998"/>
              <a:ext cx="9144000"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4" name="Rectangle 23"/>
            <p:cNvSpPr/>
            <p:nvPr userDrawn="1"/>
          </p:nvSpPr>
          <p:spPr bwMode="gray">
            <a:xfrm>
              <a:off x="0"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5" name="Rectangle 24"/>
            <p:cNvSpPr/>
            <p:nvPr userDrawn="1"/>
          </p:nvSpPr>
          <p:spPr bwMode="gray">
            <a:xfrm>
              <a:off x="8748711" y="0"/>
              <a:ext cx="395287"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6" name="Rectangle 25"/>
            <p:cNvSpPr/>
            <p:nvPr userDrawn="1"/>
          </p:nvSpPr>
          <p:spPr bwMode="gray">
            <a:xfrm>
              <a:off x="1" y="1"/>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grpSp>
      <p:sp>
        <p:nvSpPr>
          <p:cNvPr id="2" name="Date Placeholder 1"/>
          <p:cNvSpPr>
            <a:spLocks noGrp="1"/>
          </p:cNvSpPr>
          <p:nvPr>
            <p:ph type="dt" sz="half" idx="10"/>
          </p:nvPr>
        </p:nvSpPr>
        <p:spPr/>
        <p:txBody>
          <a:bodyPr/>
          <a:lstStyle/>
          <a:p>
            <a:fld id="{2FED8468-4E5B-4D58-BD17-1435B0E0B8D7}"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grpSp>
        <p:nvGrpSpPr>
          <p:cNvPr id="6" name="Group 12"/>
          <p:cNvGrpSpPr>
            <a:grpSpLocks noChangeAspect="1"/>
          </p:cNvGrpSpPr>
          <p:nvPr userDrawn="1"/>
        </p:nvGrpSpPr>
        <p:grpSpPr bwMode="auto">
          <a:xfrm>
            <a:off x="395536" y="6330138"/>
            <a:ext cx="1528656" cy="302120"/>
            <a:chOff x="317" y="1236"/>
            <a:chExt cx="5109" cy="758"/>
          </a:xfrm>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29" name="TextBox 28"/>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sp>
        <p:nvSpPr>
          <p:cNvPr id="28"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0"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31"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25716656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nal thank you slide">
    <p:bg bwMode="invGray">
      <p:bgPr>
        <a:solidFill>
          <a:srgbClr val="000000"/>
        </a:solidFill>
        <a:effectLst/>
      </p:bgPr>
    </p:bg>
    <p:spTree>
      <p:nvGrpSpPr>
        <p:cNvPr id="1" name=""/>
        <p:cNvGrpSpPr/>
        <p:nvPr/>
      </p:nvGrpSpPr>
      <p:grpSpPr>
        <a:xfrm>
          <a:off x="0" y="0"/>
          <a:ext cx="0" cy="0"/>
          <a:chOff x="0" y="0"/>
          <a:chExt cx="0" cy="0"/>
        </a:xfrm>
      </p:grpSpPr>
      <p:sp>
        <p:nvSpPr>
          <p:cNvPr id="29" name="Rectangle 28" hidden="1"/>
          <p:cNvSpPr/>
          <p:nvPr userDrawn="1"/>
        </p:nvSpPr>
        <p:spPr>
          <a:xfrm>
            <a:off x="0" y="1"/>
            <a:ext cx="9144000" cy="68816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 name="Date Placeholder 1"/>
          <p:cNvSpPr>
            <a:spLocks noGrp="1"/>
          </p:cNvSpPr>
          <p:nvPr>
            <p:ph type="dt" sz="half" idx="10"/>
          </p:nvPr>
        </p:nvSpPr>
        <p:spPr/>
        <p:txBody>
          <a:bodyPr/>
          <a:lstStyle/>
          <a:p>
            <a:fld id="{634017EF-7D8E-43B0-9360-67353EFBF722}"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p>
            <a:fld id="{1C9B8DB7-5E07-498D-BB05-949344748FB4}" type="slidenum">
              <a:rPr lang="en-GB" smtClean="0">
                <a:solidFill>
                  <a:prstClr val="black"/>
                </a:solidFill>
              </a:rPr>
              <a:pPr/>
              <a:t>‹#›</a:t>
            </a:fld>
            <a:endParaRPr lang="en-GB">
              <a:solidFill>
                <a:prstClr val="black"/>
              </a:solidFill>
            </a:endParaRPr>
          </a:p>
        </p:txBody>
      </p:sp>
      <p:sp>
        <p:nvSpPr>
          <p:cNvPr id="13" name="Title 12"/>
          <p:cNvSpPr>
            <a:spLocks noGrp="1"/>
          </p:cNvSpPr>
          <p:nvPr>
            <p:ph type="title" hasCustomPrompt="1"/>
          </p:nvPr>
        </p:nvSpPr>
        <p:spPr>
          <a:xfrm>
            <a:off x="395290" y="1566587"/>
            <a:ext cx="8353425" cy="1143000"/>
          </a:xfrm>
        </p:spPr>
        <p:txBody>
          <a:bodyPr anchor="b">
            <a:normAutofit/>
          </a:bodyPr>
          <a:lstStyle>
            <a:lvl1pPr algn="ctr">
              <a:defRPr sz="2800" baseline="0">
                <a:solidFill>
                  <a:srgbClr val="FFFFFF"/>
                </a:solidFill>
              </a:defRPr>
            </a:lvl1pPr>
          </a:lstStyle>
          <a:p>
            <a:r>
              <a:rPr lang="en-US"/>
              <a:t>Add Thank You Or Similar Here</a:t>
            </a:r>
            <a:endParaRPr lang="en-GB"/>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sp>
        <p:nvSpPr>
          <p:cNvPr id="31" name="Text Placeholder 30"/>
          <p:cNvSpPr>
            <a:spLocks noGrp="1"/>
          </p:cNvSpPr>
          <p:nvPr>
            <p:ph type="body" sz="quarter" idx="13" hasCustomPrompt="1"/>
          </p:nvPr>
        </p:nvSpPr>
        <p:spPr>
          <a:xfrm>
            <a:off x="395289" y="3430058"/>
            <a:ext cx="8353424" cy="1197965"/>
          </a:xfrm>
        </p:spPr>
        <p:txBody>
          <a:bodyPr>
            <a:normAutofit/>
          </a:bodyPr>
          <a:lstStyle>
            <a:lvl1pPr algn="ctr">
              <a:spcBef>
                <a:spcPts val="0"/>
              </a:spcBef>
              <a:spcAft>
                <a:spcPts val="0"/>
              </a:spcAft>
              <a:defRPr baseline="0">
                <a:solidFill>
                  <a:srgbClr val="FFFFFF"/>
                </a:solidFill>
              </a:defRPr>
            </a:lvl1pPr>
            <a:lvl2pPr algn="ctr">
              <a:defRPr>
                <a:solidFill>
                  <a:srgbClr val="FF0000"/>
                </a:solidFill>
              </a:defRPr>
            </a:lvl2pPr>
            <a:lvl3pPr algn="ctr">
              <a:defRPr>
                <a:solidFill>
                  <a:srgbClr val="FF0000"/>
                </a:solidFill>
              </a:defRPr>
            </a:lvl3pPr>
            <a:lvl4pPr algn="ctr">
              <a:defRPr/>
            </a:lvl4pPr>
            <a:lvl5pPr algn="ctr">
              <a:defRPr/>
            </a:lvl5pPr>
          </a:lstStyle>
          <a:p>
            <a:pPr lvl="0"/>
            <a:r>
              <a:rPr lang="en-US"/>
              <a:t>Click to add your name, your twitter handle and your email address each on an individual line</a:t>
            </a:r>
          </a:p>
        </p:txBody>
      </p:sp>
      <p:sp>
        <p:nvSpPr>
          <p:cNvPr id="30" name="TextBox 29"/>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sp>
        <p:nvSpPr>
          <p:cNvPr id="32" name="TextBox 31"/>
          <p:cNvSpPr txBox="1"/>
          <p:nvPr userDrawn="1"/>
        </p:nvSpPr>
        <p:spPr>
          <a:xfrm>
            <a:off x="2999546" y="4628023"/>
            <a:ext cx="3156634" cy="369332"/>
          </a:xfrm>
          <a:prstGeom prst="rect">
            <a:avLst/>
          </a:prstGeom>
          <a:noFill/>
        </p:spPr>
        <p:txBody>
          <a:bodyPr wrap="none" rtlCol="0">
            <a:spAutoFit/>
          </a:bodyPr>
          <a:lstStyle/>
          <a:p>
            <a:pPr algn="ctr" defTabSz="914400"/>
            <a:r>
              <a:rPr lang="en-GB" b="1" err="1">
                <a:solidFill>
                  <a:srgbClr val="FFFFFF"/>
                </a:solidFill>
              </a:rPr>
              <a:t>www.kingsfund.org.uk</a:t>
            </a:r>
            <a:endParaRPr lang="en-GB" b="1">
              <a:solidFill>
                <a:srgbClr val="FFFFFF"/>
              </a:solidFill>
            </a:endParaRPr>
          </a:p>
        </p:txBody>
      </p:sp>
      <p:sp>
        <p:nvSpPr>
          <p:cNvPr id="24" name="Content Placeholder 33"/>
          <p:cNvSpPr>
            <a:spLocks noGrp="1"/>
          </p:cNvSpPr>
          <p:nvPr>
            <p:ph sz="quarter" idx="17" hasCustomPrompt="1"/>
          </p:nvPr>
        </p:nvSpPr>
        <p:spPr>
          <a:xfrm>
            <a:off x="6811559" y="6036537"/>
            <a:ext cx="1000800"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5" name="Content Placeholder 33"/>
          <p:cNvSpPr>
            <a:spLocks noGrp="1"/>
          </p:cNvSpPr>
          <p:nvPr>
            <p:ph sz="quarter" idx="18" hasCustomPrompt="1"/>
          </p:nvPr>
        </p:nvSpPr>
        <p:spPr>
          <a:xfrm>
            <a:off x="5781791" y="6036537"/>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
        <p:nvSpPr>
          <p:cNvPr id="26" name="Content Placeholder 33"/>
          <p:cNvSpPr>
            <a:spLocks noGrp="1"/>
          </p:cNvSpPr>
          <p:nvPr>
            <p:ph sz="quarter" idx="19" hasCustomPrompt="1"/>
          </p:nvPr>
        </p:nvSpPr>
        <p:spPr>
          <a:xfrm>
            <a:off x="4752022" y="6036537"/>
            <a:ext cx="1000125" cy="710542"/>
          </a:xfrm>
        </p:spPr>
        <p:txBody>
          <a:bodyPr>
            <a:normAutofit/>
          </a:bodyPr>
          <a:lstStyle>
            <a:lvl1pPr algn="ctr">
              <a:defRPr sz="600">
                <a:solidFill>
                  <a:schemeClr val="bg1"/>
                </a:solidFill>
              </a:defRPr>
            </a:lvl1pPr>
          </a:lstStyle>
          <a:p>
            <a:pPr lvl="0"/>
            <a:r>
              <a:rPr lang="en-US"/>
              <a:t>Click picture icon to add partner logo</a:t>
            </a:r>
            <a:endParaRPr lang="en-GB"/>
          </a:p>
        </p:txBody>
      </p:sp>
    </p:spTree>
    <p:extLst>
      <p:ext uri="{BB962C8B-B14F-4D97-AF65-F5344CB8AC3E}">
        <p14:creationId xmlns:p14="http://schemas.microsoft.com/office/powerpoint/2010/main" val="29833705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rporate slide 1 of 5">
    <p:bg>
      <p:bgPr>
        <a:solidFill>
          <a:srgbClr val="6E2639"/>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E610-84E3-4FE0-BBA3-B841BA1B30D4}" type="datetime1">
              <a:rPr lang="en-GB" smtClean="0">
                <a:solidFill>
                  <a:prstClr val="black">
                    <a:tint val="75000"/>
                  </a:prstClr>
                </a:solidFill>
              </a:rPr>
              <a:pPr/>
              <a:t>21/11/2019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solidFill>
                  <a:prstClr val="white"/>
                </a:solidFill>
              </a:rPr>
              <a:t>This is the footer area where text can be added if need be</a:t>
            </a:r>
          </a:p>
        </p:txBody>
      </p:sp>
      <p:sp>
        <p:nvSpPr>
          <p:cNvPr id="4" name="Slide Number Placeholder 3"/>
          <p:cNvSpPr>
            <a:spLocks noGrp="1"/>
          </p:cNvSpPr>
          <p:nvPr>
            <p:ph type="sldNum" sz="quarter" idx="12"/>
          </p:nvPr>
        </p:nvSpPr>
        <p:spPr>
          <a:xfrm>
            <a:off x="7884370" y="6613427"/>
            <a:ext cx="986905" cy="244574"/>
          </a:xfrm>
        </p:spPr>
        <p:txBody>
          <a:bodyPr/>
          <a:lstStyle>
            <a:lvl1pPr>
              <a:defRPr>
                <a:solidFill>
                  <a:schemeClr val="bg1"/>
                </a:solidFill>
              </a:defRPr>
            </a:lvl1pPr>
          </a:lstStyle>
          <a:p>
            <a:fld id="{1C9B8DB7-5E07-498D-BB05-949344748FB4}" type="slidenum">
              <a:rPr lang="en-GB" smtClean="0">
                <a:solidFill>
                  <a:prstClr val="white"/>
                </a:solidFill>
              </a:rPr>
              <a:pPr/>
              <a:t>‹#›</a:t>
            </a:fld>
            <a:endParaRPr lang="en-GB">
              <a:solidFill>
                <a:prstClr val="white"/>
              </a:solidFill>
            </a:endParaRPr>
          </a:p>
        </p:txBody>
      </p:sp>
      <p:grpSp>
        <p:nvGrpSpPr>
          <p:cNvPr id="5" name="Group 12"/>
          <p:cNvGrpSpPr>
            <a:grpSpLocks noChangeAspect="1"/>
          </p:cNvGrpSpPr>
          <p:nvPr userDrawn="1"/>
        </p:nvGrpSpPr>
        <p:grpSpPr bwMode="auto">
          <a:xfrm>
            <a:off x="395536" y="6330138"/>
            <a:ext cx="1528656" cy="302120"/>
            <a:chOff x="317" y="1236"/>
            <a:chExt cx="5109" cy="758"/>
          </a:xfrm>
          <a:solidFill>
            <a:schemeClr val="bg1"/>
          </a:solidFill>
        </p:grpSpPr>
        <p:sp>
          <p:nvSpPr>
            <p:cNvPr id="1037" name="Freeform 13"/>
            <p:cNvSpPr>
              <a:spLocks/>
            </p:cNvSpPr>
            <p:nvPr userDrawn="1"/>
          </p:nvSpPr>
          <p:spPr bwMode="auto">
            <a:xfrm>
              <a:off x="2112" y="1390"/>
              <a:ext cx="103" cy="442"/>
            </a:xfrm>
            <a:custGeom>
              <a:avLst/>
              <a:gdLst/>
              <a:ahLst/>
              <a:cxnLst>
                <a:cxn ang="0">
                  <a:pos x="183" y="920"/>
                </a:cxn>
                <a:cxn ang="0">
                  <a:pos x="33" y="920"/>
                </a:cxn>
                <a:cxn ang="0">
                  <a:pos x="0" y="885"/>
                </a:cxn>
                <a:cxn ang="0">
                  <a:pos x="0" y="32"/>
                </a:cxn>
                <a:cxn ang="0">
                  <a:pos x="33" y="0"/>
                </a:cxn>
                <a:cxn ang="0">
                  <a:pos x="183" y="0"/>
                </a:cxn>
                <a:cxn ang="0">
                  <a:pos x="215" y="32"/>
                </a:cxn>
                <a:cxn ang="0">
                  <a:pos x="215" y="885"/>
                </a:cxn>
                <a:cxn ang="0">
                  <a:pos x="183" y="920"/>
                </a:cxn>
              </a:cxnLst>
              <a:rect l="0" t="0" r="r" b="b"/>
              <a:pathLst>
                <a:path w="215" h="92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8" name="Freeform 14"/>
            <p:cNvSpPr>
              <a:spLocks/>
            </p:cNvSpPr>
            <p:nvPr userDrawn="1"/>
          </p:nvSpPr>
          <p:spPr bwMode="auto">
            <a:xfrm>
              <a:off x="2280" y="1384"/>
              <a:ext cx="361" cy="448"/>
            </a:xfrm>
            <a:custGeom>
              <a:avLst/>
              <a:gdLst/>
              <a:ahLst/>
              <a:cxnLst>
                <a:cxn ang="0">
                  <a:pos x="720" y="932"/>
                </a:cxn>
                <a:cxn ang="0">
                  <a:pos x="570" y="932"/>
                </a:cxn>
                <a:cxn ang="0">
                  <a:pos x="538" y="897"/>
                </a:cxn>
                <a:cxn ang="0">
                  <a:pos x="538" y="366"/>
                </a:cxn>
                <a:cxn ang="0">
                  <a:pos x="399" y="183"/>
                </a:cxn>
                <a:cxn ang="0">
                  <a:pos x="215" y="242"/>
                </a:cxn>
                <a:cxn ang="0">
                  <a:pos x="215" y="897"/>
                </a:cxn>
                <a:cxn ang="0">
                  <a:pos x="182" y="932"/>
                </a:cxn>
                <a:cxn ang="0">
                  <a:pos x="32" y="932"/>
                </a:cxn>
                <a:cxn ang="0">
                  <a:pos x="0" y="897"/>
                </a:cxn>
                <a:cxn ang="0">
                  <a:pos x="0" y="44"/>
                </a:cxn>
                <a:cxn ang="0">
                  <a:pos x="32" y="12"/>
                </a:cxn>
                <a:cxn ang="0">
                  <a:pos x="174" y="12"/>
                </a:cxn>
                <a:cxn ang="0">
                  <a:pos x="207" y="44"/>
                </a:cxn>
                <a:cxn ang="0">
                  <a:pos x="207" y="78"/>
                </a:cxn>
                <a:cxn ang="0">
                  <a:pos x="471" y="0"/>
                </a:cxn>
                <a:cxn ang="0">
                  <a:pos x="753" y="366"/>
                </a:cxn>
                <a:cxn ang="0">
                  <a:pos x="753" y="897"/>
                </a:cxn>
                <a:cxn ang="0">
                  <a:pos x="720" y="932"/>
                </a:cxn>
              </a:cxnLst>
              <a:rect l="0" t="0" r="r" b="b"/>
              <a:pathLst>
                <a:path w="753" h="932">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39" name="Freeform 15"/>
            <p:cNvSpPr>
              <a:spLocks/>
            </p:cNvSpPr>
            <p:nvPr userDrawn="1"/>
          </p:nvSpPr>
          <p:spPr bwMode="auto">
            <a:xfrm>
              <a:off x="3101" y="1387"/>
              <a:ext cx="312" cy="453"/>
            </a:xfrm>
            <a:custGeom>
              <a:avLst/>
              <a:gdLst/>
              <a:ahLst/>
              <a:cxnLst>
                <a:cxn ang="0">
                  <a:pos x="331" y="944"/>
                </a:cxn>
                <a:cxn ang="0">
                  <a:pos x="39" y="912"/>
                </a:cxn>
                <a:cxn ang="0">
                  <a:pos x="8" y="874"/>
                </a:cxn>
                <a:cxn ang="0">
                  <a:pos x="8" y="776"/>
                </a:cxn>
                <a:cxn ang="0">
                  <a:pos x="36" y="750"/>
                </a:cxn>
                <a:cxn ang="0">
                  <a:pos x="42" y="750"/>
                </a:cxn>
                <a:cxn ang="0">
                  <a:pos x="316" y="768"/>
                </a:cxn>
                <a:cxn ang="0">
                  <a:pos x="432" y="690"/>
                </a:cxn>
                <a:cxn ang="0">
                  <a:pos x="360" y="607"/>
                </a:cxn>
                <a:cxn ang="0">
                  <a:pos x="137" y="470"/>
                </a:cxn>
                <a:cxn ang="0">
                  <a:pos x="0" y="245"/>
                </a:cxn>
                <a:cxn ang="0">
                  <a:pos x="310" y="0"/>
                </a:cxn>
                <a:cxn ang="0">
                  <a:pos x="600" y="33"/>
                </a:cxn>
                <a:cxn ang="0">
                  <a:pos x="630" y="70"/>
                </a:cxn>
                <a:cxn ang="0">
                  <a:pos x="630" y="165"/>
                </a:cxn>
                <a:cxn ang="0">
                  <a:pos x="603" y="196"/>
                </a:cxn>
                <a:cxn ang="0">
                  <a:pos x="597" y="196"/>
                </a:cxn>
                <a:cxn ang="0">
                  <a:pos x="328" y="176"/>
                </a:cxn>
                <a:cxn ang="0">
                  <a:pos x="215" y="245"/>
                </a:cxn>
                <a:cxn ang="0">
                  <a:pos x="281" y="312"/>
                </a:cxn>
                <a:cxn ang="0">
                  <a:pos x="494" y="442"/>
                </a:cxn>
                <a:cxn ang="0">
                  <a:pos x="651" y="690"/>
                </a:cxn>
                <a:cxn ang="0">
                  <a:pos x="331" y="944"/>
                </a:cxn>
              </a:cxnLst>
              <a:rect l="0" t="0" r="r" b="b"/>
              <a:pathLst>
                <a:path w="651" h="944">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0" name="Freeform 16"/>
            <p:cNvSpPr>
              <a:spLocks/>
            </p:cNvSpPr>
            <p:nvPr userDrawn="1"/>
          </p:nvSpPr>
          <p:spPr bwMode="auto">
            <a:xfrm>
              <a:off x="3525" y="1244"/>
              <a:ext cx="346" cy="588"/>
            </a:xfrm>
            <a:custGeom>
              <a:avLst/>
              <a:gdLst/>
              <a:ahLst/>
              <a:cxnLst>
                <a:cxn ang="0">
                  <a:pos x="686" y="194"/>
                </a:cxn>
                <a:cxn ang="0">
                  <a:pos x="353" y="194"/>
                </a:cxn>
                <a:cxn ang="0">
                  <a:pos x="225" y="334"/>
                </a:cxn>
                <a:cxn ang="0">
                  <a:pos x="225" y="510"/>
                </a:cxn>
                <a:cxn ang="0">
                  <a:pos x="547" y="510"/>
                </a:cxn>
                <a:cxn ang="0">
                  <a:pos x="579" y="543"/>
                </a:cxn>
                <a:cxn ang="0">
                  <a:pos x="579" y="660"/>
                </a:cxn>
                <a:cxn ang="0">
                  <a:pos x="547" y="693"/>
                </a:cxn>
                <a:cxn ang="0">
                  <a:pos x="225" y="693"/>
                </a:cxn>
                <a:cxn ang="0">
                  <a:pos x="225" y="1192"/>
                </a:cxn>
                <a:cxn ang="0">
                  <a:pos x="192" y="1225"/>
                </a:cxn>
                <a:cxn ang="0">
                  <a:pos x="32" y="1225"/>
                </a:cxn>
                <a:cxn ang="0">
                  <a:pos x="0" y="1192"/>
                </a:cxn>
                <a:cxn ang="0">
                  <a:pos x="0" y="334"/>
                </a:cxn>
                <a:cxn ang="0">
                  <a:pos x="376" y="0"/>
                </a:cxn>
                <a:cxn ang="0">
                  <a:pos x="686" y="22"/>
                </a:cxn>
                <a:cxn ang="0">
                  <a:pos x="719" y="57"/>
                </a:cxn>
                <a:cxn ang="0">
                  <a:pos x="719" y="161"/>
                </a:cxn>
                <a:cxn ang="0">
                  <a:pos x="686" y="194"/>
                </a:cxn>
              </a:cxnLst>
              <a:rect l="0" t="0" r="r" b="b"/>
              <a:pathLst>
                <a:path w="719" h="1225">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1" name="Freeform 17"/>
            <p:cNvSpPr>
              <a:spLocks/>
            </p:cNvSpPr>
            <p:nvPr userDrawn="1"/>
          </p:nvSpPr>
          <p:spPr bwMode="auto">
            <a:xfrm>
              <a:off x="3862" y="1390"/>
              <a:ext cx="362" cy="447"/>
            </a:xfrm>
            <a:custGeom>
              <a:avLst/>
              <a:gdLst/>
              <a:ahLst/>
              <a:cxnLst>
                <a:cxn ang="0">
                  <a:pos x="721" y="920"/>
                </a:cxn>
                <a:cxn ang="0">
                  <a:pos x="571" y="920"/>
                </a:cxn>
                <a:cxn ang="0">
                  <a:pos x="539" y="887"/>
                </a:cxn>
                <a:cxn ang="0">
                  <a:pos x="539" y="849"/>
                </a:cxn>
                <a:cxn ang="0">
                  <a:pos x="282" y="931"/>
                </a:cxn>
                <a:cxn ang="0">
                  <a:pos x="82" y="862"/>
                </a:cxn>
                <a:cxn ang="0">
                  <a:pos x="0" y="566"/>
                </a:cxn>
                <a:cxn ang="0">
                  <a:pos x="0" y="34"/>
                </a:cxn>
                <a:cxn ang="0">
                  <a:pos x="33" y="0"/>
                </a:cxn>
                <a:cxn ang="0">
                  <a:pos x="183" y="0"/>
                </a:cxn>
                <a:cxn ang="0">
                  <a:pos x="216" y="34"/>
                </a:cxn>
                <a:cxn ang="0">
                  <a:pos x="216" y="566"/>
                </a:cxn>
                <a:cxn ang="0">
                  <a:pos x="253" y="722"/>
                </a:cxn>
                <a:cxn ang="0">
                  <a:pos x="354" y="752"/>
                </a:cxn>
                <a:cxn ang="0">
                  <a:pos x="539" y="686"/>
                </a:cxn>
                <a:cxn ang="0">
                  <a:pos x="539" y="34"/>
                </a:cxn>
                <a:cxn ang="0">
                  <a:pos x="571" y="0"/>
                </a:cxn>
                <a:cxn ang="0">
                  <a:pos x="721" y="0"/>
                </a:cxn>
                <a:cxn ang="0">
                  <a:pos x="754" y="34"/>
                </a:cxn>
                <a:cxn ang="0">
                  <a:pos x="754" y="887"/>
                </a:cxn>
                <a:cxn ang="0">
                  <a:pos x="721" y="920"/>
                </a:cxn>
              </a:cxnLst>
              <a:rect l="0" t="0" r="r" b="b"/>
              <a:pathLst>
                <a:path w="754" h="931">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2" name="Freeform 18"/>
            <p:cNvSpPr>
              <a:spLocks/>
            </p:cNvSpPr>
            <p:nvPr userDrawn="1"/>
          </p:nvSpPr>
          <p:spPr bwMode="auto">
            <a:xfrm>
              <a:off x="4286" y="1384"/>
              <a:ext cx="362" cy="448"/>
            </a:xfrm>
            <a:custGeom>
              <a:avLst/>
              <a:gdLst/>
              <a:ahLst/>
              <a:cxnLst>
                <a:cxn ang="0">
                  <a:pos x="721" y="932"/>
                </a:cxn>
                <a:cxn ang="0">
                  <a:pos x="571" y="932"/>
                </a:cxn>
                <a:cxn ang="0">
                  <a:pos x="538" y="897"/>
                </a:cxn>
                <a:cxn ang="0">
                  <a:pos x="538" y="366"/>
                </a:cxn>
                <a:cxn ang="0">
                  <a:pos x="400" y="183"/>
                </a:cxn>
                <a:cxn ang="0">
                  <a:pos x="215" y="242"/>
                </a:cxn>
                <a:cxn ang="0">
                  <a:pos x="215" y="897"/>
                </a:cxn>
                <a:cxn ang="0">
                  <a:pos x="183" y="932"/>
                </a:cxn>
                <a:cxn ang="0">
                  <a:pos x="33" y="932"/>
                </a:cxn>
                <a:cxn ang="0">
                  <a:pos x="0" y="897"/>
                </a:cxn>
                <a:cxn ang="0">
                  <a:pos x="0" y="44"/>
                </a:cxn>
                <a:cxn ang="0">
                  <a:pos x="33" y="12"/>
                </a:cxn>
                <a:cxn ang="0">
                  <a:pos x="174" y="12"/>
                </a:cxn>
                <a:cxn ang="0">
                  <a:pos x="207" y="44"/>
                </a:cxn>
                <a:cxn ang="0">
                  <a:pos x="207" y="78"/>
                </a:cxn>
                <a:cxn ang="0">
                  <a:pos x="471" y="0"/>
                </a:cxn>
                <a:cxn ang="0">
                  <a:pos x="753" y="366"/>
                </a:cxn>
                <a:cxn ang="0">
                  <a:pos x="753" y="897"/>
                </a:cxn>
                <a:cxn ang="0">
                  <a:pos x="721" y="932"/>
                </a:cxn>
              </a:cxnLst>
              <a:rect l="0" t="0" r="r" b="b"/>
              <a:pathLst>
                <a:path w="753" h="932">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3" name="Freeform 19"/>
            <p:cNvSpPr>
              <a:spLocks noEditPoints="1"/>
            </p:cNvSpPr>
            <p:nvPr userDrawn="1"/>
          </p:nvSpPr>
          <p:spPr bwMode="auto">
            <a:xfrm>
              <a:off x="4696" y="1248"/>
              <a:ext cx="366" cy="590"/>
            </a:xfrm>
            <a:custGeom>
              <a:avLst/>
              <a:gdLst/>
              <a:ahLst/>
              <a:cxnLst>
                <a:cxn ang="0">
                  <a:pos x="546" y="471"/>
                </a:cxn>
                <a:cxn ang="0">
                  <a:pos x="390" y="459"/>
                </a:cxn>
                <a:cxn ang="0">
                  <a:pos x="215" y="693"/>
                </a:cxn>
                <a:cxn ang="0">
                  <a:pos x="215" y="818"/>
                </a:cxn>
                <a:cxn ang="0">
                  <a:pos x="390" y="1051"/>
                </a:cxn>
                <a:cxn ang="0">
                  <a:pos x="546" y="1040"/>
                </a:cxn>
                <a:cxn ang="0">
                  <a:pos x="546" y="471"/>
                </a:cxn>
                <a:cxn ang="0">
                  <a:pos x="718" y="1185"/>
                </a:cxn>
                <a:cxn ang="0">
                  <a:pos x="390" y="1228"/>
                </a:cxn>
                <a:cxn ang="0">
                  <a:pos x="0" y="818"/>
                </a:cxn>
                <a:cxn ang="0">
                  <a:pos x="0" y="693"/>
                </a:cxn>
                <a:cxn ang="0">
                  <a:pos x="390" y="283"/>
                </a:cxn>
                <a:cxn ang="0">
                  <a:pos x="546" y="295"/>
                </a:cxn>
                <a:cxn ang="0">
                  <a:pos x="546" y="32"/>
                </a:cxn>
                <a:cxn ang="0">
                  <a:pos x="579" y="0"/>
                </a:cxn>
                <a:cxn ang="0">
                  <a:pos x="729" y="0"/>
                </a:cxn>
                <a:cxn ang="0">
                  <a:pos x="762" y="32"/>
                </a:cxn>
                <a:cxn ang="0">
                  <a:pos x="762" y="1141"/>
                </a:cxn>
                <a:cxn ang="0">
                  <a:pos x="718" y="1185"/>
                </a:cxn>
              </a:cxnLst>
              <a:rect l="0" t="0" r="r" b="b"/>
              <a:pathLst>
                <a:path w="762" h="1228">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4" name="Freeform 20"/>
            <p:cNvSpPr>
              <a:spLocks/>
            </p:cNvSpPr>
            <p:nvPr userDrawn="1"/>
          </p:nvSpPr>
          <p:spPr bwMode="auto">
            <a:xfrm>
              <a:off x="1667" y="1250"/>
              <a:ext cx="423" cy="582"/>
            </a:xfrm>
            <a:custGeom>
              <a:avLst/>
              <a:gdLst/>
              <a:ahLst/>
              <a:cxnLst>
                <a:cxn ang="0">
                  <a:pos x="458" y="605"/>
                </a:cxn>
                <a:cxn ang="0">
                  <a:pos x="458" y="605"/>
                </a:cxn>
                <a:cxn ang="0">
                  <a:pos x="458" y="605"/>
                </a:cxn>
                <a:cxn ang="0">
                  <a:pos x="870" y="46"/>
                </a:cxn>
                <a:cxn ang="0">
                  <a:pos x="882" y="19"/>
                </a:cxn>
                <a:cxn ang="0">
                  <a:pos x="851" y="0"/>
                </a:cxn>
                <a:cxn ang="0">
                  <a:pos x="665" y="0"/>
                </a:cxn>
                <a:cxn ang="0">
                  <a:pos x="627" y="13"/>
                </a:cxn>
                <a:cxn ang="0">
                  <a:pos x="232" y="571"/>
                </a:cxn>
                <a:cxn ang="0">
                  <a:pos x="226" y="579"/>
                </a:cxn>
                <a:cxn ang="0">
                  <a:pos x="226" y="31"/>
                </a:cxn>
                <a:cxn ang="0">
                  <a:pos x="194" y="0"/>
                </a:cxn>
                <a:cxn ang="0">
                  <a:pos x="32" y="0"/>
                </a:cxn>
                <a:cxn ang="0">
                  <a:pos x="0" y="31"/>
                </a:cxn>
                <a:cxn ang="0">
                  <a:pos x="0" y="1178"/>
                </a:cxn>
                <a:cxn ang="0">
                  <a:pos x="32" y="1211"/>
                </a:cxn>
                <a:cxn ang="0">
                  <a:pos x="194" y="1211"/>
                </a:cxn>
                <a:cxn ang="0">
                  <a:pos x="226" y="1178"/>
                </a:cxn>
                <a:cxn ang="0">
                  <a:pos x="226" y="632"/>
                </a:cxn>
                <a:cxn ang="0">
                  <a:pos x="229" y="637"/>
                </a:cxn>
                <a:cxn ang="0">
                  <a:pos x="627" y="1198"/>
                </a:cxn>
                <a:cxn ang="0">
                  <a:pos x="664" y="1211"/>
                </a:cxn>
                <a:cxn ang="0">
                  <a:pos x="851" y="1211"/>
                </a:cxn>
                <a:cxn ang="0">
                  <a:pos x="882" y="1191"/>
                </a:cxn>
                <a:cxn ang="0">
                  <a:pos x="870" y="1165"/>
                </a:cxn>
                <a:cxn ang="0">
                  <a:pos x="458" y="605"/>
                </a:cxn>
              </a:cxnLst>
              <a:rect l="0" t="0" r="r" b="b"/>
              <a:pathLst>
                <a:path w="882" h="1211">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5" name="Freeform 21"/>
            <p:cNvSpPr>
              <a:spLocks/>
            </p:cNvSpPr>
            <p:nvPr userDrawn="1"/>
          </p:nvSpPr>
          <p:spPr bwMode="auto">
            <a:xfrm>
              <a:off x="317" y="1250"/>
              <a:ext cx="414" cy="582"/>
            </a:xfrm>
            <a:custGeom>
              <a:avLst/>
              <a:gdLst/>
              <a:ahLst/>
              <a:cxnLst>
                <a:cxn ang="0">
                  <a:pos x="830" y="189"/>
                </a:cxn>
                <a:cxn ang="0">
                  <a:pos x="545" y="189"/>
                </a:cxn>
                <a:cxn ang="0">
                  <a:pos x="545" y="1180"/>
                </a:cxn>
                <a:cxn ang="0">
                  <a:pos x="512" y="1212"/>
                </a:cxn>
                <a:cxn ang="0">
                  <a:pos x="351" y="1212"/>
                </a:cxn>
                <a:cxn ang="0">
                  <a:pos x="318" y="1180"/>
                </a:cxn>
                <a:cxn ang="0">
                  <a:pos x="318" y="189"/>
                </a:cxn>
                <a:cxn ang="0">
                  <a:pos x="33" y="189"/>
                </a:cxn>
                <a:cxn ang="0">
                  <a:pos x="0" y="160"/>
                </a:cxn>
                <a:cxn ang="0">
                  <a:pos x="0" y="31"/>
                </a:cxn>
                <a:cxn ang="0">
                  <a:pos x="33" y="0"/>
                </a:cxn>
                <a:cxn ang="0">
                  <a:pos x="830" y="0"/>
                </a:cxn>
                <a:cxn ang="0">
                  <a:pos x="863" y="31"/>
                </a:cxn>
                <a:cxn ang="0">
                  <a:pos x="863" y="160"/>
                </a:cxn>
                <a:cxn ang="0">
                  <a:pos x="830" y="189"/>
                </a:cxn>
              </a:cxnLst>
              <a:rect l="0" t="0" r="r" b="b"/>
              <a:pathLst>
                <a:path w="863" h="1212">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6" name="Freeform 22"/>
            <p:cNvSpPr>
              <a:spLocks/>
            </p:cNvSpPr>
            <p:nvPr userDrawn="1"/>
          </p:nvSpPr>
          <p:spPr bwMode="auto">
            <a:xfrm>
              <a:off x="773" y="1236"/>
              <a:ext cx="362" cy="596"/>
            </a:xfrm>
            <a:custGeom>
              <a:avLst/>
              <a:gdLst/>
              <a:ahLst/>
              <a:cxnLst>
                <a:cxn ang="0">
                  <a:pos x="721" y="1241"/>
                </a:cxn>
                <a:cxn ang="0">
                  <a:pos x="571" y="1241"/>
                </a:cxn>
                <a:cxn ang="0">
                  <a:pos x="538" y="1207"/>
                </a:cxn>
                <a:cxn ang="0">
                  <a:pos x="538" y="670"/>
                </a:cxn>
                <a:cxn ang="0">
                  <a:pos x="404" y="492"/>
                </a:cxn>
                <a:cxn ang="0">
                  <a:pos x="215" y="548"/>
                </a:cxn>
                <a:cxn ang="0">
                  <a:pos x="215" y="1207"/>
                </a:cxn>
                <a:cxn ang="0">
                  <a:pos x="182" y="1241"/>
                </a:cxn>
                <a:cxn ang="0">
                  <a:pos x="32" y="1241"/>
                </a:cxn>
                <a:cxn ang="0">
                  <a:pos x="0" y="1207"/>
                </a:cxn>
                <a:cxn ang="0">
                  <a:pos x="0" y="33"/>
                </a:cxn>
                <a:cxn ang="0">
                  <a:pos x="32" y="0"/>
                </a:cxn>
                <a:cxn ang="0">
                  <a:pos x="182" y="0"/>
                </a:cxn>
                <a:cxn ang="0">
                  <a:pos x="215" y="33"/>
                </a:cxn>
                <a:cxn ang="0">
                  <a:pos x="215" y="370"/>
                </a:cxn>
                <a:cxn ang="0">
                  <a:pos x="461" y="310"/>
                </a:cxn>
                <a:cxn ang="0">
                  <a:pos x="753" y="670"/>
                </a:cxn>
                <a:cxn ang="0">
                  <a:pos x="753" y="1207"/>
                </a:cxn>
                <a:cxn ang="0">
                  <a:pos x="721" y="1241"/>
                </a:cxn>
              </a:cxnLst>
              <a:rect l="0" t="0" r="r" b="b"/>
              <a:pathLst>
                <a:path w="753" h="1241">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7" name="Freeform 23"/>
            <p:cNvSpPr>
              <a:spLocks noEditPoints="1"/>
            </p:cNvSpPr>
            <p:nvPr userDrawn="1"/>
          </p:nvSpPr>
          <p:spPr bwMode="auto">
            <a:xfrm>
              <a:off x="1180" y="1385"/>
              <a:ext cx="375" cy="453"/>
            </a:xfrm>
            <a:custGeom>
              <a:avLst/>
              <a:gdLst/>
              <a:ahLst/>
              <a:cxnLst>
                <a:cxn ang="0">
                  <a:pos x="563" y="386"/>
                </a:cxn>
                <a:cxn ang="0">
                  <a:pos x="392" y="186"/>
                </a:cxn>
                <a:cxn ang="0">
                  <a:pos x="217" y="386"/>
                </a:cxn>
                <a:cxn ang="0">
                  <a:pos x="217" y="393"/>
                </a:cxn>
                <a:cxn ang="0">
                  <a:pos x="563" y="393"/>
                </a:cxn>
                <a:cxn ang="0">
                  <a:pos x="563" y="386"/>
                </a:cxn>
                <a:cxn ang="0">
                  <a:pos x="747" y="546"/>
                </a:cxn>
                <a:cxn ang="0">
                  <a:pos x="216" y="546"/>
                </a:cxn>
                <a:cxn ang="0">
                  <a:pos x="216" y="551"/>
                </a:cxn>
                <a:cxn ang="0">
                  <a:pos x="411" y="758"/>
                </a:cxn>
                <a:cxn ang="0">
                  <a:pos x="712" y="742"/>
                </a:cxn>
                <a:cxn ang="0">
                  <a:pos x="716" y="742"/>
                </a:cxn>
                <a:cxn ang="0">
                  <a:pos x="746" y="766"/>
                </a:cxn>
                <a:cxn ang="0">
                  <a:pos x="746" y="874"/>
                </a:cxn>
                <a:cxn ang="0">
                  <a:pos x="712" y="917"/>
                </a:cxn>
                <a:cxn ang="0">
                  <a:pos x="395" y="944"/>
                </a:cxn>
                <a:cxn ang="0">
                  <a:pos x="0" y="535"/>
                </a:cxn>
                <a:cxn ang="0">
                  <a:pos x="0" y="414"/>
                </a:cxn>
                <a:cxn ang="0">
                  <a:pos x="392" y="0"/>
                </a:cxn>
                <a:cxn ang="0">
                  <a:pos x="780" y="414"/>
                </a:cxn>
                <a:cxn ang="0">
                  <a:pos x="780" y="505"/>
                </a:cxn>
                <a:cxn ang="0">
                  <a:pos x="747" y="546"/>
                </a:cxn>
              </a:cxnLst>
              <a:rect l="0" t="0" r="r" b="b"/>
              <a:pathLst>
                <a:path w="780" h="944">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8" name="Freeform 24"/>
            <p:cNvSpPr>
              <a:spLocks/>
            </p:cNvSpPr>
            <p:nvPr userDrawn="1"/>
          </p:nvSpPr>
          <p:spPr bwMode="auto">
            <a:xfrm>
              <a:off x="5108" y="1250"/>
              <a:ext cx="318" cy="582"/>
            </a:xfrm>
            <a:custGeom>
              <a:avLst/>
              <a:gdLst/>
              <a:ahLst/>
              <a:cxnLst>
                <a:cxn ang="0">
                  <a:pos x="423" y="605"/>
                </a:cxn>
                <a:cxn ang="0">
                  <a:pos x="423" y="605"/>
                </a:cxn>
                <a:cxn ang="0">
                  <a:pos x="423" y="605"/>
                </a:cxn>
                <a:cxn ang="0">
                  <a:pos x="11" y="1165"/>
                </a:cxn>
                <a:cxn ang="0">
                  <a:pos x="0" y="1191"/>
                </a:cxn>
                <a:cxn ang="0">
                  <a:pos x="31" y="1211"/>
                </a:cxn>
                <a:cxn ang="0">
                  <a:pos x="217" y="1211"/>
                </a:cxn>
                <a:cxn ang="0">
                  <a:pos x="254" y="1198"/>
                </a:cxn>
                <a:cxn ang="0">
                  <a:pos x="650" y="640"/>
                </a:cxn>
                <a:cxn ang="0">
                  <a:pos x="662" y="607"/>
                </a:cxn>
                <a:cxn ang="0">
                  <a:pos x="662" y="607"/>
                </a:cxn>
                <a:cxn ang="0">
                  <a:pos x="662" y="603"/>
                </a:cxn>
                <a:cxn ang="0">
                  <a:pos x="662" y="603"/>
                </a:cxn>
                <a:cxn ang="0">
                  <a:pos x="652" y="574"/>
                </a:cxn>
                <a:cxn ang="0">
                  <a:pos x="254" y="13"/>
                </a:cxn>
                <a:cxn ang="0">
                  <a:pos x="217" y="0"/>
                </a:cxn>
                <a:cxn ang="0">
                  <a:pos x="31" y="0"/>
                </a:cxn>
                <a:cxn ang="0">
                  <a:pos x="0" y="20"/>
                </a:cxn>
                <a:cxn ang="0">
                  <a:pos x="11" y="46"/>
                </a:cxn>
                <a:cxn ang="0">
                  <a:pos x="423" y="605"/>
                </a:cxn>
              </a:cxnLst>
              <a:rect l="0" t="0" r="r" b="b"/>
              <a:pathLst>
                <a:path w="662" h="1211">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sp>
          <p:nvSpPr>
            <p:cNvPr id="1049" name="Freeform 25"/>
            <p:cNvSpPr>
              <a:spLocks noEditPoints="1"/>
            </p:cNvSpPr>
            <p:nvPr userDrawn="1"/>
          </p:nvSpPr>
          <p:spPr bwMode="auto">
            <a:xfrm>
              <a:off x="2681" y="1294"/>
              <a:ext cx="446" cy="700"/>
            </a:xfrm>
            <a:custGeom>
              <a:avLst/>
              <a:gdLst/>
              <a:ahLst/>
              <a:cxnLst>
                <a:cxn ang="0">
                  <a:pos x="571" y="524"/>
                </a:cxn>
                <a:cxn ang="0">
                  <a:pos x="397" y="653"/>
                </a:cxn>
                <a:cxn ang="0">
                  <a:pos x="220" y="524"/>
                </a:cxn>
                <a:cxn ang="0">
                  <a:pos x="220" y="511"/>
                </a:cxn>
                <a:cxn ang="0">
                  <a:pos x="397" y="373"/>
                </a:cxn>
                <a:cxn ang="0">
                  <a:pos x="571" y="511"/>
                </a:cxn>
                <a:cxn ang="0">
                  <a:pos x="571" y="524"/>
                </a:cxn>
                <a:cxn ang="0">
                  <a:pos x="211" y="1174"/>
                </a:cxn>
                <a:cxn ang="0">
                  <a:pos x="251" y="1060"/>
                </a:cxn>
                <a:cxn ang="0">
                  <a:pos x="397" y="1094"/>
                </a:cxn>
                <a:cxn ang="0">
                  <a:pos x="589" y="1192"/>
                </a:cxn>
                <a:cxn ang="0">
                  <a:pos x="589" y="1203"/>
                </a:cxn>
                <a:cxn ang="0">
                  <a:pos x="405" y="1296"/>
                </a:cxn>
                <a:cxn ang="0">
                  <a:pos x="211" y="1188"/>
                </a:cxn>
                <a:cxn ang="0">
                  <a:pos x="211" y="1174"/>
                </a:cxn>
                <a:cxn ang="0">
                  <a:pos x="899" y="0"/>
                </a:cxn>
                <a:cxn ang="0">
                  <a:pos x="750" y="0"/>
                </a:cxn>
                <a:cxn ang="0">
                  <a:pos x="722" y="26"/>
                </a:cxn>
                <a:cxn ang="0">
                  <a:pos x="685" y="175"/>
                </a:cxn>
                <a:cxn ang="0">
                  <a:pos x="660" y="274"/>
                </a:cxn>
                <a:cxn ang="0">
                  <a:pos x="397" y="208"/>
                </a:cxn>
                <a:cxn ang="0">
                  <a:pos x="8" y="508"/>
                </a:cxn>
                <a:cxn ang="0">
                  <a:pos x="8" y="520"/>
                </a:cxn>
                <a:cxn ang="0">
                  <a:pos x="75" y="710"/>
                </a:cxn>
                <a:cxn ang="0">
                  <a:pos x="10" y="843"/>
                </a:cxn>
                <a:cxn ang="0">
                  <a:pos x="10" y="844"/>
                </a:cxn>
                <a:cxn ang="0">
                  <a:pos x="83" y="994"/>
                </a:cxn>
                <a:cxn ang="0">
                  <a:pos x="0" y="1174"/>
                </a:cxn>
                <a:cxn ang="0">
                  <a:pos x="0" y="1188"/>
                </a:cxn>
                <a:cxn ang="0">
                  <a:pos x="405" y="1459"/>
                </a:cxn>
                <a:cxn ang="0">
                  <a:pos x="804" y="1203"/>
                </a:cxn>
                <a:cxn ang="0">
                  <a:pos x="804" y="1192"/>
                </a:cxn>
                <a:cxn ang="0">
                  <a:pos x="439" y="931"/>
                </a:cxn>
                <a:cxn ang="0">
                  <a:pos x="247" y="885"/>
                </a:cxn>
                <a:cxn ang="0">
                  <a:pos x="191" y="831"/>
                </a:cxn>
                <a:cxn ang="0">
                  <a:pos x="219" y="789"/>
                </a:cxn>
                <a:cxn ang="0">
                  <a:pos x="397" y="816"/>
                </a:cxn>
                <a:cxn ang="0">
                  <a:pos x="783" y="520"/>
                </a:cxn>
                <a:cxn ang="0">
                  <a:pos x="750" y="374"/>
                </a:cxn>
                <a:cxn ang="0">
                  <a:pos x="844" y="256"/>
                </a:cxn>
                <a:cxn ang="0">
                  <a:pos x="925" y="34"/>
                </a:cxn>
                <a:cxn ang="0">
                  <a:pos x="927" y="23"/>
                </a:cxn>
                <a:cxn ang="0">
                  <a:pos x="899" y="0"/>
                </a:cxn>
              </a:cxnLst>
              <a:rect l="0" t="0" r="r" b="b"/>
              <a:pathLst>
                <a:path w="927" h="1459">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grpSp>
      <p:pic>
        <p:nvPicPr>
          <p:cNvPr id="35" name="Picture 34" descr="PP_Corp-1.jpg"/>
          <p:cNvPicPr>
            <a:picLocks noChangeAspect="1"/>
          </p:cNvPicPr>
          <p:nvPr userDrawn="1"/>
        </p:nvPicPr>
        <p:blipFill>
          <a:blip r:embed="rId2" cstate="print"/>
          <a:stretch>
            <a:fillRect/>
          </a:stretch>
        </p:blipFill>
        <p:spPr>
          <a:xfrm>
            <a:off x="4884920" y="549828"/>
            <a:ext cx="3859617" cy="5371359"/>
          </a:xfrm>
          <a:prstGeom prst="rect">
            <a:avLst/>
          </a:prstGeom>
        </p:spPr>
      </p:pic>
      <p:sp>
        <p:nvSpPr>
          <p:cNvPr id="37" name="TextBox 36"/>
          <p:cNvSpPr txBox="1"/>
          <p:nvPr userDrawn="1"/>
        </p:nvSpPr>
        <p:spPr>
          <a:xfrm>
            <a:off x="395290" y="404334"/>
            <a:ext cx="2059859" cy="369332"/>
          </a:xfrm>
          <a:prstGeom prst="rect">
            <a:avLst/>
          </a:prstGeom>
          <a:noFill/>
        </p:spPr>
        <p:txBody>
          <a:bodyPr wrap="none" lIns="0" tIns="0" rIns="0" bIns="0" rtlCol="0">
            <a:spAutoFit/>
          </a:bodyPr>
          <a:lstStyle/>
          <a:p>
            <a:pPr defTabSz="914400"/>
            <a:r>
              <a:rPr lang="en-GB" sz="2400" b="1">
                <a:solidFill>
                  <a:prstClr val="white"/>
                </a:solidFill>
              </a:rPr>
              <a:t>Who we are</a:t>
            </a:r>
          </a:p>
        </p:txBody>
      </p:sp>
      <p:sp>
        <p:nvSpPr>
          <p:cNvPr id="38" name="TextBox 37"/>
          <p:cNvSpPr txBox="1"/>
          <p:nvPr userDrawn="1"/>
        </p:nvSpPr>
        <p:spPr>
          <a:xfrm>
            <a:off x="369660" y="2086096"/>
            <a:ext cx="4274348" cy="984885"/>
          </a:xfrm>
          <a:prstGeom prst="rect">
            <a:avLst/>
          </a:prstGeom>
          <a:noFill/>
        </p:spPr>
        <p:txBody>
          <a:bodyPr wrap="square" lIns="0" tIns="0" rIns="0" bIns="0" rtlCol="0">
            <a:spAutoFit/>
          </a:bodyPr>
          <a:lstStyle/>
          <a:p>
            <a:pPr defTabSz="914400"/>
            <a:r>
              <a:rPr lang="en-GB" sz="1600" b="1">
                <a:solidFill>
                  <a:srgbClr val="F37321"/>
                </a:solidFill>
              </a:rPr>
              <a:t>The King’s Fund </a:t>
            </a:r>
            <a:r>
              <a:rPr lang="en-GB" sz="1600">
                <a:solidFill>
                  <a:prstClr val="white"/>
                </a:solidFill>
              </a:rPr>
              <a:t>is an independent</a:t>
            </a:r>
          </a:p>
          <a:p>
            <a:pPr defTabSz="914400"/>
            <a:r>
              <a:rPr lang="en-GB" sz="1600">
                <a:solidFill>
                  <a:prstClr val="white"/>
                </a:solidFill>
              </a:rPr>
              <a:t>charity working to improve health </a:t>
            </a:r>
            <a:br>
              <a:rPr lang="en-GB" sz="1600">
                <a:solidFill>
                  <a:prstClr val="white"/>
                </a:solidFill>
              </a:rPr>
            </a:br>
            <a:r>
              <a:rPr lang="en-GB" sz="1600">
                <a:solidFill>
                  <a:prstClr val="white"/>
                </a:solidFill>
              </a:rPr>
              <a:t>and care in England. Our vision is that</a:t>
            </a:r>
          </a:p>
          <a:p>
            <a:pPr defTabSz="914400"/>
            <a:r>
              <a:rPr lang="en-GB" sz="1600">
                <a:solidFill>
                  <a:prstClr val="white"/>
                </a:solidFill>
              </a:rPr>
              <a:t>the best possible care is available to all. </a:t>
            </a:r>
          </a:p>
        </p:txBody>
      </p:sp>
      <p:sp>
        <p:nvSpPr>
          <p:cNvPr id="47" name="TextBox 46"/>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white"/>
                </a:solidFill>
              </a:rPr>
              <a:t>© The King’s Fund 2018</a:t>
            </a:r>
          </a:p>
        </p:txBody>
      </p:sp>
      <p:grpSp>
        <p:nvGrpSpPr>
          <p:cNvPr id="31" name="Group 11"/>
          <p:cNvGrpSpPr/>
          <p:nvPr userDrawn="1"/>
        </p:nvGrpSpPr>
        <p:grpSpPr>
          <a:xfrm>
            <a:off x="-2016732" y="2624196"/>
            <a:ext cx="1872208" cy="1396904"/>
            <a:chOff x="6195941" y="562596"/>
            <a:chExt cx="1872208" cy="1048648"/>
          </a:xfrm>
        </p:grpSpPr>
        <p:grpSp>
          <p:nvGrpSpPr>
            <p:cNvPr id="32" name="Group 113"/>
            <p:cNvGrpSpPr/>
            <p:nvPr/>
          </p:nvGrpSpPr>
          <p:grpSpPr>
            <a:xfrm>
              <a:off x="6195941" y="832626"/>
              <a:ext cx="1872208" cy="778618"/>
              <a:chOff x="-1872716" y="660661"/>
              <a:chExt cx="1872208" cy="583964"/>
            </a:xfrm>
          </p:grpSpPr>
          <p:sp>
            <p:nvSpPr>
              <p:cNvPr id="44" name="TextBox 43"/>
              <p:cNvSpPr txBox="1"/>
              <p:nvPr/>
            </p:nvSpPr>
            <p:spPr>
              <a:xfrm>
                <a:off x="-1872716" y="984698"/>
                <a:ext cx="1872208" cy="259927"/>
              </a:xfrm>
              <a:prstGeom prst="rect">
                <a:avLst/>
              </a:prstGeom>
              <a:noFill/>
            </p:spPr>
            <p:txBody>
              <a:bodyPr wrap="square" lIns="0" tIns="0" rIns="0" bIns="0" rtlCol="0">
                <a:spAutoFit/>
              </a:bodyPr>
              <a:lstStyle/>
              <a:p>
                <a:pPr defTabSz="914400"/>
                <a:r>
                  <a:rPr lang="en-GB" sz="1000">
                    <a:solidFill>
                      <a:prstClr val="black"/>
                    </a:solidFill>
                  </a:rPr>
                  <a:t>This slide has been designed to be used as is and should not require any modification.</a:t>
                </a:r>
              </a:p>
            </p:txBody>
          </p:sp>
          <p:pic>
            <p:nvPicPr>
              <p:cNvPr id="45" name="Picture 4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33" name="Group 120"/>
            <p:cNvGrpSpPr/>
            <p:nvPr/>
          </p:nvGrpSpPr>
          <p:grpSpPr>
            <a:xfrm>
              <a:off x="6303954" y="562596"/>
              <a:ext cx="540060" cy="540060"/>
              <a:chOff x="6303954" y="562596"/>
              <a:chExt cx="540060" cy="540060"/>
            </a:xfrm>
          </p:grpSpPr>
          <p:sp>
            <p:nvSpPr>
              <p:cNvPr id="36" name="Donut 3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pic>
            <p:nvPicPr>
              <p:cNvPr id="39" name="Picture 38" descr="increase_indent.png"/>
              <p:cNvPicPr>
                <a:picLocks noChangeAspect="1"/>
              </p:cNvPicPr>
              <p:nvPr/>
            </p:nvPicPr>
            <p:blipFill>
              <a:blip r:embed="rId4" cstate="print"/>
              <a:stretch>
                <a:fillRect/>
              </a:stretch>
            </p:blipFill>
            <p:spPr>
              <a:xfrm>
                <a:off x="6425212" y="679422"/>
                <a:ext cx="317520" cy="317520"/>
              </a:xfrm>
              <a:prstGeom prst="rect">
                <a:avLst/>
              </a:prstGeom>
            </p:spPr>
          </p:pic>
        </p:grpSp>
      </p:grpSp>
      <p:sp>
        <p:nvSpPr>
          <p:cNvPr id="30" name="Content Placeholder 33"/>
          <p:cNvSpPr>
            <a:spLocks noGrp="1"/>
          </p:cNvSpPr>
          <p:nvPr>
            <p:ph sz="quarter" idx="17" hasCustomPrompt="1"/>
          </p:nvPr>
        </p:nvSpPr>
        <p:spPr>
          <a:xfrm>
            <a:off x="6811559" y="6036537"/>
            <a:ext cx="1000800" cy="710542"/>
          </a:xfrm>
        </p:spPr>
        <p:txBody>
          <a:bodyPr>
            <a:normAutofit/>
          </a:bodyPr>
          <a:lstStyle>
            <a:lvl1pPr algn="ctr">
              <a:defRPr sz="600"/>
            </a:lvl1pPr>
          </a:lstStyle>
          <a:p>
            <a:pPr lvl="0"/>
            <a:r>
              <a:rPr lang="en-US"/>
              <a:t>Click picture icon to add partner logo</a:t>
            </a:r>
            <a:endParaRPr lang="en-GB"/>
          </a:p>
        </p:txBody>
      </p:sp>
      <p:sp>
        <p:nvSpPr>
          <p:cNvPr id="34" name="Content Placeholder 33"/>
          <p:cNvSpPr>
            <a:spLocks noGrp="1"/>
          </p:cNvSpPr>
          <p:nvPr>
            <p:ph sz="quarter" idx="18" hasCustomPrompt="1"/>
          </p:nvPr>
        </p:nvSpPr>
        <p:spPr>
          <a:xfrm>
            <a:off x="5781791" y="6036537"/>
            <a:ext cx="1000125" cy="710542"/>
          </a:xfrm>
        </p:spPr>
        <p:txBody>
          <a:bodyPr>
            <a:normAutofit/>
          </a:bodyPr>
          <a:lstStyle>
            <a:lvl1pPr algn="ctr">
              <a:defRPr sz="600"/>
            </a:lvl1pPr>
          </a:lstStyle>
          <a:p>
            <a:pPr lvl="0"/>
            <a:r>
              <a:rPr lang="en-US"/>
              <a:t>Click picture icon to add partner logo</a:t>
            </a:r>
            <a:endParaRPr lang="en-GB"/>
          </a:p>
        </p:txBody>
      </p:sp>
      <p:sp>
        <p:nvSpPr>
          <p:cNvPr id="40" name="Content Placeholder 33"/>
          <p:cNvSpPr>
            <a:spLocks noGrp="1"/>
          </p:cNvSpPr>
          <p:nvPr>
            <p:ph sz="quarter" idx="19" hasCustomPrompt="1"/>
          </p:nvPr>
        </p:nvSpPr>
        <p:spPr>
          <a:xfrm>
            <a:off x="4752022" y="6036537"/>
            <a:ext cx="1000125" cy="710542"/>
          </a:xfrm>
        </p:spPr>
        <p:txBody>
          <a:bodyPr>
            <a:normAutofit/>
          </a:bodyPr>
          <a:lstStyle>
            <a:lvl1pPr algn="ctr">
              <a:defRPr sz="600"/>
            </a:lvl1pPr>
          </a:lstStyle>
          <a:p>
            <a:pPr lvl="0"/>
            <a:r>
              <a:rPr lang="en-US"/>
              <a:t>Click picture icon to add partner logo</a:t>
            </a:r>
            <a:endParaRPr lang="en-GB"/>
          </a:p>
        </p:txBody>
      </p:sp>
    </p:spTree>
    <p:extLst>
      <p:ext uri="{BB962C8B-B14F-4D97-AF65-F5344CB8AC3E}">
        <p14:creationId xmlns:p14="http://schemas.microsoft.com/office/powerpoint/2010/main" val="814505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565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62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363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788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83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97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705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712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651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130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155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32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14BE-3B33-F04A-B792-BF052D9E9F25}"/>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C85C258-67A4-7E4D-97DD-7112B421338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D03A373-BB3E-5547-8A4F-102CE8877F39}"/>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1B2777-3269-5F4D-9A9F-EC31E1BCD5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652A18-1009-2E49-84E7-0629094021DE}"/>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38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8B45-C9A5-804F-AD64-5A5FF3F430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54E571-00C6-8A40-AC41-A83E54C497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268B67-0E3E-6747-A922-0328C6062704}"/>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9417FF-7169-3640-862F-252F253966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261021-248C-1D48-9374-6E1185C4635A}"/>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126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4154-AD4E-3749-993B-C7EC06631BC8}"/>
              </a:ext>
            </a:extLst>
          </p:cNvPr>
          <p:cNvSpPr>
            <a:spLocks noGrp="1"/>
          </p:cNvSpPr>
          <p:nvPr>
            <p:ph type="title"/>
          </p:nvPr>
        </p:nvSpPr>
        <p:spPr>
          <a:xfrm>
            <a:off x="623887"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33DEAB-D1DA-2043-8741-7725A76CD0BD}"/>
              </a:ext>
            </a:extLst>
          </p:cNvPr>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6072550-940B-1648-9C54-A192DF855141}"/>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CE77E4-69F0-0A40-AD36-749AEB0EBA7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4DE03-6F46-8244-8CC5-9AA66C54CDB0}"/>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22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8C09-B33B-644D-9AAC-7D3F2E29051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D99769-9AC7-7249-AB57-66C15BBB86CF}"/>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886A2C-6BA2-7848-A722-01E3B2D1586E}"/>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CD7190-163A-DC44-8250-0858983001E7}"/>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E6D568-BB20-584D-9E70-69D505272D7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05204B-9D0E-CF46-B216-C102AAF2B4BA}"/>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98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140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DCB5-837A-F14B-BB24-F2C807D8ED93}"/>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C2BCAF-7199-8844-8A9B-87735F14753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B9A045-E97B-BA4C-A2C8-FBB46A98715D}"/>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645DC5-C5DE-7B45-BA84-D6CBD206FC0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53D683-C741-C34A-91E2-DCE5204019D1}"/>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9A941D-C2EE-6043-8B61-3DDE1EA68DD5}"/>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5E2878F-6E95-6A47-8614-3CC97810E8F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5D657F9-B8F8-3447-A5F4-9313AC498616}"/>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701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0D45-00B8-1D4A-9019-5518FD83FDE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C97E17-7AD2-7047-9ECD-DBCBB092A160}"/>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3B004A-E310-5345-8AAE-C8C3F11BF80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B902DC1-8ACE-5D40-97C7-D8C0938C9FB3}"/>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497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F64D5-BCA2-054B-B7DF-28877B334709}"/>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E750FD-2270-8746-B83B-B70417CECF6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DFB3F9-28B4-9B42-A181-70D0FEBC29CC}"/>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736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EDC7-6966-3E4B-8262-7B324521108D}"/>
              </a:ext>
            </a:extLst>
          </p:cNvPr>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A868B2F-0E91-0B4F-B1A7-9DFEEABBE586}"/>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71A1D4-AB77-C246-ABB7-08DAD6B17A2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6F071B-7FA0-DE43-B334-013E133C478B}"/>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2935EC-60E3-E14B-84CC-353C482E8E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415DA1-C02B-DC40-A2F6-FCD38E13E8AA}"/>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5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86AA-E46E-7744-8B52-334224431E0E}"/>
              </a:ext>
            </a:extLst>
          </p:cNvPr>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F1F05D-EF05-F34B-939E-E462C3615B8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35F1DB-2547-8B44-913E-CB2A343A984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2F909A-5930-FA45-B008-B591E1F222BE}"/>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2A3F90F-33B9-CF4A-8C89-0DE7DC4C92A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FD33E6-F021-E341-B77B-D78C881EABC4}"/>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577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B33B-B2A3-DA4C-856B-2236B48F6FD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7F4182-2BA3-FB4D-89FF-404FDFAF84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DC0E59-A333-774D-8501-04E4E45B4797}"/>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C1A2DA-6B9F-6749-A2E8-2830F8A5E0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6EB913-AE2B-BB40-A90A-900AB7970975}"/>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28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00EFD-4F15-6848-B6F1-895D56C47ACE}"/>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303ADE-02AC-B04D-A8D4-2D0DA2EBE781}"/>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615879-6824-1C46-884C-3FE4456425EC}"/>
              </a:ext>
            </a:extLst>
          </p:cNvPr>
          <p:cNvSpPr>
            <a:spLocks noGrp="1"/>
          </p:cNvSpPr>
          <p:nvPr>
            <p:ph type="dt" sz="half" idx="10"/>
          </p:nvPr>
        </p:nvSpPr>
        <p:spPr/>
        <p:txBody>
          <a:bodyPr/>
          <a:lstStyle/>
          <a:p>
            <a:fld id="{049EC8EF-49B8-DC4A-BD18-D3B3293B03E2}"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20B1FC-3967-7D46-8BB3-8F65023E31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FBBE0B-EA00-EB43-9CAA-7FAE93A92E05}"/>
              </a:ext>
            </a:extLst>
          </p:cNvPr>
          <p:cNvSpPr>
            <a:spLocks noGrp="1"/>
          </p:cNvSpPr>
          <p:nvPr>
            <p:ph type="sldNum" sz="quarter" idx="12"/>
          </p:nvPr>
        </p:nvSpPr>
        <p:spPr/>
        <p:txBody>
          <a:bodyPr/>
          <a:lstStyle/>
          <a:p>
            <a:fld id="{65EF3998-E53C-CE42-A7E4-F2F0E10FB0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2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6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435103"/>
            <a:ext cx="3008313" cy="4691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27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D2651107-17CF-5143-9D0C-4421A8887651}" type="datetimeFigureOut">
              <a:rPr lang="en-US" smtClean="0">
                <a:solidFill>
                  <a:prstClr val="black"/>
                </a:solidFill>
              </a:rPr>
              <a:pPr/>
              <a:t>11/21/2019</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42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474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90176"/>
            <a:ext cx="8229600" cy="29830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9099E-CF26-4849-9EBE-2E4F8508202C}"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a:spLocks noChangeArrowheads="1"/>
          </p:cNvSpPr>
          <p:nvPr/>
        </p:nvSpPr>
        <p:spPr bwMode="auto">
          <a:xfrm>
            <a:off x="0" y="6448427"/>
            <a:ext cx="9144000" cy="409575"/>
          </a:xfrm>
          <a:prstGeom prst="rect">
            <a:avLst/>
          </a:prstGeom>
          <a:solidFill>
            <a:srgbClr val="0066CD"/>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rgbClr val="0063BE"/>
              </a:solidFill>
            </a:endParaRPr>
          </a:p>
        </p:txBody>
      </p:sp>
      <p:sp>
        <p:nvSpPr>
          <p:cNvPr id="8" name="TextBox 6"/>
          <p:cNvSpPr txBox="1">
            <a:spLocks noChangeArrowheads="1"/>
          </p:cNvSpPr>
          <p:nvPr/>
        </p:nvSpPr>
        <p:spPr bwMode="auto">
          <a:xfrm>
            <a:off x="4033846" y="6486538"/>
            <a:ext cx="49736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defRPr/>
            </a:pPr>
            <a:r>
              <a:rPr lang="en-US" sz="1400">
                <a:solidFill>
                  <a:prstClr val="white"/>
                </a:solidFill>
                <a:latin typeface="R Frutiger Roman" charset="0"/>
                <a:cs typeface="R Frutiger Roman" charset="0"/>
              </a:rPr>
              <a:t>Better health for Sunderland</a:t>
            </a:r>
          </a:p>
          <a:p>
            <a:pPr>
              <a:defRPr/>
            </a:pPr>
            <a:endParaRPr lang="en-US">
              <a:solidFill>
                <a:prstClr val="black"/>
              </a:solidFill>
            </a:endParaRPr>
          </a:p>
        </p:txBody>
      </p:sp>
      <p:pic>
        <p:nvPicPr>
          <p:cNvPr id="9" name="Picture 8" descr="Sunderland CCG – RGB Blue.jpg"/>
          <p:cNvPicPr>
            <a:picLocks noChangeAspect="1"/>
          </p:cNvPicPr>
          <p:nvPr/>
        </p:nvPicPr>
        <p:blipFill rotWithShape="1">
          <a:blip r:embed="rId16">
            <a:extLst>
              <a:ext uri="{28A0092B-C50C-407E-A947-70E740481C1C}">
                <a14:useLocalDpi xmlns:a14="http://schemas.microsoft.com/office/drawing/2010/main" val="0"/>
              </a:ext>
            </a:extLst>
          </a:blip>
          <a:srcRect l="29378" t="16937" r="6701" b="27044"/>
          <a:stretch/>
        </p:blipFill>
        <p:spPr>
          <a:xfrm>
            <a:off x="6743323" y="254302"/>
            <a:ext cx="2082577" cy="820068"/>
          </a:xfrm>
          <a:prstGeom prst="rect">
            <a:avLst/>
          </a:prstGeom>
        </p:spPr>
      </p:pic>
      <p:pic>
        <p:nvPicPr>
          <p:cNvPr id="10"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300209" y="5373222"/>
            <a:ext cx="3223567" cy="10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5224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96" r:id="rId12"/>
    <p:sldLayoutId id="2147483697" r:id="rId13"/>
    <p:sldLayoutId id="2147483720" r:id="rId14"/>
  </p:sldLayoutIdLst>
  <p:txStyles>
    <p:titleStyle>
      <a:lvl1pPr algn="l" defTabSz="457200" rtl="0" eaLnBrk="1" latinLnBrk="0" hangingPunct="1">
        <a:spcBef>
          <a:spcPct val="0"/>
        </a:spcBef>
        <a:buNone/>
        <a:defRPr sz="3600" b="1" i="0" kern="1200">
          <a:solidFill>
            <a:srgbClr val="0C62B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 name="Group 34"/>
          <p:cNvGrpSpPr/>
          <p:nvPr userDrawn="1"/>
        </p:nvGrpSpPr>
        <p:grpSpPr>
          <a:xfrm>
            <a:off x="-36513" y="-537059"/>
            <a:ext cx="9721081" cy="7371800"/>
            <a:chOff x="-36513" y="-403168"/>
            <a:chExt cx="9721081" cy="5533970"/>
          </a:xfrm>
        </p:grpSpPr>
        <p:cxnSp>
          <p:nvCxnSpPr>
            <p:cNvPr id="36" name="Straight Connector 35"/>
            <p:cNvCxnSpPr/>
            <p:nvPr userDrawn="1"/>
          </p:nvCxnSpPr>
          <p:spPr>
            <a:xfrm>
              <a:off x="91440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a:off x="9315603" y="-133504"/>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61"/>
            <p:cNvGrpSpPr/>
            <p:nvPr userDrawn="1"/>
          </p:nvGrpSpPr>
          <p:grpSpPr>
            <a:xfrm>
              <a:off x="-36513" y="-403168"/>
              <a:ext cx="9721081" cy="5533970"/>
              <a:chOff x="-36513" y="-403168"/>
              <a:chExt cx="9721081" cy="5533970"/>
            </a:xfrm>
          </p:grpSpPr>
          <p:sp>
            <p:nvSpPr>
              <p:cNvPr id="39" name="TextBox 38"/>
              <p:cNvSpPr txBox="1"/>
              <p:nvPr userDrawn="1"/>
            </p:nvSpPr>
            <p:spPr>
              <a:xfrm>
                <a:off x="-36513" y="-362228"/>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40" name="TextBox 39"/>
              <p:cNvSpPr txBox="1"/>
              <p:nvPr userDrawn="1"/>
            </p:nvSpPr>
            <p:spPr>
              <a:xfrm>
                <a:off x="8691275" y="-357002"/>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cxnSp>
            <p:nvCxnSpPr>
              <p:cNvPr id="41" name="Straight Connector 40"/>
              <p:cNvCxnSpPr/>
              <p:nvPr userDrawn="1"/>
            </p:nvCxnSpPr>
            <p:spPr>
              <a:xfrm>
                <a:off x="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395288"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7444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userDrawn="1"/>
            </p:nvCxnSpPr>
            <p:spPr>
              <a:xfrm>
                <a:off x="395535" y="-156947"/>
                <a:ext cx="8344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1499689" y="-403168"/>
                <a:ext cx="6144632" cy="184837"/>
              </a:xfrm>
              <a:prstGeom prst="rect">
                <a:avLst/>
              </a:prstGeom>
              <a:noFill/>
            </p:spPr>
            <p:txBody>
              <a:bodyPr wrap="none" rtlCol="0">
                <a:spAutoFit/>
              </a:bodyPr>
              <a:lstStyle/>
              <a:p>
                <a:pPr algn="ctr" defTabSz="914400"/>
                <a:r>
                  <a:rPr lang="en-GB" sz="1000">
                    <a:solidFill>
                      <a:prstClr val="black"/>
                    </a:solidFill>
                  </a:rPr>
                  <a:t>Always keep your content within this area on the slide. Avoid adding content in the margins</a:t>
                </a:r>
              </a:p>
            </p:txBody>
          </p:sp>
          <p:cxnSp>
            <p:nvCxnSpPr>
              <p:cNvPr id="46" name="Straight Arrow Connector 45"/>
              <p:cNvCxnSpPr/>
              <p:nvPr userDrawn="1"/>
            </p:nvCxnSpPr>
            <p:spPr>
              <a:xfrm>
                <a:off x="1" y="-156947"/>
                <a:ext cx="3952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userDrawn="1"/>
            </p:nvCxnSpPr>
            <p:spPr>
              <a:xfrm>
                <a:off x="8727788" y="-156947"/>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rot="5400000">
                <a:off x="9315603" y="277658"/>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rot="5400000">
                <a:off x="9315603" y="430990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rot="5400000">
                <a:off x="9315603" y="4995323"/>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userDrawn="1"/>
            </p:nvCxnSpPr>
            <p:spPr>
              <a:xfrm rot="5400000">
                <a:off x="9081524" y="208589"/>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userDrawn="1"/>
            </p:nvCxnSpPr>
            <p:spPr>
              <a:xfrm>
                <a:off x="9288524" y="394663"/>
                <a:ext cx="0" cy="40503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userDrawn="1"/>
            </p:nvCxnSpPr>
            <p:spPr>
              <a:xfrm>
                <a:off x="9288524" y="4445002"/>
                <a:ext cx="0" cy="6858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rot="5400000">
                <a:off x="9204918" y="105249"/>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5" name="TextBox 54"/>
              <p:cNvSpPr txBox="1"/>
              <p:nvPr userDrawn="1"/>
            </p:nvSpPr>
            <p:spPr>
              <a:xfrm rot="5400000">
                <a:off x="9204918" y="4669326"/>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6" name="TextBox 55"/>
              <p:cNvSpPr txBox="1"/>
              <p:nvPr userDrawn="1"/>
            </p:nvSpPr>
            <p:spPr>
              <a:xfrm rot="5400000">
                <a:off x="7469807" y="2230243"/>
                <a:ext cx="4029411" cy="400110"/>
              </a:xfrm>
              <a:prstGeom prst="rect">
                <a:avLst/>
              </a:prstGeom>
              <a:noFill/>
            </p:spPr>
            <p:txBody>
              <a:bodyPr wrap="square" rtlCol="0">
                <a:spAutoFit/>
              </a:bodyPr>
              <a:lstStyle/>
              <a:p>
                <a:pPr algn="ctr" defTabSz="914400"/>
                <a:r>
                  <a:rPr lang="en-GB" sz="1000">
                    <a:solidFill>
                      <a:prstClr val="black"/>
                    </a:solidFill>
                  </a:rPr>
                  <a:t>Always keep your content within this area on the slide. Avoid adding content in the margins</a:t>
                </a:r>
              </a:p>
            </p:txBody>
          </p:sp>
        </p:grpSp>
      </p:grpSp>
      <p:sp>
        <p:nvSpPr>
          <p:cNvPr id="2" name="Title Placeholder 1"/>
          <p:cNvSpPr>
            <a:spLocks noGrp="1"/>
          </p:cNvSpPr>
          <p:nvPr>
            <p:ph type="title"/>
          </p:nvPr>
        </p:nvSpPr>
        <p:spPr>
          <a:xfrm>
            <a:off x="395300" y="525742"/>
            <a:ext cx="8353425" cy="891907"/>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306" y="1600214"/>
            <a:ext cx="8335963" cy="43209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8580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1F9CAB-AEDD-4F37-B574-1FB2EAA8AB76}" type="datetime1">
              <a:rPr lang="en-GB" smtClean="0">
                <a:solidFill>
                  <a:prstClr val="black">
                    <a:tint val="75000"/>
                  </a:prstClr>
                </a:solidFill>
              </a:rPr>
              <a:pPr defTabSz="914400"/>
              <a:t>21/11/2019</a:t>
            </a:fld>
            <a:endParaRPr lang="en-GB">
              <a:solidFill>
                <a:prstClr val="black">
                  <a:tint val="75000"/>
                </a:prstClr>
              </a:solidFill>
            </a:endParaRPr>
          </a:p>
        </p:txBody>
      </p:sp>
      <p:sp>
        <p:nvSpPr>
          <p:cNvPr id="5" name="Footer Placeholder 4"/>
          <p:cNvSpPr>
            <a:spLocks noGrp="1"/>
          </p:cNvSpPr>
          <p:nvPr>
            <p:ph type="ftr" sz="quarter" idx="3"/>
          </p:nvPr>
        </p:nvSpPr>
        <p:spPr>
          <a:xfrm>
            <a:off x="395289" y="6612010"/>
            <a:ext cx="4176712" cy="245993"/>
          </a:xfrm>
          <a:prstGeom prst="rect">
            <a:avLst/>
          </a:prstGeom>
        </p:spPr>
        <p:txBody>
          <a:bodyPr vert="horz" lIns="0" tIns="45720" rIns="0" bIns="45720" rtlCol="0" anchor="ctr"/>
          <a:lstStyle>
            <a:lvl1pPr algn="l">
              <a:defRPr sz="600">
                <a:solidFill>
                  <a:schemeClr val="tx1"/>
                </a:solidFill>
              </a:defRPr>
            </a:lvl1pPr>
          </a:lstStyle>
          <a:p>
            <a:pPr defTabSz="914400"/>
            <a:r>
              <a:rPr lang="en-GB">
                <a:solidFill>
                  <a:prstClr val="black"/>
                </a:solidFill>
              </a:rPr>
              <a:t>This is the footer area where text can be added if need be</a:t>
            </a:r>
          </a:p>
        </p:txBody>
      </p:sp>
      <p:sp>
        <p:nvSpPr>
          <p:cNvPr id="6" name="Slide Number Placeholder 5"/>
          <p:cNvSpPr>
            <a:spLocks noGrp="1"/>
          </p:cNvSpPr>
          <p:nvPr>
            <p:ph type="sldNum" sz="quarter" idx="4"/>
          </p:nvPr>
        </p:nvSpPr>
        <p:spPr>
          <a:xfrm>
            <a:off x="7884378" y="6613428"/>
            <a:ext cx="986905" cy="244574"/>
          </a:xfrm>
          <a:prstGeom prst="rect">
            <a:avLst/>
          </a:prstGeom>
        </p:spPr>
        <p:txBody>
          <a:bodyPr vert="horz" lIns="91440" tIns="45720" rIns="91440" bIns="45720" rtlCol="0" anchor="ctr"/>
          <a:lstStyle>
            <a:lvl1pPr algn="r">
              <a:defRPr sz="600">
                <a:solidFill>
                  <a:schemeClr val="tx1"/>
                </a:solidFill>
              </a:defRPr>
            </a:lvl1pPr>
          </a:lstStyle>
          <a:p>
            <a:pPr defTabSz="914400"/>
            <a:fld id="{1C9B8DB7-5E07-498D-BB05-949344748FB4}" type="slidenum">
              <a:rPr lang="en-GB" smtClean="0">
                <a:solidFill>
                  <a:prstClr val="black"/>
                </a:solidFill>
              </a:rPr>
              <a:pPr defTabSz="914400"/>
              <a:t>‹#›</a:t>
            </a:fld>
            <a:endParaRPr lang="en-GB">
              <a:solidFill>
                <a:prstClr val="black"/>
              </a:solidFill>
            </a:endParaRPr>
          </a:p>
        </p:txBody>
      </p:sp>
      <p:sp>
        <p:nvSpPr>
          <p:cNvPr id="8" name="TextBox 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grpSp>
        <p:nvGrpSpPr>
          <p:cNvPr id="12" name="Group 30"/>
          <p:cNvGrpSpPr/>
          <p:nvPr userDrawn="1"/>
        </p:nvGrpSpPr>
        <p:grpSpPr>
          <a:xfrm>
            <a:off x="-468560" y="6972634"/>
            <a:ext cx="10476656" cy="922900"/>
            <a:chOff x="-1242392" y="3205213"/>
            <a:chExt cx="10476656" cy="692816"/>
          </a:xfrm>
        </p:grpSpPr>
        <p:pic>
          <p:nvPicPr>
            <p:cNvPr id="32" name="Picture 31" descr="symbol---donut.png"/>
            <p:cNvPicPr>
              <a:picLocks noChangeAspect="1"/>
            </p:cNvPicPr>
            <p:nvPr/>
          </p:nvPicPr>
          <p:blipFill>
            <a:blip r:embed="rId12" cstate="print"/>
            <a:srcRect b="14842"/>
            <a:stretch>
              <a:fillRect/>
            </a:stretch>
          </p:blipFill>
          <p:spPr>
            <a:xfrm>
              <a:off x="-1212178" y="3205213"/>
              <a:ext cx="365830" cy="552723"/>
            </a:xfrm>
            <a:prstGeom prst="rect">
              <a:avLst/>
            </a:prstGeom>
          </p:spPr>
        </p:pic>
        <p:pic>
          <p:nvPicPr>
            <p:cNvPr id="33" name="Picture 32" descr="icon_information-white.png"/>
            <p:cNvPicPr>
              <a:picLocks noChangeAspect="1"/>
            </p:cNvPicPr>
            <p:nvPr/>
          </p:nvPicPr>
          <p:blipFill>
            <a:blip r:embed="rId13" cstate="print">
              <a:lum bright="-100000"/>
            </a:blip>
            <a:stretch>
              <a:fillRect/>
            </a:stretch>
          </p:blipFill>
          <p:spPr>
            <a:xfrm>
              <a:off x="-1242392" y="3577916"/>
              <a:ext cx="121592" cy="320113"/>
            </a:xfrm>
            <a:prstGeom prst="rect">
              <a:avLst/>
            </a:prstGeom>
          </p:spPr>
        </p:pic>
        <p:sp>
          <p:nvSpPr>
            <p:cNvPr id="34" name="Rectangle 33"/>
            <p:cNvSpPr/>
            <p:nvPr/>
          </p:nvSpPr>
          <p:spPr>
            <a:xfrm>
              <a:off x="-880114" y="3293514"/>
              <a:ext cx="10114378" cy="531406"/>
            </a:xfrm>
            <a:prstGeom prst="rect">
              <a:avLst/>
            </a:prstGeom>
          </p:spPr>
          <p:txBody>
            <a:bodyPr wrap="square">
              <a:spAutoFit/>
            </a:bodyPr>
            <a:lstStyle/>
            <a:p>
              <a:pPr defTabSz="914400"/>
              <a:r>
                <a:rPr lang="en-GB" sz="1000">
                  <a:solidFill>
                    <a:prstClr val="black"/>
                  </a:solidFill>
                </a:rPr>
                <a:t>A number of pre-designed layouts and colour palettes have been created for this template. To choose the right layout (and palette) go to &gt;View &gt;Normal &gt;Right Click over the thumbnail of the slide on the left of the screen &gt;Layout (Choose the most appropriate layout for your slide content)</a:t>
              </a:r>
            </a:p>
            <a:p>
              <a:pPr defTabSz="914400"/>
              <a:endParaRPr lang="en-GB" sz="1000">
                <a:solidFill>
                  <a:prstClr val="black"/>
                </a:solidFill>
              </a:endParaRPr>
            </a:p>
            <a:p>
              <a:pPr defTabSz="914400"/>
              <a:endParaRPr lang="en-GB" sz="1000">
                <a:solidFill>
                  <a:prstClr val="black"/>
                </a:solidFill>
              </a:endParaRPr>
            </a:p>
          </p:txBody>
        </p:sp>
      </p:grpSp>
    </p:spTree>
    <p:extLst>
      <p:ext uri="{BB962C8B-B14F-4D97-AF65-F5344CB8AC3E}">
        <p14:creationId xmlns:p14="http://schemas.microsoft.com/office/powerpoint/2010/main" val="35498428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400"/>
        </a:spcBef>
        <a:spcAft>
          <a:spcPts val="400"/>
        </a:spcAft>
        <a:buFont typeface="Arial" pitchFamily="34" charset="0"/>
        <a:buNone/>
        <a:defRPr sz="1600" kern="1200">
          <a:solidFill>
            <a:schemeClr val="tx1"/>
          </a:solidFill>
          <a:latin typeface="+mn-lt"/>
          <a:ea typeface="+mn-ea"/>
          <a:cs typeface="+mn-cs"/>
        </a:defRPr>
      </a:lvl1pPr>
      <a:lvl2pPr marL="270000" indent="-270000" algn="l" defTabSz="914400" rtl="0" eaLnBrk="1" latinLnBrk="0" hangingPunct="1">
        <a:spcBef>
          <a:spcPts val="400"/>
        </a:spcBef>
        <a:spcAft>
          <a:spcPts val="400"/>
        </a:spcAft>
        <a:buSzPct val="125000"/>
        <a:buFontTx/>
        <a:buBlip>
          <a:blip r:embed="rId14"/>
        </a:buBlip>
        <a:defRPr sz="1600" kern="1200">
          <a:solidFill>
            <a:schemeClr val="tx1"/>
          </a:solidFill>
          <a:latin typeface="+mn-lt"/>
          <a:ea typeface="+mn-ea"/>
          <a:cs typeface="+mn-cs"/>
        </a:defRPr>
      </a:lvl2pPr>
      <a:lvl3pPr marL="540000" indent="-270000" algn="l" defTabSz="914400" rtl="0" eaLnBrk="1" latinLnBrk="0" hangingPunct="1">
        <a:spcBef>
          <a:spcPts val="400"/>
        </a:spcBef>
        <a:spcAft>
          <a:spcPts val="400"/>
        </a:spcAft>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 name="Group 34"/>
          <p:cNvGrpSpPr/>
          <p:nvPr userDrawn="1"/>
        </p:nvGrpSpPr>
        <p:grpSpPr>
          <a:xfrm>
            <a:off x="-36513" y="-537059"/>
            <a:ext cx="9721081" cy="7371800"/>
            <a:chOff x="-36513" y="-403168"/>
            <a:chExt cx="9721081" cy="5533970"/>
          </a:xfrm>
        </p:grpSpPr>
        <p:cxnSp>
          <p:nvCxnSpPr>
            <p:cNvPr id="36" name="Straight Connector 35"/>
            <p:cNvCxnSpPr/>
            <p:nvPr userDrawn="1"/>
          </p:nvCxnSpPr>
          <p:spPr>
            <a:xfrm>
              <a:off x="91440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a:off x="9315603" y="-133504"/>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61"/>
            <p:cNvGrpSpPr/>
            <p:nvPr userDrawn="1"/>
          </p:nvGrpSpPr>
          <p:grpSpPr>
            <a:xfrm>
              <a:off x="-36513" y="-403168"/>
              <a:ext cx="9721081" cy="5533970"/>
              <a:chOff x="-36513" y="-403168"/>
              <a:chExt cx="9721081" cy="5533970"/>
            </a:xfrm>
          </p:grpSpPr>
          <p:sp>
            <p:nvSpPr>
              <p:cNvPr id="39" name="TextBox 38"/>
              <p:cNvSpPr txBox="1"/>
              <p:nvPr userDrawn="1"/>
            </p:nvSpPr>
            <p:spPr>
              <a:xfrm>
                <a:off x="-36513" y="-362228"/>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40" name="TextBox 39"/>
              <p:cNvSpPr txBox="1"/>
              <p:nvPr userDrawn="1"/>
            </p:nvSpPr>
            <p:spPr>
              <a:xfrm>
                <a:off x="8691275" y="-357002"/>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cxnSp>
            <p:nvCxnSpPr>
              <p:cNvPr id="41" name="Straight Connector 40"/>
              <p:cNvCxnSpPr/>
              <p:nvPr userDrawn="1"/>
            </p:nvCxnSpPr>
            <p:spPr>
              <a:xfrm>
                <a:off x="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395288"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7444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userDrawn="1"/>
            </p:nvCxnSpPr>
            <p:spPr>
              <a:xfrm>
                <a:off x="395535" y="-156947"/>
                <a:ext cx="8344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1499689" y="-403168"/>
                <a:ext cx="6144632" cy="184837"/>
              </a:xfrm>
              <a:prstGeom prst="rect">
                <a:avLst/>
              </a:prstGeom>
              <a:noFill/>
            </p:spPr>
            <p:txBody>
              <a:bodyPr wrap="none" rtlCol="0">
                <a:spAutoFit/>
              </a:bodyPr>
              <a:lstStyle/>
              <a:p>
                <a:pPr algn="ctr" defTabSz="914400"/>
                <a:r>
                  <a:rPr lang="en-GB" sz="1000">
                    <a:solidFill>
                      <a:prstClr val="black"/>
                    </a:solidFill>
                  </a:rPr>
                  <a:t>Always keep your content within this area on the slide. Avoid adding content in the margins</a:t>
                </a:r>
              </a:p>
            </p:txBody>
          </p:sp>
          <p:cxnSp>
            <p:nvCxnSpPr>
              <p:cNvPr id="46" name="Straight Arrow Connector 45"/>
              <p:cNvCxnSpPr/>
              <p:nvPr userDrawn="1"/>
            </p:nvCxnSpPr>
            <p:spPr>
              <a:xfrm>
                <a:off x="1" y="-156947"/>
                <a:ext cx="3952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userDrawn="1"/>
            </p:nvCxnSpPr>
            <p:spPr>
              <a:xfrm>
                <a:off x="8727788" y="-156947"/>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rot="5400000">
                <a:off x="9315603" y="277658"/>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rot="5400000">
                <a:off x="9315603" y="430990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rot="5400000">
                <a:off x="9315603" y="4995323"/>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userDrawn="1"/>
            </p:nvCxnSpPr>
            <p:spPr>
              <a:xfrm rot="5400000">
                <a:off x="9081524" y="208589"/>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userDrawn="1"/>
            </p:nvCxnSpPr>
            <p:spPr>
              <a:xfrm>
                <a:off x="9288524" y="394663"/>
                <a:ext cx="0" cy="40503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userDrawn="1"/>
            </p:nvCxnSpPr>
            <p:spPr>
              <a:xfrm>
                <a:off x="9288524" y="4445002"/>
                <a:ext cx="0" cy="6858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rot="5400000">
                <a:off x="9204918" y="105249"/>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5" name="TextBox 54"/>
              <p:cNvSpPr txBox="1"/>
              <p:nvPr userDrawn="1"/>
            </p:nvSpPr>
            <p:spPr>
              <a:xfrm rot="5400000">
                <a:off x="9204918" y="4669326"/>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6" name="TextBox 55"/>
              <p:cNvSpPr txBox="1"/>
              <p:nvPr userDrawn="1"/>
            </p:nvSpPr>
            <p:spPr>
              <a:xfrm rot="5400000">
                <a:off x="7469807" y="2230243"/>
                <a:ext cx="4029411" cy="400110"/>
              </a:xfrm>
              <a:prstGeom prst="rect">
                <a:avLst/>
              </a:prstGeom>
              <a:noFill/>
            </p:spPr>
            <p:txBody>
              <a:bodyPr wrap="square" rtlCol="0">
                <a:spAutoFit/>
              </a:bodyPr>
              <a:lstStyle/>
              <a:p>
                <a:pPr algn="ctr" defTabSz="914400"/>
                <a:r>
                  <a:rPr lang="en-GB" sz="1000">
                    <a:solidFill>
                      <a:prstClr val="black"/>
                    </a:solidFill>
                  </a:rPr>
                  <a:t>Always keep your content within this area on the slide. Avoid adding content in the margins</a:t>
                </a:r>
              </a:p>
            </p:txBody>
          </p:sp>
        </p:grpSp>
      </p:grpSp>
      <p:sp>
        <p:nvSpPr>
          <p:cNvPr id="2" name="Title Placeholder 1"/>
          <p:cNvSpPr>
            <a:spLocks noGrp="1"/>
          </p:cNvSpPr>
          <p:nvPr>
            <p:ph type="title"/>
          </p:nvPr>
        </p:nvSpPr>
        <p:spPr>
          <a:xfrm>
            <a:off x="395300" y="525742"/>
            <a:ext cx="8353425" cy="891907"/>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302" y="1600211"/>
            <a:ext cx="8335963" cy="43209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8580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1F9CAB-AEDD-4F37-B574-1FB2EAA8AB76}" type="datetime1">
              <a:rPr lang="en-GB" smtClean="0">
                <a:solidFill>
                  <a:prstClr val="black">
                    <a:tint val="75000"/>
                  </a:prstClr>
                </a:solidFill>
              </a:rPr>
              <a:pPr defTabSz="914400"/>
              <a:t>21/11/2019</a:t>
            </a:fld>
            <a:endParaRPr lang="en-GB">
              <a:solidFill>
                <a:prstClr val="black">
                  <a:tint val="75000"/>
                </a:prstClr>
              </a:solidFill>
            </a:endParaRPr>
          </a:p>
        </p:txBody>
      </p:sp>
      <p:sp>
        <p:nvSpPr>
          <p:cNvPr id="5" name="Footer Placeholder 4"/>
          <p:cNvSpPr>
            <a:spLocks noGrp="1"/>
          </p:cNvSpPr>
          <p:nvPr>
            <p:ph type="ftr" sz="quarter" idx="3"/>
          </p:nvPr>
        </p:nvSpPr>
        <p:spPr>
          <a:xfrm>
            <a:off x="395289" y="6612010"/>
            <a:ext cx="4176712" cy="245993"/>
          </a:xfrm>
          <a:prstGeom prst="rect">
            <a:avLst/>
          </a:prstGeom>
        </p:spPr>
        <p:txBody>
          <a:bodyPr vert="horz" lIns="0" tIns="45720" rIns="0" bIns="45720" rtlCol="0" anchor="ctr"/>
          <a:lstStyle>
            <a:lvl1pPr algn="l">
              <a:defRPr sz="600">
                <a:solidFill>
                  <a:schemeClr val="tx1"/>
                </a:solidFill>
              </a:defRPr>
            </a:lvl1pPr>
          </a:lstStyle>
          <a:p>
            <a:pPr defTabSz="914400"/>
            <a:r>
              <a:rPr lang="en-GB">
                <a:solidFill>
                  <a:prstClr val="black"/>
                </a:solidFill>
              </a:rPr>
              <a:t>This is the footer area where text can be added if need be</a:t>
            </a:r>
          </a:p>
        </p:txBody>
      </p:sp>
      <p:sp>
        <p:nvSpPr>
          <p:cNvPr id="6" name="Slide Number Placeholder 5"/>
          <p:cNvSpPr>
            <a:spLocks noGrp="1"/>
          </p:cNvSpPr>
          <p:nvPr>
            <p:ph type="sldNum" sz="quarter" idx="4"/>
          </p:nvPr>
        </p:nvSpPr>
        <p:spPr>
          <a:xfrm>
            <a:off x="7884378" y="6613428"/>
            <a:ext cx="986905" cy="244574"/>
          </a:xfrm>
          <a:prstGeom prst="rect">
            <a:avLst/>
          </a:prstGeom>
        </p:spPr>
        <p:txBody>
          <a:bodyPr vert="horz" lIns="91440" tIns="45720" rIns="91440" bIns="45720" rtlCol="0" anchor="ctr"/>
          <a:lstStyle>
            <a:lvl1pPr algn="r">
              <a:defRPr sz="600">
                <a:solidFill>
                  <a:schemeClr val="tx1"/>
                </a:solidFill>
              </a:defRPr>
            </a:lvl1pPr>
          </a:lstStyle>
          <a:p>
            <a:pPr defTabSz="914400"/>
            <a:fld id="{1C9B8DB7-5E07-498D-BB05-949344748FB4}" type="slidenum">
              <a:rPr lang="en-GB" smtClean="0">
                <a:solidFill>
                  <a:prstClr val="black"/>
                </a:solidFill>
              </a:rPr>
              <a:pPr defTabSz="914400"/>
              <a:t>‹#›</a:t>
            </a:fld>
            <a:endParaRPr lang="en-GB">
              <a:solidFill>
                <a:prstClr val="black"/>
              </a:solidFill>
            </a:endParaRPr>
          </a:p>
        </p:txBody>
      </p:sp>
      <p:sp>
        <p:nvSpPr>
          <p:cNvPr id="8" name="TextBox 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grpSp>
        <p:nvGrpSpPr>
          <p:cNvPr id="12" name="Group 30"/>
          <p:cNvGrpSpPr/>
          <p:nvPr userDrawn="1"/>
        </p:nvGrpSpPr>
        <p:grpSpPr>
          <a:xfrm>
            <a:off x="-468560" y="6972637"/>
            <a:ext cx="10476656" cy="922900"/>
            <a:chOff x="-1242392" y="3205213"/>
            <a:chExt cx="10476656" cy="692816"/>
          </a:xfrm>
        </p:grpSpPr>
        <p:pic>
          <p:nvPicPr>
            <p:cNvPr id="32" name="Picture 31" descr="symbol---donut.png"/>
            <p:cNvPicPr>
              <a:picLocks noChangeAspect="1"/>
            </p:cNvPicPr>
            <p:nvPr/>
          </p:nvPicPr>
          <p:blipFill>
            <a:blip r:embed="rId12" cstate="print"/>
            <a:srcRect b="14842"/>
            <a:stretch>
              <a:fillRect/>
            </a:stretch>
          </p:blipFill>
          <p:spPr>
            <a:xfrm>
              <a:off x="-1212178" y="3205213"/>
              <a:ext cx="365830" cy="552723"/>
            </a:xfrm>
            <a:prstGeom prst="rect">
              <a:avLst/>
            </a:prstGeom>
          </p:spPr>
        </p:pic>
        <p:pic>
          <p:nvPicPr>
            <p:cNvPr id="33" name="Picture 32" descr="icon_information-white.png"/>
            <p:cNvPicPr>
              <a:picLocks noChangeAspect="1"/>
            </p:cNvPicPr>
            <p:nvPr/>
          </p:nvPicPr>
          <p:blipFill>
            <a:blip r:embed="rId13" cstate="print">
              <a:lum bright="-100000"/>
            </a:blip>
            <a:stretch>
              <a:fillRect/>
            </a:stretch>
          </p:blipFill>
          <p:spPr>
            <a:xfrm>
              <a:off x="-1242392" y="3577916"/>
              <a:ext cx="121592" cy="320113"/>
            </a:xfrm>
            <a:prstGeom prst="rect">
              <a:avLst/>
            </a:prstGeom>
          </p:spPr>
        </p:pic>
        <p:sp>
          <p:nvSpPr>
            <p:cNvPr id="34" name="Rectangle 33"/>
            <p:cNvSpPr/>
            <p:nvPr/>
          </p:nvSpPr>
          <p:spPr>
            <a:xfrm>
              <a:off x="-880114" y="3293514"/>
              <a:ext cx="10114378" cy="531406"/>
            </a:xfrm>
            <a:prstGeom prst="rect">
              <a:avLst/>
            </a:prstGeom>
          </p:spPr>
          <p:txBody>
            <a:bodyPr wrap="square">
              <a:spAutoFit/>
            </a:bodyPr>
            <a:lstStyle/>
            <a:p>
              <a:pPr defTabSz="914400"/>
              <a:r>
                <a:rPr lang="en-GB" sz="1000">
                  <a:solidFill>
                    <a:prstClr val="black"/>
                  </a:solidFill>
                </a:rPr>
                <a:t>A number of pre-designed layouts and colour palettes have been created for this template. To choose the right layout (and palette) go to &gt;View &gt;Normal &gt;Right Click over the thumbnail of the slide on the left of the screen &gt;Layout (Choose the most appropriate layout for your slide content)</a:t>
              </a:r>
            </a:p>
            <a:p>
              <a:pPr defTabSz="914400"/>
              <a:endParaRPr lang="en-GB" sz="1000">
                <a:solidFill>
                  <a:prstClr val="black"/>
                </a:solidFill>
              </a:endParaRPr>
            </a:p>
            <a:p>
              <a:pPr defTabSz="914400"/>
              <a:endParaRPr lang="en-GB" sz="1000">
                <a:solidFill>
                  <a:prstClr val="black"/>
                </a:solidFill>
              </a:endParaRPr>
            </a:p>
          </p:txBody>
        </p:sp>
      </p:grpSp>
    </p:spTree>
    <p:extLst>
      <p:ext uri="{BB962C8B-B14F-4D97-AF65-F5344CB8AC3E}">
        <p14:creationId xmlns:p14="http://schemas.microsoft.com/office/powerpoint/2010/main" val="2058859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400"/>
        </a:spcBef>
        <a:spcAft>
          <a:spcPts val="400"/>
        </a:spcAft>
        <a:buFont typeface="Arial" pitchFamily="34" charset="0"/>
        <a:buNone/>
        <a:defRPr sz="1600" kern="1200">
          <a:solidFill>
            <a:schemeClr val="tx1"/>
          </a:solidFill>
          <a:latin typeface="+mn-lt"/>
          <a:ea typeface="+mn-ea"/>
          <a:cs typeface="+mn-cs"/>
        </a:defRPr>
      </a:lvl1pPr>
      <a:lvl2pPr marL="270000" indent="-270000" algn="l" defTabSz="914400" rtl="0" eaLnBrk="1" latinLnBrk="0" hangingPunct="1">
        <a:spcBef>
          <a:spcPts val="400"/>
        </a:spcBef>
        <a:spcAft>
          <a:spcPts val="400"/>
        </a:spcAft>
        <a:buSzPct val="125000"/>
        <a:buFontTx/>
        <a:buBlip>
          <a:blip r:embed="rId14"/>
        </a:buBlip>
        <a:defRPr sz="1600" kern="1200">
          <a:solidFill>
            <a:schemeClr val="tx1"/>
          </a:solidFill>
          <a:latin typeface="+mn-lt"/>
          <a:ea typeface="+mn-ea"/>
          <a:cs typeface="+mn-cs"/>
        </a:defRPr>
      </a:lvl2pPr>
      <a:lvl3pPr marL="540000" indent="-270000" algn="l" defTabSz="914400" rtl="0" eaLnBrk="1" latinLnBrk="0" hangingPunct="1">
        <a:spcBef>
          <a:spcPts val="400"/>
        </a:spcBef>
        <a:spcAft>
          <a:spcPts val="400"/>
        </a:spcAft>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 name="Group 34"/>
          <p:cNvGrpSpPr/>
          <p:nvPr userDrawn="1"/>
        </p:nvGrpSpPr>
        <p:grpSpPr>
          <a:xfrm>
            <a:off x="-36513" y="-537059"/>
            <a:ext cx="9721081" cy="7371800"/>
            <a:chOff x="-36513" y="-403168"/>
            <a:chExt cx="9721081" cy="5533970"/>
          </a:xfrm>
        </p:grpSpPr>
        <p:cxnSp>
          <p:nvCxnSpPr>
            <p:cNvPr id="36" name="Straight Connector 35"/>
            <p:cNvCxnSpPr/>
            <p:nvPr userDrawn="1"/>
          </p:nvCxnSpPr>
          <p:spPr>
            <a:xfrm>
              <a:off x="91440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a:off x="9315603" y="-133504"/>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61"/>
            <p:cNvGrpSpPr/>
            <p:nvPr userDrawn="1"/>
          </p:nvGrpSpPr>
          <p:grpSpPr>
            <a:xfrm>
              <a:off x="-36513" y="-403168"/>
              <a:ext cx="9721081" cy="5533970"/>
              <a:chOff x="-36513" y="-403168"/>
              <a:chExt cx="9721081" cy="5533970"/>
            </a:xfrm>
          </p:grpSpPr>
          <p:sp>
            <p:nvSpPr>
              <p:cNvPr id="39" name="TextBox 38"/>
              <p:cNvSpPr txBox="1"/>
              <p:nvPr userDrawn="1"/>
            </p:nvSpPr>
            <p:spPr>
              <a:xfrm>
                <a:off x="-36513" y="-362228"/>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40" name="TextBox 39"/>
              <p:cNvSpPr txBox="1"/>
              <p:nvPr userDrawn="1"/>
            </p:nvSpPr>
            <p:spPr>
              <a:xfrm>
                <a:off x="8691275" y="-357002"/>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cxnSp>
            <p:nvCxnSpPr>
              <p:cNvPr id="41" name="Straight Connector 40"/>
              <p:cNvCxnSpPr/>
              <p:nvPr userDrawn="1"/>
            </p:nvCxnSpPr>
            <p:spPr>
              <a:xfrm>
                <a:off x="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395288"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7444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userDrawn="1"/>
            </p:nvCxnSpPr>
            <p:spPr>
              <a:xfrm>
                <a:off x="395535" y="-156947"/>
                <a:ext cx="8344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1499689" y="-403168"/>
                <a:ext cx="6144632" cy="184837"/>
              </a:xfrm>
              <a:prstGeom prst="rect">
                <a:avLst/>
              </a:prstGeom>
              <a:noFill/>
            </p:spPr>
            <p:txBody>
              <a:bodyPr wrap="none" rtlCol="0">
                <a:spAutoFit/>
              </a:bodyPr>
              <a:lstStyle/>
              <a:p>
                <a:pPr algn="ctr" defTabSz="914400"/>
                <a:r>
                  <a:rPr lang="en-GB" sz="1000">
                    <a:solidFill>
                      <a:prstClr val="black"/>
                    </a:solidFill>
                  </a:rPr>
                  <a:t>Always keep your content within this area on the slide. Avoid adding content in the margins</a:t>
                </a:r>
              </a:p>
            </p:txBody>
          </p:sp>
          <p:cxnSp>
            <p:nvCxnSpPr>
              <p:cNvPr id="46" name="Straight Arrow Connector 45"/>
              <p:cNvCxnSpPr/>
              <p:nvPr userDrawn="1"/>
            </p:nvCxnSpPr>
            <p:spPr>
              <a:xfrm>
                <a:off x="1" y="-156947"/>
                <a:ext cx="3952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userDrawn="1"/>
            </p:nvCxnSpPr>
            <p:spPr>
              <a:xfrm>
                <a:off x="8727788" y="-156947"/>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rot="5400000">
                <a:off x="9315603" y="277658"/>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rot="5400000">
                <a:off x="9315603" y="430990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rot="5400000">
                <a:off x="9315603" y="4995323"/>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userDrawn="1"/>
            </p:nvCxnSpPr>
            <p:spPr>
              <a:xfrm rot="5400000">
                <a:off x="9081524" y="208589"/>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userDrawn="1"/>
            </p:nvCxnSpPr>
            <p:spPr>
              <a:xfrm>
                <a:off x="9288524" y="394663"/>
                <a:ext cx="0" cy="40503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userDrawn="1"/>
            </p:nvCxnSpPr>
            <p:spPr>
              <a:xfrm>
                <a:off x="9288524" y="4445002"/>
                <a:ext cx="0" cy="6858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rot="5400000">
                <a:off x="9204918" y="105249"/>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5" name="TextBox 54"/>
              <p:cNvSpPr txBox="1"/>
              <p:nvPr userDrawn="1"/>
            </p:nvSpPr>
            <p:spPr>
              <a:xfrm rot="5400000">
                <a:off x="9204918" y="4669326"/>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6" name="TextBox 55"/>
              <p:cNvSpPr txBox="1"/>
              <p:nvPr userDrawn="1"/>
            </p:nvSpPr>
            <p:spPr>
              <a:xfrm rot="5400000">
                <a:off x="7469807" y="2230243"/>
                <a:ext cx="4029411" cy="400110"/>
              </a:xfrm>
              <a:prstGeom prst="rect">
                <a:avLst/>
              </a:prstGeom>
              <a:noFill/>
            </p:spPr>
            <p:txBody>
              <a:bodyPr wrap="square" rtlCol="0">
                <a:spAutoFit/>
              </a:bodyPr>
              <a:lstStyle/>
              <a:p>
                <a:pPr algn="ctr" defTabSz="914400"/>
                <a:r>
                  <a:rPr lang="en-GB" sz="1000">
                    <a:solidFill>
                      <a:prstClr val="black"/>
                    </a:solidFill>
                  </a:rPr>
                  <a:t>Always keep your content within this area on the slide. Avoid adding content in the margins</a:t>
                </a:r>
              </a:p>
            </p:txBody>
          </p:sp>
        </p:grpSp>
      </p:grpSp>
      <p:sp>
        <p:nvSpPr>
          <p:cNvPr id="2" name="Title Placeholder 1"/>
          <p:cNvSpPr>
            <a:spLocks noGrp="1"/>
          </p:cNvSpPr>
          <p:nvPr>
            <p:ph type="title"/>
          </p:nvPr>
        </p:nvSpPr>
        <p:spPr>
          <a:xfrm>
            <a:off x="395297" y="525737"/>
            <a:ext cx="8353425" cy="891907"/>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298" y="1600207"/>
            <a:ext cx="8335963" cy="43209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8580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1F9CAB-AEDD-4F37-B574-1FB2EAA8AB76}" type="datetime1">
              <a:rPr lang="en-GB" smtClean="0">
                <a:solidFill>
                  <a:prstClr val="black">
                    <a:tint val="75000"/>
                  </a:prstClr>
                </a:solidFill>
              </a:rPr>
              <a:pPr defTabSz="914400"/>
              <a:t>21/11/2019</a:t>
            </a:fld>
            <a:endParaRPr lang="en-GB">
              <a:solidFill>
                <a:prstClr val="black">
                  <a:tint val="75000"/>
                </a:prstClr>
              </a:solidFill>
            </a:endParaRPr>
          </a:p>
        </p:txBody>
      </p:sp>
      <p:sp>
        <p:nvSpPr>
          <p:cNvPr id="5" name="Footer Placeholder 4"/>
          <p:cNvSpPr>
            <a:spLocks noGrp="1"/>
          </p:cNvSpPr>
          <p:nvPr>
            <p:ph type="ftr" sz="quarter" idx="3"/>
          </p:nvPr>
        </p:nvSpPr>
        <p:spPr>
          <a:xfrm>
            <a:off x="395289" y="6612010"/>
            <a:ext cx="4176712" cy="245993"/>
          </a:xfrm>
          <a:prstGeom prst="rect">
            <a:avLst/>
          </a:prstGeom>
        </p:spPr>
        <p:txBody>
          <a:bodyPr vert="horz" lIns="0" tIns="45720" rIns="0" bIns="45720" rtlCol="0" anchor="ctr"/>
          <a:lstStyle>
            <a:lvl1pPr algn="l">
              <a:defRPr sz="600">
                <a:solidFill>
                  <a:schemeClr val="tx1"/>
                </a:solidFill>
              </a:defRPr>
            </a:lvl1pPr>
          </a:lstStyle>
          <a:p>
            <a:pPr defTabSz="914400"/>
            <a:r>
              <a:rPr lang="en-GB">
                <a:solidFill>
                  <a:prstClr val="black"/>
                </a:solidFill>
              </a:rPr>
              <a:t>This is the footer area where text can be added if need be</a:t>
            </a:r>
          </a:p>
        </p:txBody>
      </p:sp>
      <p:sp>
        <p:nvSpPr>
          <p:cNvPr id="6" name="Slide Number Placeholder 5"/>
          <p:cNvSpPr>
            <a:spLocks noGrp="1"/>
          </p:cNvSpPr>
          <p:nvPr>
            <p:ph type="sldNum" sz="quarter" idx="4"/>
          </p:nvPr>
        </p:nvSpPr>
        <p:spPr>
          <a:xfrm>
            <a:off x="7884378" y="6613428"/>
            <a:ext cx="986905" cy="244574"/>
          </a:xfrm>
          <a:prstGeom prst="rect">
            <a:avLst/>
          </a:prstGeom>
        </p:spPr>
        <p:txBody>
          <a:bodyPr vert="horz" lIns="91440" tIns="45720" rIns="91440" bIns="45720" rtlCol="0" anchor="ctr"/>
          <a:lstStyle>
            <a:lvl1pPr algn="r">
              <a:defRPr sz="600">
                <a:solidFill>
                  <a:schemeClr val="tx1"/>
                </a:solidFill>
              </a:defRPr>
            </a:lvl1pPr>
          </a:lstStyle>
          <a:p>
            <a:pPr defTabSz="914400"/>
            <a:fld id="{1C9B8DB7-5E07-498D-BB05-949344748FB4}" type="slidenum">
              <a:rPr lang="en-GB" smtClean="0">
                <a:solidFill>
                  <a:prstClr val="black"/>
                </a:solidFill>
              </a:rPr>
              <a:pPr defTabSz="914400"/>
              <a:t>‹#›</a:t>
            </a:fld>
            <a:endParaRPr lang="en-GB">
              <a:solidFill>
                <a:prstClr val="black"/>
              </a:solidFill>
            </a:endParaRPr>
          </a:p>
        </p:txBody>
      </p:sp>
      <p:sp>
        <p:nvSpPr>
          <p:cNvPr id="8" name="TextBox 7"/>
          <p:cNvSpPr txBox="1"/>
          <p:nvPr userDrawn="1"/>
        </p:nvSpPr>
        <p:spPr>
          <a:xfrm>
            <a:off x="7739234" y="6378095"/>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grpSp>
        <p:nvGrpSpPr>
          <p:cNvPr id="12" name="Group 30"/>
          <p:cNvGrpSpPr/>
          <p:nvPr userDrawn="1"/>
        </p:nvGrpSpPr>
        <p:grpSpPr>
          <a:xfrm>
            <a:off x="-468560" y="6972639"/>
            <a:ext cx="10476656" cy="922900"/>
            <a:chOff x="-1242392" y="3205213"/>
            <a:chExt cx="10476656" cy="692816"/>
          </a:xfrm>
        </p:grpSpPr>
        <p:pic>
          <p:nvPicPr>
            <p:cNvPr id="32" name="Picture 31" descr="symbol---donut.png"/>
            <p:cNvPicPr>
              <a:picLocks noChangeAspect="1"/>
            </p:cNvPicPr>
            <p:nvPr/>
          </p:nvPicPr>
          <p:blipFill>
            <a:blip r:embed="rId12" cstate="print"/>
            <a:srcRect b="14842"/>
            <a:stretch>
              <a:fillRect/>
            </a:stretch>
          </p:blipFill>
          <p:spPr>
            <a:xfrm>
              <a:off x="-1212178" y="3205213"/>
              <a:ext cx="365830" cy="552723"/>
            </a:xfrm>
            <a:prstGeom prst="rect">
              <a:avLst/>
            </a:prstGeom>
          </p:spPr>
        </p:pic>
        <p:pic>
          <p:nvPicPr>
            <p:cNvPr id="33" name="Picture 32" descr="icon_information-white.png"/>
            <p:cNvPicPr>
              <a:picLocks noChangeAspect="1"/>
            </p:cNvPicPr>
            <p:nvPr/>
          </p:nvPicPr>
          <p:blipFill>
            <a:blip r:embed="rId13" cstate="print">
              <a:lum bright="-100000"/>
            </a:blip>
            <a:stretch>
              <a:fillRect/>
            </a:stretch>
          </p:blipFill>
          <p:spPr>
            <a:xfrm>
              <a:off x="-1242392" y="3577916"/>
              <a:ext cx="121592" cy="320113"/>
            </a:xfrm>
            <a:prstGeom prst="rect">
              <a:avLst/>
            </a:prstGeom>
          </p:spPr>
        </p:pic>
        <p:sp>
          <p:nvSpPr>
            <p:cNvPr id="34" name="Rectangle 33"/>
            <p:cNvSpPr/>
            <p:nvPr/>
          </p:nvSpPr>
          <p:spPr>
            <a:xfrm>
              <a:off x="-880114" y="3293514"/>
              <a:ext cx="10114378" cy="531406"/>
            </a:xfrm>
            <a:prstGeom prst="rect">
              <a:avLst/>
            </a:prstGeom>
          </p:spPr>
          <p:txBody>
            <a:bodyPr wrap="square">
              <a:spAutoFit/>
            </a:bodyPr>
            <a:lstStyle/>
            <a:p>
              <a:pPr defTabSz="914400"/>
              <a:r>
                <a:rPr lang="en-GB" sz="1000">
                  <a:solidFill>
                    <a:prstClr val="black"/>
                  </a:solidFill>
                </a:rPr>
                <a:t>A number of pre-designed layouts and colour palettes have been created for this template. To choose the right layout (and palette) go to &gt;View &gt;Normal &gt;Right Click over the thumbnail of the slide on the left of the screen &gt;Layout (Choose the most appropriate layout for your slide content)</a:t>
              </a:r>
            </a:p>
            <a:p>
              <a:pPr defTabSz="914400"/>
              <a:endParaRPr lang="en-GB" sz="1000">
                <a:solidFill>
                  <a:prstClr val="black"/>
                </a:solidFill>
              </a:endParaRPr>
            </a:p>
            <a:p>
              <a:pPr defTabSz="914400"/>
              <a:endParaRPr lang="en-GB" sz="1000">
                <a:solidFill>
                  <a:prstClr val="black"/>
                </a:solidFill>
              </a:endParaRPr>
            </a:p>
          </p:txBody>
        </p:sp>
      </p:grpSp>
    </p:spTree>
    <p:extLst>
      <p:ext uri="{BB962C8B-B14F-4D97-AF65-F5344CB8AC3E}">
        <p14:creationId xmlns:p14="http://schemas.microsoft.com/office/powerpoint/2010/main" val="13831130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400"/>
        </a:spcBef>
        <a:spcAft>
          <a:spcPts val="400"/>
        </a:spcAft>
        <a:buFont typeface="Arial" pitchFamily="34" charset="0"/>
        <a:buNone/>
        <a:defRPr sz="1600" kern="1200">
          <a:solidFill>
            <a:schemeClr val="tx1"/>
          </a:solidFill>
          <a:latin typeface="+mn-lt"/>
          <a:ea typeface="+mn-ea"/>
          <a:cs typeface="+mn-cs"/>
        </a:defRPr>
      </a:lvl1pPr>
      <a:lvl2pPr marL="270000" indent="-270000" algn="l" defTabSz="914400" rtl="0" eaLnBrk="1" latinLnBrk="0" hangingPunct="1">
        <a:spcBef>
          <a:spcPts val="400"/>
        </a:spcBef>
        <a:spcAft>
          <a:spcPts val="400"/>
        </a:spcAft>
        <a:buSzPct val="125000"/>
        <a:buFontTx/>
        <a:buBlip>
          <a:blip r:embed="rId14"/>
        </a:buBlip>
        <a:defRPr sz="1600" kern="1200">
          <a:solidFill>
            <a:schemeClr val="tx1"/>
          </a:solidFill>
          <a:latin typeface="+mn-lt"/>
          <a:ea typeface="+mn-ea"/>
          <a:cs typeface="+mn-cs"/>
        </a:defRPr>
      </a:lvl2pPr>
      <a:lvl3pPr marL="540000" indent="-270000" algn="l" defTabSz="914400" rtl="0" eaLnBrk="1" latinLnBrk="0" hangingPunct="1">
        <a:spcBef>
          <a:spcPts val="400"/>
        </a:spcBef>
        <a:spcAft>
          <a:spcPts val="400"/>
        </a:spcAft>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 name="Group 34"/>
          <p:cNvGrpSpPr/>
          <p:nvPr userDrawn="1"/>
        </p:nvGrpSpPr>
        <p:grpSpPr>
          <a:xfrm>
            <a:off x="-36513" y="-537059"/>
            <a:ext cx="9721081" cy="7371800"/>
            <a:chOff x="-36513" y="-403168"/>
            <a:chExt cx="9721081" cy="5533970"/>
          </a:xfrm>
        </p:grpSpPr>
        <p:cxnSp>
          <p:nvCxnSpPr>
            <p:cNvPr id="36" name="Straight Connector 35"/>
            <p:cNvCxnSpPr/>
            <p:nvPr userDrawn="1"/>
          </p:nvCxnSpPr>
          <p:spPr>
            <a:xfrm>
              <a:off x="91440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a:off x="9315603" y="-133504"/>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61"/>
            <p:cNvGrpSpPr/>
            <p:nvPr userDrawn="1"/>
          </p:nvGrpSpPr>
          <p:grpSpPr>
            <a:xfrm>
              <a:off x="-36513" y="-403168"/>
              <a:ext cx="9721081" cy="5533970"/>
              <a:chOff x="-36513" y="-403168"/>
              <a:chExt cx="9721081" cy="5533970"/>
            </a:xfrm>
          </p:grpSpPr>
          <p:sp>
            <p:nvSpPr>
              <p:cNvPr id="39" name="TextBox 38"/>
              <p:cNvSpPr txBox="1"/>
              <p:nvPr userDrawn="1"/>
            </p:nvSpPr>
            <p:spPr>
              <a:xfrm>
                <a:off x="-36513" y="-362228"/>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40" name="TextBox 39"/>
              <p:cNvSpPr txBox="1"/>
              <p:nvPr userDrawn="1"/>
            </p:nvSpPr>
            <p:spPr>
              <a:xfrm>
                <a:off x="8691275" y="-357002"/>
                <a:ext cx="489238" cy="150180"/>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cxnSp>
            <p:nvCxnSpPr>
              <p:cNvPr id="41" name="Straight Connector 40"/>
              <p:cNvCxnSpPr/>
              <p:nvPr userDrawn="1"/>
            </p:nvCxnSpPr>
            <p:spPr>
              <a:xfrm>
                <a:off x="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395288"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744400" y="-30618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userDrawn="1"/>
            </p:nvCxnSpPr>
            <p:spPr>
              <a:xfrm>
                <a:off x="395535" y="-156947"/>
                <a:ext cx="8344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1499689" y="-403168"/>
                <a:ext cx="6144632" cy="184837"/>
              </a:xfrm>
              <a:prstGeom prst="rect">
                <a:avLst/>
              </a:prstGeom>
              <a:noFill/>
            </p:spPr>
            <p:txBody>
              <a:bodyPr wrap="none" rtlCol="0">
                <a:spAutoFit/>
              </a:bodyPr>
              <a:lstStyle/>
              <a:p>
                <a:pPr algn="ctr" defTabSz="914400"/>
                <a:r>
                  <a:rPr lang="en-GB" sz="1000">
                    <a:solidFill>
                      <a:prstClr val="black"/>
                    </a:solidFill>
                  </a:rPr>
                  <a:t>Always keep your content within this area on the slide. Avoid adding content in the margins</a:t>
                </a:r>
              </a:p>
            </p:txBody>
          </p:sp>
          <p:cxnSp>
            <p:nvCxnSpPr>
              <p:cNvPr id="46" name="Straight Arrow Connector 45"/>
              <p:cNvCxnSpPr/>
              <p:nvPr userDrawn="1"/>
            </p:nvCxnSpPr>
            <p:spPr>
              <a:xfrm>
                <a:off x="1" y="-156947"/>
                <a:ext cx="3952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userDrawn="1"/>
            </p:nvCxnSpPr>
            <p:spPr>
              <a:xfrm>
                <a:off x="8727788" y="-156947"/>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rot="5400000">
                <a:off x="9315603" y="277658"/>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rot="5400000">
                <a:off x="9315603" y="4309909"/>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rot="5400000">
                <a:off x="9315603" y="4995323"/>
                <a:ext cx="0" cy="270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userDrawn="1"/>
            </p:nvCxnSpPr>
            <p:spPr>
              <a:xfrm rot="5400000">
                <a:off x="9081524" y="208589"/>
                <a:ext cx="41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userDrawn="1"/>
            </p:nvCxnSpPr>
            <p:spPr>
              <a:xfrm>
                <a:off x="9288524" y="394663"/>
                <a:ext cx="0" cy="40503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userDrawn="1"/>
            </p:nvCxnSpPr>
            <p:spPr>
              <a:xfrm>
                <a:off x="9288524" y="4445002"/>
                <a:ext cx="0" cy="6858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rot="5400000">
                <a:off x="9204918" y="105249"/>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5" name="TextBox 54"/>
              <p:cNvSpPr txBox="1"/>
              <p:nvPr userDrawn="1"/>
            </p:nvSpPr>
            <p:spPr>
              <a:xfrm rot="5400000">
                <a:off x="9204918" y="4669326"/>
                <a:ext cx="367267" cy="200055"/>
              </a:xfrm>
              <a:prstGeom prst="rect">
                <a:avLst/>
              </a:prstGeom>
              <a:noFill/>
            </p:spPr>
            <p:txBody>
              <a:bodyPr wrap="none" rtlCol="0">
                <a:spAutoFit/>
              </a:bodyPr>
              <a:lstStyle/>
              <a:p>
                <a:pPr algn="ctr" defTabSz="914400"/>
                <a:r>
                  <a:rPr lang="en-GB" sz="700">
                    <a:solidFill>
                      <a:prstClr val="black"/>
                    </a:solidFill>
                  </a:rPr>
                  <a:t>Margin</a:t>
                </a:r>
                <a:endParaRPr lang="en-GB" sz="1000">
                  <a:solidFill>
                    <a:prstClr val="black"/>
                  </a:solidFill>
                </a:endParaRPr>
              </a:p>
            </p:txBody>
          </p:sp>
          <p:sp>
            <p:nvSpPr>
              <p:cNvPr id="56" name="TextBox 55"/>
              <p:cNvSpPr txBox="1"/>
              <p:nvPr userDrawn="1"/>
            </p:nvSpPr>
            <p:spPr>
              <a:xfrm rot="5400000">
                <a:off x="7469807" y="2230243"/>
                <a:ext cx="4029411" cy="400110"/>
              </a:xfrm>
              <a:prstGeom prst="rect">
                <a:avLst/>
              </a:prstGeom>
              <a:noFill/>
            </p:spPr>
            <p:txBody>
              <a:bodyPr wrap="square" rtlCol="0">
                <a:spAutoFit/>
              </a:bodyPr>
              <a:lstStyle/>
              <a:p>
                <a:pPr algn="ctr" defTabSz="914400"/>
                <a:r>
                  <a:rPr lang="en-GB" sz="1000">
                    <a:solidFill>
                      <a:prstClr val="black"/>
                    </a:solidFill>
                  </a:rPr>
                  <a:t>Always keep your content within this area on the slide. Avoid adding content in the margins</a:t>
                </a:r>
              </a:p>
            </p:txBody>
          </p:sp>
        </p:grpSp>
      </p:grpSp>
      <p:sp>
        <p:nvSpPr>
          <p:cNvPr id="2" name="Title Placeholder 1"/>
          <p:cNvSpPr>
            <a:spLocks noGrp="1"/>
          </p:cNvSpPr>
          <p:nvPr>
            <p:ph type="title"/>
          </p:nvPr>
        </p:nvSpPr>
        <p:spPr>
          <a:xfrm>
            <a:off x="395290" y="525732"/>
            <a:ext cx="8353425" cy="891907"/>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290" y="1600203"/>
            <a:ext cx="8335963" cy="43209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8580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1F9CAB-AEDD-4F37-B574-1FB2EAA8AB76}" type="datetime1">
              <a:rPr lang="en-GB" smtClean="0">
                <a:solidFill>
                  <a:prstClr val="black">
                    <a:tint val="75000"/>
                  </a:prstClr>
                </a:solidFill>
              </a:rPr>
              <a:pPr defTabSz="914400"/>
              <a:t>21/11/2019</a:t>
            </a:fld>
            <a:endParaRPr lang="en-GB">
              <a:solidFill>
                <a:prstClr val="black">
                  <a:tint val="75000"/>
                </a:prstClr>
              </a:solidFill>
            </a:endParaRPr>
          </a:p>
        </p:txBody>
      </p:sp>
      <p:sp>
        <p:nvSpPr>
          <p:cNvPr id="5" name="Footer Placeholder 4"/>
          <p:cNvSpPr>
            <a:spLocks noGrp="1"/>
          </p:cNvSpPr>
          <p:nvPr>
            <p:ph type="ftr" sz="quarter" idx="3"/>
          </p:nvPr>
        </p:nvSpPr>
        <p:spPr>
          <a:xfrm>
            <a:off x="395289" y="6612009"/>
            <a:ext cx="4176712" cy="245993"/>
          </a:xfrm>
          <a:prstGeom prst="rect">
            <a:avLst/>
          </a:prstGeom>
        </p:spPr>
        <p:txBody>
          <a:bodyPr vert="horz" lIns="0" tIns="45720" rIns="0" bIns="45720" rtlCol="0" anchor="ctr"/>
          <a:lstStyle>
            <a:lvl1pPr algn="l">
              <a:defRPr sz="600">
                <a:solidFill>
                  <a:schemeClr val="tx1"/>
                </a:solidFill>
              </a:defRPr>
            </a:lvl1pPr>
          </a:lstStyle>
          <a:p>
            <a:pPr defTabSz="914400"/>
            <a:r>
              <a:rPr lang="en-GB">
                <a:solidFill>
                  <a:prstClr val="black"/>
                </a:solidFill>
              </a:rPr>
              <a:t>This is the footer area where text can be added if need be</a:t>
            </a:r>
          </a:p>
        </p:txBody>
      </p:sp>
      <p:sp>
        <p:nvSpPr>
          <p:cNvPr id="6" name="Slide Number Placeholder 5"/>
          <p:cNvSpPr>
            <a:spLocks noGrp="1"/>
          </p:cNvSpPr>
          <p:nvPr>
            <p:ph type="sldNum" sz="quarter" idx="4"/>
          </p:nvPr>
        </p:nvSpPr>
        <p:spPr>
          <a:xfrm>
            <a:off x="7884370" y="6613427"/>
            <a:ext cx="986905" cy="244574"/>
          </a:xfrm>
          <a:prstGeom prst="rect">
            <a:avLst/>
          </a:prstGeom>
        </p:spPr>
        <p:txBody>
          <a:bodyPr vert="horz" lIns="91440" tIns="45720" rIns="91440" bIns="45720" rtlCol="0" anchor="ctr"/>
          <a:lstStyle>
            <a:lvl1pPr algn="r">
              <a:defRPr sz="600">
                <a:solidFill>
                  <a:schemeClr val="tx1"/>
                </a:solidFill>
              </a:defRPr>
            </a:lvl1pPr>
          </a:lstStyle>
          <a:p>
            <a:pPr defTabSz="914400"/>
            <a:fld id="{1C9B8DB7-5E07-498D-BB05-949344748FB4}" type="slidenum">
              <a:rPr lang="en-GB" smtClean="0">
                <a:solidFill>
                  <a:prstClr val="black"/>
                </a:solidFill>
              </a:rPr>
              <a:pPr defTabSz="914400"/>
              <a:t>‹#›</a:t>
            </a:fld>
            <a:endParaRPr lang="en-GB">
              <a:solidFill>
                <a:prstClr val="black"/>
              </a:solidFill>
            </a:endParaRPr>
          </a:p>
        </p:txBody>
      </p:sp>
      <p:sp>
        <p:nvSpPr>
          <p:cNvPr id="8" name="TextBox 7"/>
          <p:cNvSpPr txBox="1"/>
          <p:nvPr userDrawn="1"/>
        </p:nvSpPr>
        <p:spPr>
          <a:xfrm>
            <a:off x="7739234" y="6378094"/>
            <a:ext cx="1132041" cy="184666"/>
          </a:xfrm>
          <a:prstGeom prst="rect">
            <a:avLst/>
          </a:prstGeom>
          <a:noFill/>
        </p:spPr>
        <p:txBody>
          <a:bodyPr wrap="none" rtlCol="0">
            <a:spAutoFit/>
          </a:bodyPr>
          <a:lstStyle/>
          <a:p>
            <a:pPr algn="r" defTabSz="914400"/>
            <a:r>
              <a:rPr lang="en-GB" sz="600">
                <a:solidFill>
                  <a:prstClr val="black"/>
                </a:solidFill>
              </a:rPr>
              <a:t>© The King's Fund 2018</a:t>
            </a:r>
          </a:p>
        </p:txBody>
      </p:sp>
      <p:grpSp>
        <p:nvGrpSpPr>
          <p:cNvPr id="12" name="Group 30"/>
          <p:cNvGrpSpPr/>
          <p:nvPr userDrawn="1"/>
        </p:nvGrpSpPr>
        <p:grpSpPr>
          <a:xfrm>
            <a:off x="-468560" y="6972645"/>
            <a:ext cx="10476656" cy="922900"/>
            <a:chOff x="-1242392" y="3205213"/>
            <a:chExt cx="10476656" cy="692816"/>
          </a:xfrm>
        </p:grpSpPr>
        <p:pic>
          <p:nvPicPr>
            <p:cNvPr id="32" name="Picture 31" descr="symbol---donut.png"/>
            <p:cNvPicPr>
              <a:picLocks noChangeAspect="1"/>
            </p:cNvPicPr>
            <p:nvPr/>
          </p:nvPicPr>
          <p:blipFill>
            <a:blip r:embed="rId12" cstate="print"/>
            <a:srcRect b="14842"/>
            <a:stretch>
              <a:fillRect/>
            </a:stretch>
          </p:blipFill>
          <p:spPr>
            <a:xfrm>
              <a:off x="-1212178" y="3205213"/>
              <a:ext cx="365830" cy="552723"/>
            </a:xfrm>
            <a:prstGeom prst="rect">
              <a:avLst/>
            </a:prstGeom>
          </p:spPr>
        </p:pic>
        <p:pic>
          <p:nvPicPr>
            <p:cNvPr id="33" name="Picture 32" descr="icon_information-white.png"/>
            <p:cNvPicPr>
              <a:picLocks noChangeAspect="1"/>
            </p:cNvPicPr>
            <p:nvPr/>
          </p:nvPicPr>
          <p:blipFill>
            <a:blip r:embed="rId13" cstate="print">
              <a:lum bright="-100000"/>
            </a:blip>
            <a:stretch>
              <a:fillRect/>
            </a:stretch>
          </p:blipFill>
          <p:spPr>
            <a:xfrm>
              <a:off x="-1242392" y="3577916"/>
              <a:ext cx="121592" cy="320113"/>
            </a:xfrm>
            <a:prstGeom prst="rect">
              <a:avLst/>
            </a:prstGeom>
          </p:spPr>
        </p:pic>
        <p:sp>
          <p:nvSpPr>
            <p:cNvPr id="34" name="Rectangle 33"/>
            <p:cNvSpPr/>
            <p:nvPr/>
          </p:nvSpPr>
          <p:spPr>
            <a:xfrm>
              <a:off x="-880114" y="3293514"/>
              <a:ext cx="10114378" cy="531406"/>
            </a:xfrm>
            <a:prstGeom prst="rect">
              <a:avLst/>
            </a:prstGeom>
          </p:spPr>
          <p:txBody>
            <a:bodyPr wrap="square">
              <a:spAutoFit/>
            </a:bodyPr>
            <a:lstStyle/>
            <a:p>
              <a:pPr defTabSz="914400"/>
              <a:r>
                <a:rPr lang="en-GB" sz="1000">
                  <a:solidFill>
                    <a:prstClr val="black"/>
                  </a:solidFill>
                </a:rPr>
                <a:t>A number of pre-designed layouts and colour palettes have been created for this template. To choose the right layout (and palette) go to &gt;View &gt;Normal &gt;Right Click over the thumbnail of the slide on the left of the screen &gt;Layout (Choose the most appropriate layout for your slide content)</a:t>
              </a:r>
            </a:p>
            <a:p>
              <a:pPr defTabSz="914400"/>
              <a:endParaRPr lang="en-GB" sz="1000">
                <a:solidFill>
                  <a:prstClr val="black"/>
                </a:solidFill>
              </a:endParaRPr>
            </a:p>
            <a:p>
              <a:pPr defTabSz="914400"/>
              <a:endParaRPr lang="en-GB" sz="1000">
                <a:solidFill>
                  <a:prstClr val="black"/>
                </a:solidFill>
              </a:endParaRPr>
            </a:p>
          </p:txBody>
        </p:sp>
      </p:grpSp>
    </p:spTree>
    <p:extLst>
      <p:ext uri="{BB962C8B-B14F-4D97-AF65-F5344CB8AC3E}">
        <p14:creationId xmlns:p14="http://schemas.microsoft.com/office/powerpoint/2010/main" val="19470975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400"/>
        </a:spcBef>
        <a:spcAft>
          <a:spcPts val="400"/>
        </a:spcAft>
        <a:buFont typeface="Arial" pitchFamily="34" charset="0"/>
        <a:buNone/>
        <a:defRPr sz="1600" kern="1200">
          <a:solidFill>
            <a:schemeClr val="tx1"/>
          </a:solidFill>
          <a:latin typeface="+mn-lt"/>
          <a:ea typeface="+mn-ea"/>
          <a:cs typeface="+mn-cs"/>
        </a:defRPr>
      </a:lvl1pPr>
      <a:lvl2pPr marL="270000" indent="-270000" algn="l" defTabSz="914400" rtl="0" eaLnBrk="1" latinLnBrk="0" hangingPunct="1">
        <a:spcBef>
          <a:spcPts val="400"/>
        </a:spcBef>
        <a:spcAft>
          <a:spcPts val="400"/>
        </a:spcAft>
        <a:buSzPct val="125000"/>
        <a:buFontTx/>
        <a:buBlip>
          <a:blip r:embed="rId14"/>
        </a:buBlip>
        <a:defRPr sz="1600" kern="1200">
          <a:solidFill>
            <a:schemeClr val="tx1"/>
          </a:solidFill>
          <a:latin typeface="+mn-lt"/>
          <a:ea typeface="+mn-ea"/>
          <a:cs typeface="+mn-cs"/>
        </a:defRPr>
      </a:lvl2pPr>
      <a:lvl3pPr marL="540000" indent="-270000" algn="l" defTabSz="914400" rtl="0" eaLnBrk="1" latinLnBrk="0" hangingPunct="1">
        <a:spcBef>
          <a:spcPts val="400"/>
        </a:spcBef>
        <a:spcAft>
          <a:spcPts val="400"/>
        </a:spcAft>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FF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65E55-E135-8544-A8CB-EF57F9DE9268}" type="datetimeFigureOut">
              <a:rPr lang="en-US" smtClean="0">
                <a:solidFill>
                  <a:prstClr val="black">
                    <a:tint val="75000"/>
                  </a:prstClr>
                </a:solidFill>
              </a:rPr>
              <a:pPr/>
              <a:t>11/21/2019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DEB09-4DF4-424C-B62C-203B157EF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5367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F244B-BE63-A742-91F6-413ABF0D1E7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382FF7E-E7D7-9C49-A3B1-43EEC6FBF4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AD4977-F456-2842-8408-3E49FA6FBA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49EC8EF-49B8-DC4A-BD18-D3B3293B03E2}" type="datetimeFigureOut">
              <a:rPr lang="en-US" smtClean="0">
                <a:solidFill>
                  <a:prstClr val="black">
                    <a:tint val="75000"/>
                  </a:prstClr>
                </a:solidFill>
              </a:rPr>
              <a:pPr defTabSz="914400"/>
              <a:t>11/21/2019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31541B7-BDFC-B44B-81F6-6B9D65ABF3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509DD3-DAB8-8E4B-B27B-3FEDFFCE09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EF3998-E53C-CE42-A7E4-F2F0E10FB0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281974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izk9yrpJjiAhWLDxQKHdZzBnIQjRx6BAgBEAU&amp;url=http://www.stickpng.com/img/icons-logos-emojis/pins/red-map-pin&amp;psig=AOvVaw1WKGW65oELA4Hbed0M9OmI&amp;ust=1557829245635306" TargetMode="External"/><Relationship Id="rId2" Type="http://schemas.openxmlformats.org/officeDocument/2006/relationships/image" Target="../media/image44.png"/><Relationship Id="rId1" Type="http://schemas.openxmlformats.org/officeDocument/2006/relationships/slideLayout" Target="../slideLayouts/slideLayout61.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7.xml"/><Relationship Id="rId4" Type="http://schemas.openxmlformats.org/officeDocument/2006/relationships/hyperlink" Target="http://si.easp.es/derechosciudadania/wp-content/uploads/2009/10/4.Informe-Wanless.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5.png"/><Relationship Id="rId4"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06" y="1943881"/>
            <a:ext cx="8229600" cy="3802943"/>
          </a:xfrm>
        </p:spPr>
        <p:txBody>
          <a:bodyPr>
            <a:normAutofit fontScale="90000"/>
          </a:bodyPr>
          <a:lstStyle/>
          <a:p>
            <a:br>
              <a:rPr lang="en-GB"/>
            </a:br>
            <a:br>
              <a:rPr lang="en-GB"/>
            </a:br>
            <a:r>
              <a:rPr lang="en-GB"/>
              <a:t>NHS Finance Update</a:t>
            </a:r>
            <a:br>
              <a:rPr lang="en-GB"/>
            </a:br>
            <a:br>
              <a:rPr lang="en-GB"/>
            </a:br>
            <a:br>
              <a:rPr lang="en-GB"/>
            </a:br>
            <a:br>
              <a:rPr lang="en-GB"/>
            </a:br>
            <a:r>
              <a:rPr lang="en-GB" sz="3100" b="0"/>
              <a:t>David Chandler</a:t>
            </a:r>
            <a:br>
              <a:rPr lang="en-GB" sz="3100" b="0"/>
            </a:br>
            <a:r>
              <a:rPr lang="en-GB" sz="3100" b="0"/>
              <a:t>Deputy Chief Officer and Chief Finance Officer, NHS Sunderland CCG (+ friends).</a:t>
            </a:r>
            <a:br>
              <a:rPr lang="en-GB" sz="3100" b="0"/>
            </a:br>
            <a:br>
              <a:rPr lang="en-GB" sz="3100" b="0"/>
            </a:br>
            <a:r>
              <a:rPr lang="en-GB" sz="2200" b="0"/>
              <a:t>CIPFA NE Conference Body – 22</a:t>
            </a:r>
            <a:r>
              <a:rPr lang="en-GB" sz="2200" b="0" baseline="30000"/>
              <a:t>nd</a:t>
            </a:r>
            <a:r>
              <a:rPr lang="en-GB" sz="2200" b="0"/>
              <a:t> November 2019</a:t>
            </a:r>
            <a:br>
              <a:rPr lang="en-GB" sz="3100" b="0"/>
            </a:br>
            <a:r>
              <a:rPr lang="en-GB" b="0"/>
              <a:t> </a:t>
            </a:r>
            <a:br>
              <a:rPr lang="en-GB" b="0"/>
            </a:br>
            <a:br>
              <a:rPr lang="en-GB"/>
            </a:br>
            <a:br>
              <a:rPr lang="en-GB"/>
            </a:br>
            <a:endParaRPr lang="en-GB"/>
          </a:p>
        </p:txBody>
      </p:sp>
      <p:cxnSp>
        <p:nvCxnSpPr>
          <p:cNvPr id="7" name="Straight Connector 6"/>
          <p:cNvCxnSpPr/>
          <p:nvPr/>
        </p:nvCxnSpPr>
        <p:spPr>
          <a:xfrm>
            <a:off x="457200" y="2886076"/>
            <a:ext cx="82296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4" name="Subtitle 3"/>
          <p:cNvSpPr>
            <a:spLocks noGrp="1"/>
          </p:cNvSpPr>
          <p:nvPr>
            <p:ph type="subTitle" idx="1"/>
          </p:nvPr>
        </p:nvSpPr>
        <p:spPr/>
        <p:txBody>
          <a:bodyPr/>
          <a:lstStyle/>
          <a:p>
            <a:r>
              <a:rPr lang="en-GB"/>
              <a:t> </a:t>
            </a:r>
          </a:p>
        </p:txBody>
      </p:sp>
      <p:sp>
        <p:nvSpPr>
          <p:cNvPr id="6" name="Subtitle 2"/>
          <p:cNvSpPr txBox="1">
            <a:spLocks/>
          </p:cNvSpPr>
          <p:nvPr/>
        </p:nvSpPr>
        <p:spPr>
          <a:xfrm>
            <a:off x="0" y="3493030"/>
            <a:ext cx="8233038" cy="192403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a:t> </a:t>
            </a:r>
          </a:p>
        </p:txBody>
      </p:sp>
    </p:spTree>
    <p:extLst>
      <p:ext uri="{BB962C8B-B14F-4D97-AF65-F5344CB8AC3E}">
        <p14:creationId xmlns:p14="http://schemas.microsoft.com/office/powerpoint/2010/main" val="300686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Quick Reminder of Pressures facing NHS</a:t>
            </a:r>
          </a:p>
        </p:txBody>
      </p:sp>
      <p:sp>
        <p:nvSpPr>
          <p:cNvPr id="3" name="Content Placeholder 2"/>
          <p:cNvSpPr>
            <a:spLocks noGrp="1"/>
          </p:cNvSpPr>
          <p:nvPr>
            <p:ph idx="1"/>
          </p:nvPr>
        </p:nvSpPr>
        <p:spPr/>
        <p:txBody>
          <a:bodyPr/>
          <a:lstStyle/>
          <a:p>
            <a:r>
              <a:rPr lang="en-GB"/>
              <a:t>Demographics / Aging population</a:t>
            </a:r>
          </a:p>
          <a:p>
            <a:r>
              <a:rPr lang="en-GB"/>
              <a:t>Growing Demand</a:t>
            </a:r>
          </a:p>
          <a:p>
            <a:r>
              <a:rPr lang="en-GB"/>
              <a:t>Constitutional Targets</a:t>
            </a:r>
          </a:p>
          <a:p>
            <a:r>
              <a:rPr lang="en-GB"/>
              <a:t>Aging Estate</a:t>
            </a:r>
          </a:p>
          <a:p>
            <a:r>
              <a:rPr lang="en-GB"/>
              <a:t>Technology</a:t>
            </a:r>
          </a:p>
        </p:txBody>
      </p:sp>
    </p:spTree>
    <p:extLst>
      <p:ext uri="{BB962C8B-B14F-4D97-AF65-F5344CB8AC3E}">
        <p14:creationId xmlns:p14="http://schemas.microsoft.com/office/powerpoint/2010/main" val="55629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61" y="1528577"/>
            <a:ext cx="3810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133" y="1119852"/>
            <a:ext cx="3284476" cy="5046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311" y="4210102"/>
            <a:ext cx="2857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12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F12-A8FB-44DB-A082-E9071E6E6CB9}"/>
              </a:ext>
            </a:extLst>
          </p:cNvPr>
          <p:cNvSpPr>
            <a:spLocks noGrp="1"/>
          </p:cNvSpPr>
          <p:nvPr>
            <p:ph type="title"/>
          </p:nvPr>
        </p:nvSpPr>
        <p:spPr/>
        <p:txBody>
          <a:bodyPr/>
          <a:lstStyle/>
          <a:p>
            <a:r>
              <a:rPr lang="en-GB"/>
              <a:t>Workforce morale</a:t>
            </a:r>
          </a:p>
        </p:txBody>
      </p:sp>
      <p:pic>
        <p:nvPicPr>
          <p:cNvPr id="8" name="Picture 7">
            <a:extLst>
              <a:ext uri="{FF2B5EF4-FFF2-40B4-BE49-F238E27FC236}">
                <a16:creationId xmlns:a16="http://schemas.microsoft.com/office/drawing/2014/main" id="{1666F8CF-0DF5-405F-AD60-7EF9EFECD50E}"/>
              </a:ext>
            </a:extLst>
          </p:cNvPr>
          <p:cNvPicPr>
            <a:picLocks noChangeAspect="1"/>
          </p:cNvPicPr>
          <p:nvPr/>
        </p:nvPicPr>
        <p:blipFill>
          <a:blip r:embed="rId2"/>
          <a:stretch>
            <a:fillRect/>
          </a:stretch>
        </p:blipFill>
        <p:spPr>
          <a:xfrm>
            <a:off x="107518" y="1029339"/>
            <a:ext cx="6109371" cy="4362059"/>
          </a:xfrm>
          <a:prstGeom prst="rect">
            <a:avLst/>
          </a:prstGeom>
        </p:spPr>
      </p:pic>
      <p:grpSp>
        <p:nvGrpSpPr>
          <p:cNvPr id="3" name="Group 2">
            <a:extLst>
              <a:ext uri="{FF2B5EF4-FFF2-40B4-BE49-F238E27FC236}">
                <a16:creationId xmlns:a16="http://schemas.microsoft.com/office/drawing/2014/main" id="{71061847-6C68-41CD-ACDE-278B751955A5}"/>
              </a:ext>
            </a:extLst>
          </p:cNvPr>
          <p:cNvGrpSpPr/>
          <p:nvPr/>
        </p:nvGrpSpPr>
        <p:grpSpPr>
          <a:xfrm>
            <a:off x="5602065" y="146191"/>
            <a:ext cx="3489560" cy="5811976"/>
            <a:chOff x="5602065" y="109677"/>
            <a:chExt cx="3489560" cy="4360328"/>
          </a:xfrm>
        </p:grpSpPr>
        <p:pic>
          <p:nvPicPr>
            <p:cNvPr id="10" name="Graphic 9" descr="Open quotation mark">
              <a:extLst>
                <a:ext uri="{FF2B5EF4-FFF2-40B4-BE49-F238E27FC236}">
                  <a16:creationId xmlns:a16="http://schemas.microsoft.com/office/drawing/2014/main" id="{25CD9BB7-98FB-4B3F-829F-C68F20C7F5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2065" y="109677"/>
              <a:ext cx="914400" cy="914400"/>
            </a:xfrm>
            <a:prstGeom prst="rect">
              <a:avLst/>
            </a:prstGeom>
          </p:spPr>
        </p:pic>
        <p:pic>
          <p:nvPicPr>
            <p:cNvPr id="12" name="Graphic 11" descr="Closed quotation mark">
              <a:extLst>
                <a:ext uri="{FF2B5EF4-FFF2-40B4-BE49-F238E27FC236}">
                  <a16:creationId xmlns:a16="http://schemas.microsoft.com/office/drawing/2014/main" id="{630E1BF8-9D21-4010-84C8-A5082C78AE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7225" y="3470888"/>
              <a:ext cx="914400" cy="914400"/>
            </a:xfrm>
            <a:prstGeom prst="rect">
              <a:avLst/>
            </a:prstGeom>
          </p:spPr>
        </p:pic>
        <p:sp>
          <p:nvSpPr>
            <p:cNvPr id="13" name="TextBox 12">
              <a:extLst>
                <a:ext uri="{FF2B5EF4-FFF2-40B4-BE49-F238E27FC236}">
                  <a16:creationId xmlns:a16="http://schemas.microsoft.com/office/drawing/2014/main" id="{A8226294-C6D9-4350-982A-6EE8E5002B5B}"/>
                </a:ext>
              </a:extLst>
            </p:cNvPr>
            <p:cNvSpPr txBox="1"/>
            <p:nvPr/>
          </p:nvSpPr>
          <p:spPr>
            <a:xfrm>
              <a:off x="6249178" y="730432"/>
              <a:ext cx="2283262" cy="2470669"/>
            </a:xfrm>
            <a:prstGeom prst="rect">
              <a:avLst/>
            </a:prstGeom>
            <a:noFill/>
          </p:spPr>
          <p:txBody>
            <a:bodyPr wrap="square" rtlCol="0">
              <a:spAutoFit/>
            </a:bodyPr>
            <a:lstStyle/>
            <a:p>
              <a:pPr algn="ctr" defTabSz="914400"/>
              <a:r>
                <a:rPr lang="en-GB" sz="1600">
                  <a:solidFill>
                    <a:prstClr val="black"/>
                  </a:solidFill>
                </a:rPr>
                <a:t>Can you imagine what it’s like coming into work everyday with a backlog. Knowing you are starting every day ‘behind’. And then being having your work cancelled. Not being able to do what you were trained and paid to do. </a:t>
              </a:r>
            </a:p>
          </p:txBody>
        </p:sp>
        <p:sp>
          <p:nvSpPr>
            <p:cNvPr id="14" name="TextBox 13">
              <a:extLst>
                <a:ext uri="{FF2B5EF4-FFF2-40B4-BE49-F238E27FC236}">
                  <a16:creationId xmlns:a16="http://schemas.microsoft.com/office/drawing/2014/main" id="{F376B417-4462-4902-AB9C-85CD9925F71C}"/>
                </a:ext>
              </a:extLst>
            </p:cNvPr>
            <p:cNvSpPr txBox="1"/>
            <p:nvPr/>
          </p:nvSpPr>
          <p:spPr>
            <a:xfrm>
              <a:off x="6249178" y="4216011"/>
              <a:ext cx="2232248" cy="253994"/>
            </a:xfrm>
            <a:prstGeom prst="rect">
              <a:avLst/>
            </a:prstGeom>
            <a:noFill/>
          </p:spPr>
          <p:txBody>
            <a:bodyPr wrap="square" rtlCol="0">
              <a:spAutoFit/>
            </a:bodyPr>
            <a:lstStyle/>
            <a:p>
              <a:pPr defTabSz="914400"/>
              <a:r>
                <a:rPr lang="en-GB" sz="1600" b="1">
                  <a:solidFill>
                    <a:prstClr val="black"/>
                  </a:solidFill>
                </a:rPr>
                <a:t>NHS surgeon</a:t>
              </a:r>
            </a:p>
          </p:txBody>
        </p:sp>
      </p:grpSp>
    </p:spTree>
    <p:extLst>
      <p:ext uri="{BB962C8B-B14F-4D97-AF65-F5344CB8AC3E}">
        <p14:creationId xmlns:p14="http://schemas.microsoft.com/office/powerpoint/2010/main" val="3194493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4CC717-2F12-4670-9C43-03E1E786760B}"/>
              </a:ext>
            </a:extLst>
          </p:cNvPr>
          <p:cNvPicPr>
            <a:picLocks noChangeAspect="1"/>
          </p:cNvPicPr>
          <p:nvPr/>
        </p:nvPicPr>
        <p:blipFill>
          <a:blip r:embed="rId2"/>
          <a:stretch>
            <a:fillRect/>
          </a:stretch>
        </p:blipFill>
        <p:spPr>
          <a:xfrm>
            <a:off x="0" y="-10157"/>
            <a:ext cx="4427984" cy="6925718"/>
          </a:xfrm>
          <a:prstGeom prst="rect">
            <a:avLst/>
          </a:prstGeom>
        </p:spPr>
      </p:pic>
      <p:sp>
        <p:nvSpPr>
          <p:cNvPr id="10" name="TextBox 9">
            <a:extLst>
              <a:ext uri="{FF2B5EF4-FFF2-40B4-BE49-F238E27FC236}">
                <a16:creationId xmlns:a16="http://schemas.microsoft.com/office/drawing/2014/main" id="{43F438C8-A870-4B5E-9D41-A08F3E9BF561}"/>
              </a:ext>
            </a:extLst>
          </p:cNvPr>
          <p:cNvSpPr txBox="1"/>
          <p:nvPr/>
        </p:nvSpPr>
        <p:spPr>
          <a:xfrm>
            <a:off x="4860032" y="1221448"/>
            <a:ext cx="3613758" cy="2062103"/>
          </a:xfrm>
          <a:prstGeom prst="rect">
            <a:avLst/>
          </a:prstGeom>
          <a:noFill/>
        </p:spPr>
        <p:txBody>
          <a:bodyPr wrap="square" rtlCol="0">
            <a:spAutoFit/>
          </a:bodyPr>
          <a:lstStyle/>
          <a:p>
            <a:pPr defTabSz="914400"/>
            <a:r>
              <a:rPr lang="en-GB" sz="4400" b="1">
                <a:solidFill>
                  <a:prstClr val="black"/>
                </a:solidFill>
                <a:latin typeface="Georgia" panose="02040502050405020303" pitchFamily="18" charset="0"/>
              </a:rPr>
              <a:t>Hope is not a strategy</a:t>
            </a:r>
          </a:p>
          <a:p>
            <a:pPr defTabSz="914400"/>
            <a:endParaRPr lang="en-GB" sz="2000">
              <a:solidFill>
                <a:prstClr val="black"/>
              </a:solidFill>
              <a:latin typeface="Georgia" panose="02040502050405020303" pitchFamily="18" charset="0"/>
            </a:endParaRPr>
          </a:p>
          <a:p>
            <a:pPr defTabSz="914400"/>
            <a:r>
              <a:rPr lang="en-GB" sz="2000">
                <a:solidFill>
                  <a:prstClr val="black"/>
                </a:solidFill>
                <a:latin typeface="Georgia" panose="02040502050405020303" pitchFamily="18" charset="0"/>
              </a:rPr>
              <a:t>Vince Lombardi</a:t>
            </a:r>
          </a:p>
        </p:txBody>
      </p:sp>
      <p:sp>
        <p:nvSpPr>
          <p:cNvPr id="11" name="Rectangle 10">
            <a:extLst>
              <a:ext uri="{FF2B5EF4-FFF2-40B4-BE49-F238E27FC236}">
                <a16:creationId xmlns:a16="http://schemas.microsoft.com/office/drawing/2014/main" id="{955E568C-BD6D-48EA-BD8B-3F956768DE5F}"/>
              </a:ext>
            </a:extLst>
          </p:cNvPr>
          <p:cNvSpPr/>
          <p:nvPr/>
        </p:nvSpPr>
        <p:spPr>
          <a:xfrm>
            <a:off x="6219779" y="6570830"/>
            <a:ext cx="2736304" cy="184666"/>
          </a:xfrm>
          <a:prstGeom prst="rect">
            <a:avLst/>
          </a:prstGeom>
        </p:spPr>
        <p:txBody>
          <a:bodyPr wrap="square">
            <a:spAutoFit/>
          </a:bodyPr>
          <a:lstStyle/>
          <a:p>
            <a:pPr defTabSz="914400"/>
            <a:r>
              <a:rPr lang="en-GB" sz="600">
                <a:solidFill>
                  <a:prstClr val="black"/>
                </a:solidFill>
              </a:rPr>
              <a:t>http://www.ivy-style.com/all-time-super-bowl-king-of-style.html</a:t>
            </a:r>
          </a:p>
        </p:txBody>
      </p:sp>
    </p:spTree>
    <p:extLst>
      <p:ext uri="{BB962C8B-B14F-4D97-AF65-F5344CB8AC3E}">
        <p14:creationId xmlns:p14="http://schemas.microsoft.com/office/powerpoint/2010/main" val="75544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8022"/>
            <a:ext cx="8229600" cy="1143000"/>
          </a:xfrm>
        </p:spPr>
        <p:txBody>
          <a:bodyPr>
            <a:noAutofit/>
          </a:bodyPr>
          <a:lstStyle/>
          <a:p>
            <a:r>
              <a:rPr lang="en-GB" sz="4800"/>
              <a:t>In return for £20bn……. the NHS Long Term Plan</a:t>
            </a:r>
          </a:p>
        </p:txBody>
      </p:sp>
    </p:spTree>
    <p:extLst>
      <p:ext uri="{BB962C8B-B14F-4D97-AF65-F5344CB8AC3E}">
        <p14:creationId xmlns:p14="http://schemas.microsoft.com/office/powerpoint/2010/main" val="298516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CACD0D-D348-4797-AD5C-EBCD48DF73DA}"/>
              </a:ext>
            </a:extLst>
          </p:cNvPr>
          <p:cNvPicPr>
            <a:picLocks noChangeAspect="1"/>
          </p:cNvPicPr>
          <p:nvPr/>
        </p:nvPicPr>
        <p:blipFill rotWithShape="1">
          <a:blip r:embed="rId2">
            <a:extLst>
              <a:ext uri="{28A0092B-C50C-407E-A947-70E740481C1C}">
                <a14:useLocalDpi xmlns:a14="http://schemas.microsoft.com/office/drawing/2010/main" val="0"/>
              </a:ext>
            </a:extLst>
          </a:blip>
          <a:srcRect b="16085"/>
          <a:stretch/>
        </p:blipFill>
        <p:spPr>
          <a:xfrm>
            <a:off x="1" y="0"/>
            <a:ext cx="9178652" cy="6858000"/>
          </a:xfrm>
          <a:prstGeom prst="rect">
            <a:avLst/>
          </a:prstGeom>
        </p:spPr>
      </p:pic>
      <p:sp>
        <p:nvSpPr>
          <p:cNvPr id="2" name="Title 1">
            <a:extLst>
              <a:ext uri="{FF2B5EF4-FFF2-40B4-BE49-F238E27FC236}">
                <a16:creationId xmlns:a16="http://schemas.microsoft.com/office/drawing/2014/main" id="{3E998474-1D37-42DD-9D9C-34E47BCE3332}"/>
              </a:ext>
            </a:extLst>
          </p:cNvPr>
          <p:cNvSpPr>
            <a:spLocks noGrp="1"/>
          </p:cNvSpPr>
          <p:nvPr>
            <p:ph type="title"/>
          </p:nvPr>
        </p:nvSpPr>
        <p:spPr>
          <a:xfrm>
            <a:off x="251534" y="261636"/>
            <a:ext cx="8353425" cy="1055899"/>
          </a:xfrm>
        </p:spPr>
        <p:txBody>
          <a:bodyPr/>
          <a:lstStyle/>
          <a:p>
            <a:r>
              <a:rPr lang="en-GB">
                <a:solidFill>
                  <a:schemeClr val="bg1"/>
                </a:solidFill>
              </a:rPr>
              <a:t>The NHS Long-term Plan is part of a constellation of strategy work </a:t>
            </a:r>
          </a:p>
        </p:txBody>
      </p:sp>
      <p:sp>
        <p:nvSpPr>
          <p:cNvPr id="14" name="Rectangle: Rounded Corners 13">
            <a:extLst>
              <a:ext uri="{FF2B5EF4-FFF2-40B4-BE49-F238E27FC236}">
                <a16:creationId xmlns:a16="http://schemas.microsoft.com/office/drawing/2014/main" id="{687DB7C3-4006-4FD5-9F4E-2EBF84454B2A}"/>
              </a:ext>
            </a:extLst>
          </p:cNvPr>
          <p:cNvSpPr/>
          <p:nvPr/>
        </p:nvSpPr>
        <p:spPr>
          <a:xfrm>
            <a:off x="292949" y="1729522"/>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NHS long-term plan</a:t>
            </a:r>
          </a:p>
        </p:txBody>
      </p:sp>
      <p:sp>
        <p:nvSpPr>
          <p:cNvPr id="15" name="Rectangle: Rounded Corners 14">
            <a:extLst>
              <a:ext uri="{FF2B5EF4-FFF2-40B4-BE49-F238E27FC236}">
                <a16:creationId xmlns:a16="http://schemas.microsoft.com/office/drawing/2014/main" id="{2670A853-E53C-4CCF-AD80-A5876631EFFA}"/>
              </a:ext>
            </a:extLst>
          </p:cNvPr>
          <p:cNvSpPr/>
          <p:nvPr/>
        </p:nvSpPr>
        <p:spPr>
          <a:xfrm>
            <a:off x="292949" y="4968530"/>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Spending Review</a:t>
            </a:r>
          </a:p>
        </p:txBody>
      </p:sp>
      <p:sp>
        <p:nvSpPr>
          <p:cNvPr id="16" name="Rectangle: Rounded Corners 15">
            <a:extLst>
              <a:ext uri="{FF2B5EF4-FFF2-40B4-BE49-F238E27FC236}">
                <a16:creationId xmlns:a16="http://schemas.microsoft.com/office/drawing/2014/main" id="{4676C874-89E7-4B81-A009-B94BCEC9B548}"/>
              </a:ext>
            </a:extLst>
          </p:cNvPr>
          <p:cNvSpPr/>
          <p:nvPr/>
        </p:nvSpPr>
        <p:spPr>
          <a:xfrm>
            <a:off x="2411760" y="1729522"/>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People plan</a:t>
            </a:r>
          </a:p>
        </p:txBody>
      </p:sp>
      <p:sp>
        <p:nvSpPr>
          <p:cNvPr id="17" name="Rectangle: Rounded Corners 16">
            <a:extLst>
              <a:ext uri="{FF2B5EF4-FFF2-40B4-BE49-F238E27FC236}">
                <a16:creationId xmlns:a16="http://schemas.microsoft.com/office/drawing/2014/main" id="{5DA891B6-58FC-4A9D-AB9B-1EBEFE80A96A}"/>
              </a:ext>
            </a:extLst>
          </p:cNvPr>
          <p:cNvSpPr/>
          <p:nvPr/>
        </p:nvSpPr>
        <p:spPr>
          <a:xfrm>
            <a:off x="2411760" y="4968530"/>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Prevention green paper</a:t>
            </a:r>
          </a:p>
        </p:txBody>
      </p:sp>
      <p:sp>
        <p:nvSpPr>
          <p:cNvPr id="18" name="Rectangle: Rounded Corners 17">
            <a:extLst>
              <a:ext uri="{FF2B5EF4-FFF2-40B4-BE49-F238E27FC236}">
                <a16:creationId xmlns:a16="http://schemas.microsoft.com/office/drawing/2014/main" id="{B0337E2B-4A18-44F6-B7F5-4F7E849BBC65}"/>
              </a:ext>
            </a:extLst>
          </p:cNvPr>
          <p:cNvSpPr/>
          <p:nvPr/>
        </p:nvSpPr>
        <p:spPr>
          <a:xfrm>
            <a:off x="4526401" y="4968530"/>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Social care green paper</a:t>
            </a:r>
          </a:p>
        </p:txBody>
      </p:sp>
      <p:sp>
        <p:nvSpPr>
          <p:cNvPr id="19" name="Rectangle: Rounded Corners 18">
            <a:extLst>
              <a:ext uri="{FF2B5EF4-FFF2-40B4-BE49-F238E27FC236}">
                <a16:creationId xmlns:a16="http://schemas.microsoft.com/office/drawing/2014/main" id="{76DB2DAB-91C4-4F59-AF81-740BBA48DD31}"/>
              </a:ext>
            </a:extLst>
          </p:cNvPr>
          <p:cNvSpPr/>
          <p:nvPr/>
        </p:nvSpPr>
        <p:spPr>
          <a:xfrm>
            <a:off x="4526401" y="1729522"/>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Primary care networks</a:t>
            </a:r>
          </a:p>
        </p:txBody>
      </p:sp>
      <p:sp>
        <p:nvSpPr>
          <p:cNvPr id="20" name="Rectangle: Rounded Corners 19">
            <a:extLst>
              <a:ext uri="{FF2B5EF4-FFF2-40B4-BE49-F238E27FC236}">
                <a16:creationId xmlns:a16="http://schemas.microsoft.com/office/drawing/2014/main" id="{280A6060-BF86-4F77-A2E8-C54529D595E1}"/>
              </a:ext>
            </a:extLst>
          </p:cNvPr>
          <p:cNvSpPr/>
          <p:nvPr/>
        </p:nvSpPr>
        <p:spPr>
          <a:xfrm>
            <a:off x="6636680" y="1729522"/>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err="1"/>
              <a:t>Powis</a:t>
            </a:r>
            <a:r>
              <a:rPr lang="en-GB" sz="1600" b="1"/>
              <a:t> review of clinical standards</a:t>
            </a:r>
          </a:p>
        </p:txBody>
      </p:sp>
      <p:sp>
        <p:nvSpPr>
          <p:cNvPr id="21" name="Rectangle: Rounded Corners 20">
            <a:extLst>
              <a:ext uri="{FF2B5EF4-FFF2-40B4-BE49-F238E27FC236}">
                <a16:creationId xmlns:a16="http://schemas.microsoft.com/office/drawing/2014/main" id="{2232CE84-7AE5-4A55-AB5E-498AE9348D49}"/>
              </a:ext>
            </a:extLst>
          </p:cNvPr>
          <p:cNvSpPr/>
          <p:nvPr/>
        </p:nvSpPr>
        <p:spPr>
          <a:xfrm>
            <a:off x="6636680" y="4968530"/>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Legislative changes</a:t>
            </a:r>
          </a:p>
        </p:txBody>
      </p:sp>
      <p:sp>
        <p:nvSpPr>
          <p:cNvPr id="22" name="Rectangle: Rounded Corners 21">
            <a:extLst>
              <a:ext uri="{FF2B5EF4-FFF2-40B4-BE49-F238E27FC236}">
                <a16:creationId xmlns:a16="http://schemas.microsoft.com/office/drawing/2014/main" id="{980684A9-A26C-434D-A890-DD380628DFDE}"/>
              </a:ext>
            </a:extLst>
          </p:cNvPr>
          <p:cNvSpPr/>
          <p:nvPr/>
        </p:nvSpPr>
        <p:spPr>
          <a:xfrm>
            <a:off x="292949" y="3349026"/>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National patient safety strategy</a:t>
            </a:r>
          </a:p>
        </p:txBody>
      </p:sp>
      <p:sp>
        <p:nvSpPr>
          <p:cNvPr id="23" name="Rectangle: Rounded Corners 22">
            <a:extLst>
              <a:ext uri="{FF2B5EF4-FFF2-40B4-BE49-F238E27FC236}">
                <a16:creationId xmlns:a16="http://schemas.microsoft.com/office/drawing/2014/main" id="{C9872605-8CA4-4001-B56B-25F4FE312EF5}"/>
              </a:ext>
            </a:extLst>
          </p:cNvPr>
          <p:cNvSpPr/>
          <p:nvPr/>
        </p:nvSpPr>
        <p:spPr>
          <a:xfrm>
            <a:off x="2411760" y="3345533"/>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NHS Assembly</a:t>
            </a:r>
          </a:p>
        </p:txBody>
      </p:sp>
      <p:sp>
        <p:nvSpPr>
          <p:cNvPr id="24" name="Rectangle: Rounded Corners 23">
            <a:extLst>
              <a:ext uri="{FF2B5EF4-FFF2-40B4-BE49-F238E27FC236}">
                <a16:creationId xmlns:a16="http://schemas.microsoft.com/office/drawing/2014/main" id="{BA485E8C-ED19-4974-AFE5-7AB224DF2187}"/>
              </a:ext>
            </a:extLst>
          </p:cNvPr>
          <p:cNvSpPr/>
          <p:nvPr/>
        </p:nvSpPr>
        <p:spPr>
          <a:xfrm>
            <a:off x="4526401" y="3345533"/>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Review of Better Care Fund</a:t>
            </a:r>
          </a:p>
        </p:txBody>
      </p:sp>
      <p:sp>
        <p:nvSpPr>
          <p:cNvPr id="25" name="Rectangle: Rounded Corners 24">
            <a:extLst>
              <a:ext uri="{FF2B5EF4-FFF2-40B4-BE49-F238E27FC236}">
                <a16:creationId xmlns:a16="http://schemas.microsoft.com/office/drawing/2014/main" id="{D785211D-A413-4948-87D6-AA343C657058}"/>
              </a:ext>
            </a:extLst>
          </p:cNvPr>
          <p:cNvSpPr/>
          <p:nvPr/>
        </p:nvSpPr>
        <p:spPr>
          <a:xfrm>
            <a:off x="6636680" y="3345533"/>
            <a:ext cx="1944216" cy="1343734"/>
          </a:xfrm>
          <a:prstGeom prst="roundRect">
            <a:avLst/>
          </a:prstGeom>
          <a:solidFill>
            <a:srgbClr val="D6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err="1"/>
              <a:t>AfC</a:t>
            </a:r>
            <a:r>
              <a:rPr lang="en-GB" sz="1600" b="1"/>
              <a:t> pay deal</a:t>
            </a:r>
          </a:p>
        </p:txBody>
      </p:sp>
    </p:spTree>
    <p:extLst>
      <p:ext uri="{BB962C8B-B14F-4D97-AF65-F5344CB8AC3E}">
        <p14:creationId xmlns:p14="http://schemas.microsoft.com/office/powerpoint/2010/main" val="1196062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FB6CB2-E2B7-482D-9DA0-EF0C31063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64D80EF2-9516-4AF8-B704-FF5DD9BECE1E}"/>
              </a:ext>
            </a:extLst>
          </p:cNvPr>
          <p:cNvSpPr/>
          <p:nvPr/>
        </p:nvSpPr>
        <p:spPr>
          <a:xfrm>
            <a:off x="6219779" y="6570830"/>
            <a:ext cx="2736304" cy="184666"/>
          </a:xfrm>
          <a:prstGeom prst="rect">
            <a:avLst/>
          </a:prstGeom>
        </p:spPr>
        <p:txBody>
          <a:bodyPr wrap="square">
            <a:spAutoFit/>
          </a:bodyPr>
          <a:lstStyle/>
          <a:p>
            <a:r>
              <a:rPr lang="en-GB" sz="600"/>
              <a:t>http://www.ivy-style.com/all-time-super-bowl-king-of-style.html</a:t>
            </a:r>
          </a:p>
        </p:txBody>
      </p:sp>
      <p:sp>
        <p:nvSpPr>
          <p:cNvPr id="8" name="Rectangle 7">
            <a:extLst>
              <a:ext uri="{FF2B5EF4-FFF2-40B4-BE49-F238E27FC236}">
                <a16:creationId xmlns:a16="http://schemas.microsoft.com/office/drawing/2014/main" id="{43291AA8-270C-4491-960D-D010970D3235}"/>
              </a:ext>
            </a:extLst>
          </p:cNvPr>
          <p:cNvSpPr/>
          <p:nvPr/>
        </p:nvSpPr>
        <p:spPr>
          <a:xfrm>
            <a:off x="107505" y="95981"/>
            <a:ext cx="3528392" cy="4676753"/>
          </a:xfrm>
          <a:prstGeom prst="rect">
            <a:avLst/>
          </a:prstGeom>
          <a:solidFill>
            <a:schemeClr val="accent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a:t>The old world</a:t>
            </a:r>
          </a:p>
          <a:p>
            <a:pPr algn="ctr"/>
            <a:endParaRPr lang="en-GB" sz="1600" b="1"/>
          </a:p>
          <a:p>
            <a:pPr marL="285750" indent="-285750">
              <a:buFont typeface="Arial" panose="020B0604020202020204" pitchFamily="34" charset="0"/>
              <a:buChar char="•"/>
            </a:pPr>
            <a:r>
              <a:rPr lang="en-GB" sz="1600"/>
              <a:t>Focus: Organisation, hospital, provider</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Performance: national targets</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Money: does (or will) follow the patient</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Energy driving the system: competition</a:t>
            </a:r>
          </a:p>
        </p:txBody>
      </p:sp>
      <p:sp>
        <p:nvSpPr>
          <p:cNvPr id="11" name="Rectangle 10">
            <a:extLst>
              <a:ext uri="{FF2B5EF4-FFF2-40B4-BE49-F238E27FC236}">
                <a16:creationId xmlns:a16="http://schemas.microsoft.com/office/drawing/2014/main" id="{462A522E-EED6-4912-9A59-69501AD2DF3F}"/>
              </a:ext>
            </a:extLst>
          </p:cNvPr>
          <p:cNvSpPr/>
          <p:nvPr/>
        </p:nvSpPr>
        <p:spPr>
          <a:xfrm>
            <a:off x="5437151" y="54749"/>
            <a:ext cx="3649565" cy="4717989"/>
          </a:xfrm>
          <a:prstGeom prst="rect">
            <a:avLst/>
          </a:prstGeom>
          <a:solidFill>
            <a:schemeClr val="accent5">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a:t>The new world</a:t>
            </a:r>
          </a:p>
          <a:p>
            <a:pPr algn="ctr"/>
            <a:endParaRPr lang="en-GB" sz="1600" b="1"/>
          </a:p>
          <a:p>
            <a:pPr marL="285750" indent="-285750">
              <a:buFont typeface="Arial" panose="020B0604020202020204" pitchFamily="34" charset="0"/>
              <a:buChar char="•"/>
            </a:pPr>
            <a:r>
              <a:rPr lang="en-GB" sz="1600"/>
              <a:t>Focus: system, place, neighbourhood</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Performance: national targets and outcome measures for health and wellbeing</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Money: shared and aligned incentives</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Energy driving the system: collaboration</a:t>
            </a:r>
          </a:p>
        </p:txBody>
      </p:sp>
      <p:sp>
        <p:nvSpPr>
          <p:cNvPr id="9" name="Callout: Up Arrow 8">
            <a:extLst>
              <a:ext uri="{FF2B5EF4-FFF2-40B4-BE49-F238E27FC236}">
                <a16:creationId xmlns:a16="http://schemas.microsoft.com/office/drawing/2014/main" id="{E9E5374E-5862-4AB4-A866-28A66A10E22D}"/>
              </a:ext>
            </a:extLst>
          </p:cNvPr>
          <p:cNvSpPr/>
          <p:nvPr/>
        </p:nvSpPr>
        <p:spPr>
          <a:xfrm>
            <a:off x="2699793" y="2853114"/>
            <a:ext cx="4464496" cy="2975412"/>
          </a:xfrm>
          <a:prstGeom prst="upArrowCallout">
            <a:avLst/>
          </a:prstGeom>
          <a:solidFill>
            <a:srgbClr val="00582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A ten-year NHS plan </a:t>
            </a:r>
          </a:p>
          <a:p>
            <a:pPr algn="ctr"/>
            <a:r>
              <a:rPr lang="en-GB" sz="1600" b="1"/>
              <a:t>A five-year NHS funding deal</a:t>
            </a:r>
          </a:p>
          <a:p>
            <a:pPr algn="ctr"/>
            <a:r>
              <a:rPr lang="en-GB" sz="1600" b="1"/>
              <a:t>A social care green paper?</a:t>
            </a:r>
          </a:p>
          <a:p>
            <a:pPr algn="ctr"/>
            <a:r>
              <a:rPr lang="en-GB" sz="1600" b="1"/>
              <a:t>A prevention green paper?</a:t>
            </a:r>
          </a:p>
        </p:txBody>
      </p:sp>
    </p:spTree>
    <p:extLst>
      <p:ext uri="{BB962C8B-B14F-4D97-AF65-F5344CB8AC3E}">
        <p14:creationId xmlns:p14="http://schemas.microsoft.com/office/powerpoint/2010/main" val="301186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a:solidFill>
                  <a:schemeClr val="tx1"/>
                </a:solidFill>
              </a:rPr>
              <a:t>NHS Long Term Plan (Jan 2019)</a:t>
            </a:r>
          </a:p>
        </p:txBody>
      </p:sp>
      <p:sp>
        <p:nvSpPr>
          <p:cNvPr id="3" name="Subtitle 2"/>
          <p:cNvSpPr>
            <a:spLocks noGrp="1"/>
          </p:cNvSpPr>
          <p:nvPr>
            <p:ph type="subTitle" idx="1"/>
          </p:nvPr>
        </p:nvSpPr>
        <p:spPr>
          <a:xfrm>
            <a:off x="383975" y="1393795"/>
            <a:ext cx="8422674" cy="4270159"/>
          </a:xfrm>
        </p:spPr>
        <p:txBody>
          <a:bodyPr/>
          <a:lstStyle/>
          <a:p>
            <a:pPr marL="0" indent="0">
              <a:buNone/>
            </a:pP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33" y="1396938"/>
            <a:ext cx="8438843" cy="4413034"/>
          </a:xfrm>
          <a:prstGeom prst="rect">
            <a:avLst/>
          </a:prstGeom>
        </p:spPr>
      </p:pic>
    </p:spTree>
    <p:extLst>
      <p:ext uri="{BB962C8B-B14F-4D97-AF65-F5344CB8AC3E}">
        <p14:creationId xmlns:p14="http://schemas.microsoft.com/office/powerpoint/2010/main" val="421390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BD167-A7ED-4B3C-BCFF-4E917A7B6DEC}"/>
              </a:ext>
            </a:extLst>
          </p:cNvPr>
          <p:cNvSpPr>
            <a:spLocks noGrp="1"/>
          </p:cNvSpPr>
          <p:nvPr>
            <p:ph type="title"/>
          </p:nvPr>
        </p:nvSpPr>
        <p:spPr>
          <a:xfrm>
            <a:off x="457200" y="348617"/>
            <a:ext cx="7329340" cy="611648"/>
          </a:xfrm>
        </p:spPr>
        <p:txBody>
          <a:bodyPr>
            <a:normAutofit fontScale="90000"/>
          </a:bodyPr>
          <a:lstStyle/>
          <a:p>
            <a:pPr algn="l"/>
            <a:r>
              <a:rPr lang="en-GB" sz="2800" b="1">
                <a:latin typeface="R Frutiger Roman"/>
              </a:rPr>
              <a:t>LTP Implementation Framework – ‘What’ and ‘When’</a:t>
            </a:r>
          </a:p>
        </p:txBody>
      </p:sp>
      <p:sp>
        <p:nvSpPr>
          <p:cNvPr id="10" name="Rectangle 9">
            <a:extLst>
              <a:ext uri="{FF2B5EF4-FFF2-40B4-BE49-F238E27FC236}">
                <a16:creationId xmlns:a16="http://schemas.microsoft.com/office/drawing/2014/main" id="{4551C358-AC68-4A9B-BD5B-9D89A3F7528D}"/>
              </a:ext>
            </a:extLst>
          </p:cNvPr>
          <p:cNvSpPr/>
          <p:nvPr/>
        </p:nvSpPr>
        <p:spPr>
          <a:xfrm>
            <a:off x="589076" y="1289696"/>
            <a:ext cx="4032000" cy="12419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1 – introduction</a:t>
            </a:r>
          </a:p>
          <a:p>
            <a:pPr marL="285750" indent="-285750">
              <a:buFont typeface="Arial" panose="020B0604020202020204" pitchFamily="34" charset="0"/>
              <a:buChar char="•"/>
            </a:pPr>
            <a:r>
              <a:rPr lang="en-GB" sz="1400">
                <a:solidFill>
                  <a:schemeClr val="tx1"/>
                </a:solidFill>
              </a:rPr>
              <a:t>Integrated approach to strategic and operational planning</a:t>
            </a:r>
          </a:p>
          <a:p>
            <a:pPr marL="285750" indent="-285750">
              <a:buFont typeface="Arial" panose="020B0604020202020204" pitchFamily="34" charset="0"/>
              <a:buChar char="•"/>
            </a:pPr>
            <a:r>
              <a:rPr lang="en-GB" sz="1400">
                <a:solidFill>
                  <a:schemeClr val="tx1"/>
                </a:solidFill>
              </a:rPr>
              <a:t>Clinical leadership and local support</a:t>
            </a:r>
          </a:p>
          <a:p>
            <a:pPr marL="285750" indent="-285750">
              <a:buFont typeface="Arial" panose="020B0604020202020204" pitchFamily="34" charset="0"/>
              <a:buChar char="•"/>
            </a:pPr>
            <a:r>
              <a:rPr lang="en-GB" sz="1400">
                <a:solidFill>
                  <a:schemeClr val="tx1"/>
                </a:solidFill>
              </a:rPr>
              <a:t>Investment to support transformation</a:t>
            </a:r>
          </a:p>
        </p:txBody>
      </p:sp>
      <p:sp>
        <p:nvSpPr>
          <p:cNvPr id="11" name="Rectangle 10">
            <a:extLst>
              <a:ext uri="{FF2B5EF4-FFF2-40B4-BE49-F238E27FC236}">
                <a16:creationId xmlns:a16="http://schemas.microsoft.com/office/drawing/2014/main" id="{A2D44AE7-0D75-4E3D-800D-6A79FA985685}"/>
              </a:ext>
            </a:extLst>
          </p:cNvPr>
          <p:cNvSpPr/>
          <p:nvPr/>
        </p:nvSpPr>
        <p:spPr>
          <a:xfrm>
            <a:off x="4846524" y="4616922"/>
            <a:ext cx="4032000" cy="8705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5 – maximising taxpayers investment</a:t>
            </a:r>
          </a:p>
          <a:p>
            <a:pPr marL="285750" indent="-285750">
              <a:buFont typeface="Arial" panose="020B0604020202020204" pitchFamily="34" charset="0"/>
              <a:buChar char="•"/>
            </a:pPr>
            <a:r>
              <a:rPr lang="en-GB" sz="1400">
                <a:solidFill>
                  <a:schemeClr val="tx1"/>
                </a:solidFill>
              </a:rPr>
              <a:t>Financial and planning assumptions</a:t>
            </a:r>
          </a:p>
          <a:p>
            <a:pPr marL="285750" indent="-285750">
              <a:buFont typeface="Arial" panose="020B0604020202020204" pitchFamily="34" charset="0"/>
              <a:buChar char="•"/>
            </a:pPr>
            <a:r>
              <a:rPr lang="en-GB" sz="1400">
                <a:solidFill>
                  <a:schemeClr val="tx1"/>
                </a:solidFill>
              </a:rPr>
              <a:t>Improving productivity</a:t>
            </a:r>
          </a:p>
        </p:txBody>
      </p:sp>
      <p:cxnSp>
        <p:nvCxnSpPr>
          <p:cNvPr id="13" name="Straight Connector 12">
            <a:extLst>
              <a:ext uri="{FF2B5EF4-FFF2-40B4-BE49-F238E27FC236}">
                <a16:creationId xmlns:a16="http://schemas.microsoft.com/office/drawing/2014/main" id="{CEA5419E-6CEE-453E-94AF-CC30DD6D41E5}"/>
              </a:ext>
            </a:extLst>
          </p:cNvPr>
          <p:cNvCxnSpPr/>
          <p:nvPr/>
        </p:nvCxnSpPr>
        <p:spPr>
          <a:xfrm flipH="1" flipV="1">
            <a:off x="-2857500" y="1346200"/>
            <a:ext cx="87460" cy="4075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DE45947-E77E-4620-AEC4-14EF8589C279}"/>
              </a:ext>
            </a:extLst>
          </p:cNvPr>
          <p:cNvSpPr/>
          <p:nvPr/>
        </p:nvSpPr>
        <p:spPr>
          <a:xfrm>
            <a:off x="570744" y="5185224"/>
            <a:ext cx="4032000" cy="139646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3 – foundations of  service development</a:t>
            </a:r>
          </a:p>
          <a:p>
            <a:pPr marL="285750" indent="-285750">
              <a:buFont typeface="Arial" panose="020B0604020202020204" pitchFamily="34" charset="0"/>
              <a:buChar char="•"/>
            </a:pPr>
            <a:r>
              <a:rPr lang="en-GB" sz="1400">
                <a:solidFill>
                  <a:schemeClr val="tx1"/>
                </a:solidFill>
              </a:rPr>
              <a:t>Developing integrated care systems</a:t>
            </a:r>
          </a:p>
          <a:p>
            <a:pPr marL="285750" indent="-285750">
              <a:buFont typeface="Arial" panose="020B0604020202020204" pitchFamily="34" charset="0"/>
              <a:buChar char="•"/>
            </a:pPr>
            <a:r>
              <a:rPr lang="en-GB" sz="1400">
                <a:solidFill>
                  <a:schemeClr val="tx1"/>
                </a:solidFill>
              </a:rPr>
              <a:t>Developing primary care networks</a:t>
            </a:r>
          </a:p>
          <a:p>
            <a:pPr marL="285750" indent="-285750">
              <a:buFont typeface="Arial" panose="020B0604020202020204" pitchFamily="34" charset="0"/>
              <a:buChar char="•"/>
            </a:pPr>
            <a:r>
              <a:rPr lang="en-GB" sz="1400">
                <a:solidFill>
                  <a:schemeClr val="tx1"/>
                </a:solidFill>
              </a:rPr>
              <a:t>Workforce </a:t>
            </a:r>
          </a:p>
          <a:p>
            <a:pPr marL="285750" indent="-285750">
              <a:buFont typeface="Arial" panose="020B0604020202020204" pitchFamily="34" charset="0"/>
              <a:buChar char="•"/>
            </a:pPr>
            <a:r>
              <a:rPr lang="en-GB" sz="1400">
                <a:solidFill>
                  <a:schemeClr val="tx1"/>
                </a:solidFill>
              </a:rPr>
              <a:t>Digitising the NHS</a:t>
            </a:r>
          </a:p>
          <a:p>
            <a:pPr marL="285750" indent="-285750">
              <a:buFont typeface="Arial" panose="020B0604020202020204" pitchFamily="34" charset="0"/>
              <a:buChar char="•"/>
            </a:pPr>
            <a:r>
              <a:rPr lang="en-GB" sz="1400">
                <a:solidFill>
                  <a:schemeClr val="tx1"/>
                </a:solidFill>
              </a:rPr>
              <a:t>Optimising NHS Estates</a:t>
            </a:r>
          </a:p>
        </p:txBody>
      </p:sp>
      <p:sp>
        <p:nvSpPr>
          <p:cNvPr id="15" name="Rectangle 14">
            <a:extLst>
              <a:ext uri="{FF2B5EF4-FFF2-40B4-BE49-F238E27FC236}">
                <a16:creationId xmlns:a16="http://schemas.microsoft.com/office/drawing/2014/main" id="{979635BA-D131-4A93-BE25-820686017C1F}"/>
              </a:ext>
            </a:extLst>
          </p:cNvPr>
          <p:cNvSpPr/>
          <p:nvPr/>
        </p:nvSpPr>
        <p:spPr>
          <a:xfrm>
            <a:off x="4856049" y="5659665"/>
            <a:ext cx="4032000" cy="8705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6 – next steps</a:t>
            </a:r>
          </a:p>
          <a:p>
            <a:pPr marL="285750" indent="-285750">
              <a:buFont typeface="Arial" panose="020B0604020202020204" pitchFamily="34" charset="0"/>
              <a:buChar char="•"/>
            </a:pPr>
            <a:r>
              <a:rPr lang="en-GB" sz="1400">
                <a:solidFill>
                  <a:schemeClr val="tx1"/>
                </a:solidFill>
              </a:rPr>
              <a:t>Timetable, milestones, support</a:t>
            </a:r>
          </a:p>
        </p:txBody>
      </p:sp>
      <p:sp>
        <p:nvSpPr>
          <p:cNvPr id="16" name="Rectangle 15">
            <a:extLst>
              <a:ext uri="{FF2B5EF4-FFF2-40B4-BE49-F238E27FC236}">
                <a16:creationId xmlns:a16="http://schemas.microsoft.com/office/drawing/2014/main" id="{F21CC9B2-65E7-4381-BE36-3CB3857F613C}"/>
              </a:ext>
            </a:extLst>
          </p:cNvPr>
          <p:cNvSpPr/>
          <p:nvPr/>
        </p:nvSpPr>
        <p:spPr>
          <a:xfrm>
            <a:off x="4875099" y="1272636"/>
            <a:ext cx="4032000" cy="31035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4 – improved care quality and outcomes</a:t>
            </a:r>
          </a:p>
          <a:p>
            <a:pPr marL="285750" indent="-285750">
              <a:buFont typeface="Arial" panose="020B0604020202020204" pitchFamily="34" charset="0"/>
              <a:buChar char="•"/>
            </a:pPr>
            <a:r>
              <a:rPr lang="en-GB" sz="1400">
                <a:solidFill>
                  <a:schemeClr val="tx1"/>
                </a:solidFill>
              </a:rPr>
              <a:t>Learning disabilities and autism</a:t>
            </a:r>
          </a:p>
          <a:p>
            <a:pPr marL="285750" indent="-285750">
              <a:buFont typeface="Arial" panose="020B0604020202020204" pitchFamily="34" charset="0"/>
              <a:buChar char="•"/>
            </a:pPr>
            <a:r>
              <a:rPr lang="en-GB" sz="1400">
                <a:solidFill>
                  <a:schemeClr val="tx1"/>
                </a:solidFill>
              </a:rPr>
              <a:t>Children and young people</a:t>
            </a:r>
          </a:p>
          <a:p>
            <a:pPr marL="285750" indent="-285750">
              <a:buFont typeface="Arial" panose="020B0604020202020204" pitchFamily="34" charset="0"/>
              <a:buChar char="•"/>
            </a:pPr>
            <a:r>
              <a:rPr lang="en-GB" sz="1400">
                <a:solidFill>
                  <a:schemeClr val="tx1"/>
                </a:solidFill>
              </a:rPr>
              <a:t>Maternity and neonatal services</a:t>
            </a:r>
          </a:p>
          <a:p>
            <a:pPr marL="285750" indent="-285750">
              <a:buFont typeface="Arial" panose="020B0604020202020204" pitchFamily="34" charset="0"/>
              <a:buChar char="•"/>
            </a:pPr>
            <a:r>
              <a:rPr lang="en-GB" sz="1400">
                <a:solidFill>
                  <a:schemeClr val="tx1"/>
                </a:solidFill>
              </a:rPr>
              <a:t>CVD, stroke and respiratory</a:t>
            </a:r>
          </a:p>
          <a:p>
            <a:pPr marL="285750" indent="-285750">
              <a:buFont typeface="Arial" panose="020B0604020202020204" pitchFamily="34" charset="0"/>
              <a:buChar char="•"/>
            </a:pPr>
            <a:r>
              <a:rPr lang="en-GB" sz="1400">
                <a:solidFill>
                  <a:schemeClr val="tx1"/>
                </a:solidFill>
              </a:rPr>
              <a:t>Diabetes</a:t>
            </a:r>
          </a:p>
          <a:p>
            <a:pPr marL="285750" indent="-285750">
              <a:buFont typeface="Arial" panose="020B0604020202020204" pitchFamily="34" charset="0"/>
              <a:buChar char="•"/>
            </a:pPr>
            <a:r>
              <a:rPr lang="en-GB" sz="1400">
                <a:solidFill>
                  <a:schemeClr val="tx1"/>
                </a:solidFill>
              </a:rPr>
              <a:t>Prevention</a:t>
            </a:r>
          </a:p>
          <a:p>
            <a:pPr marL="285750" indent="-285750">
              <a:buFont typeface="Arial" panose="020B0604020202020204" pitchFamily="34" charset="0"/>
              <a:buChar char="•"/>
            </a:pPr>
            <a:r>
              <a:rPr lang="en-GB" sz="1400">
                <a:solidFill>
                  <a:schemeClr val="tx1"/>
                </a:solidFill>
              </a:rPr>
              <a:t>Volunteering </a:t>
            </a:r>
          </a:p>
          <a:p>
            <a:pPr marL="285750" indent="-285750">
              <a:buFont typeface="Arial" panose="020B0604020202020204" pitchFamily="34" charset="0"/>
              <a:buChar char="•"/>
            </a:pPr>
            <a:r>
              <a:rPr lang="en-GB" sz="1400">
                <a:solidFill>
                  <a:schemeClr val="tx1"/>
                </a:solidFill>
              </a:rPr>
              <a:t>Research and innovation</a:t>
            </a:r>
          </a:p>
          <a:p>
            <a:pPr marL="285750" indent="-285750">
              <a:buFont typeface="Arial" panose="020B0604020202020204" pitchFamily="34" charset="0"/>
              <a:buChar char="•"/>
            </a:pPr>
            <a:r>
              <a:rPr lang="en-GB" sz="1400">
                <a:solidFill>
                  <a:schemeClr val="tx1"/>
                </a:solidFill>
              </a:rPr>
              <a:t>Wider social impact</a:t>
            </a:r>
          </a:p>
          <a:p>
            <a:pPr marL="285750" indent="-285750">
              <a:buFont typeface="Arial" panose="020B0604020202020204" pitchFamily="34" charset="0"/>
              <a:buChar char="•"/>
            </a:pPr>
            <a:r>
              <a:rPr lang="en-GB" sz="1400">
                <a:solidFill>
                  <a:schemeClr val="tx1"/>
                </a:solidFill>
              </a:rPr>
              <a:t>Health and the justice system</a:t>
            </a:r>
          </a:p>
          <a:p>
            <a:pPr marL="285750" indent="-285750">
              <a:buFont typeface="Arial" panose="020B0604020202020204" pitchFamily="34" charset="0"/>
              <a:buChar char="•"/>
            </a:pPr>
            <a:r>
              <a:rPr lang="en-GB" sz="1400">
                <a:solidFill>
                  <a:schemeClr val="tx1"/>
                </a:solidFill>
              </a:rPr>
              <a:t>Veterans and armed forces</a:t>
            </a:r>
          </a:p>
          <a:p>
            <a:pPr marL="285750" indent="-285750">
              <a:buFont typeface="Arial" panose="020B0604020202020204" pitchFamily="34" charset="0"/>
              <a:buChar char="•"/>
            </a:pPr>
            <a:r>
              <a:rPr lang="en-GB" sz="1400">
                <a:solidFill>
                  <a:schemeClr val="tx1"/>
                </a:solidFill>
              </a:rPr>
              <a:t>Health and the environment</a:t>
            </a:r>
          </a:p>
          <a:p>
            <a:pPr marL="285750" indent="-285750">
              <a:buFont typeface="Arial" panose="020B0604020202020204" pitchFamily="34" charset="0"/>
              <a:buChar char="•"/>
            </a:pPr>
            <a:r>
              <a:rPr lang="en-GB" sz="1400">
                <a:solidFill>
                  <a:schemeClr val="tx1"/>
                </a:solidFill>
              </a:rPr>
              <a:t>Health and employment</a:t>
            </a:r>
          </a:p>
        </p:txBody>
      </p:sp>
      <p:sp>
        <p:nvSpPr>
          <p:cNvPr id="17" name="Rectangle 16">
            <a:extLst>
              <a:ext uri="{FF2B5EF4-FFF2-40B4-BE49-F238E27FC236}">
                <a16:creationId xmlns:a16="http://schemas.microsoft.com/office/drawing/2014/main" id="{4BCB3487-453B-49C3-BBE2-F5E0BE42F123}"/>
              </a:ext>
            </a:extLst>
          </p:cNvPr>
          <p:cNvSpPr/>
          <p:nvPr/>
        </p:nvSpPr>
        <p:spPr>
          <a:xfrm>
            <a:off x="589076" y="2716730"/>
            <a:ext cx="4032000" cy="229996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Chapter 2 – foundations of service transformation</a:t>
            </a:r>
          </a:p>
          <a:p>
            <a:pPr marL="285750" indent="-285750">
              <a:buFont typeface="Arial" panose="020B0604020202020204" pitchFamily="34" charset="0"/>
              <a:buChar char="•"/>
            </a:pPr>
            <a:r>
              <a:rPr lang="en-GB" sz="1400">
                <a:solidFill>
                  <a:schemeClr val="tx1"/>
                </a:solidFill>
              </a:rPr>
              <a:t>Fully integrated community based care</a:t>
            </a:r>
          </a:p>
          <a:p>
            <a:pPr marL="285750" indent="-285750">
              <a:buFont typeface="Arial" panose="020B0604020202020204" pitchFamily="34" charset="0"/>
              <a:buChar char="•"/>
            </a:pPr>
            <a:r>
              <a:rPr lang="en-GB" sz="1400">
                <a:solidFill>
                  <a:schemeClr val="tx1"/>
                </a:solidFill>
              </a:rPr>
              <a:t>Reducing pressure on emergency hospital services</a:t>
            </a:r>
          </a:p>
          <a:p>
            <a:pPr marL="285750" indent="-285750">
              <a:buFont typeface="Arial" panose="020B0604020202020204" pitchFamily="34" charset="0"/>
              <a:buChar char="•"/>
            </a:pPr>
            <a:r>
              <a:rPr lang="en-GB" sz="1400">
                <a:solidFill>
                  <a:schemeClr val="tx1"/>
                </a:solidFill>
              </a:rPr>
              <a:t>Giving people more control over their own health</a:t>
            </a:r>
          </a:p>
          <a:p>
            <a:pPr marL="285750" indent="-285750">
              <a:buFont typeface="Arial" panose="020B0604020202020204" pitchFamily="34" charset="0"/>
              <a:buChar char="•"/>
            </a:pPr>
            <a:r>
              <a:rPr lang="en-GB" sz="1400">
                <a:solidFill>
                  <a:schemeClr val="tx1"/>
                </a:solidFill>
              </a:rPr>
              <a:t>Digitally-enabling primary care and outpatients</a:t>
            </a:r>
          </a:p>
          <a:p>
            <a:pPr marL="285750" indent="-285750">
              <a:buFont typeface="Arial" panose="020B0604020202020204" pitchFamily="34" charset="0"/>
              <a:buChar char="•"/>
            </a:pPr>
            <a:r>
              <a:rPr lang="en-GB" sz="1400">
                <a:solidFill>
                  <a:schemeClr val="tx1"/>
                </a:solidFill>
              </a:rPr>
              <a:t>Improving cancer outcomes </a:t>
            </a:r>
          </a:p>
          <a:p>
            <a:pPr marL="285750" indent="-285750">
              <a:buFont typeface="Arial" panose="020B0604020202020204" pitchFamily="34" charset="0"/>
              <a:buChar char="•"/>
            </a:pPr>
            <a:r>
              <a:rPr lang="en-GB" sz="1400">
                <a:solidFill>
                  <a:schemeClr val="tx1"/>
                </a:solidFill>
              </a:rPr>
              <a:t>Mental health</a:t>
            </a:r>
          </a:p>
          <a:p>
            <a:pPr marL="285750" indent="-285750">
              <a:buFont typeface="Arial" panose="020B0604020202020204" pitchFamily="34" charset="0"/>
              <a:buChar char="•"/>
            </a:pPr>
            <a:r>
              <a:rPr lang="en-GB" sz="1400">
                <a:solidFill>
                  <a:schemeClr val="tx1"/>
                </a:solidFill>
              </a:rPr>
              <a:t>Shorter waits for planned care</a:t>
            </a:r>
          </a:p>
        </p:txBody>
      </p:sp>
      <p:sp>
        <p:nvSpPr>
          <p:cNvPr id="4" name="6-Point Star 3"/>
          <p:cNvSpPr/>
          <p:nvPr/>
        </p:nvSpPr>
        <p:spPr>
          <a:xfrm>
            <a:off x="169976" y="2522123"/>
            <a:ext cx="457200" cy="60457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6-Point Star 17"/>
          <p:cNvSpPr/>
          <p:nvPr/>
        </p:nvSpPr>
        <p:spPr>
          <a:xfrm>
            <a:off x="169976" y="4882883"/>
            <a:ext cx="457200" cy="60457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1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45"/>
            <a:ext cx="6345936" cy="1143000"/>
          </a:xfrm>
        </p:spPr>
        <p:txBody>
          <a:bodyPr/>
          <a:lstStyle/>
          <a:p>
            <a:r>
              <a:rPr lang="en-US"/>
              <a:t>NHS LTP – Finance Tests</a:t>
            </a:r>
          </a:p>
        </p:txBody>
      </p:sp>
      <p:sp>
        <p:nvSpPr>
          <p:cNvPr id="3" name="Content Placeholder 2"/>
          <p:cNvSpPr>
            <a:spLocks noGrp="1"/>
          </p:cNvSpPr>
          <p:nvPr>
            <p:ph idx="1"/>
          </p:nvPr>
        </p:nvSpPr>
        <p:spPr>
          <a:xfrm>
            <a:off x="457200" y="1645923"/>
            <a:ext cx="8229600" cy="3727303"/>
          </a:xfrm>
        </p:spPr>
        <p:txBody>
          <a:bodyPr>
            <a:normAutofit fontScale="85000" lnSpcReduction="20000"/>
          </a:bodyPr>
          <a:lstStyle/>
          <a:p>
            <a:r>
              <a:rPr lang="en-US" b="1"/>
              <a:t>Test 1: </a:t>
            </a:r>
            <a:r>
              <a:rPr lang="en-US"/>
              <a:t>Return NHS Orgs to financial balance.</a:t>
            </a:r>
          </a:p>
          <a:p>
            <a:pPr marL="0" indent="0">
              <a:buNone/>
            </a:pPr>
            <a:r>
              <a:rPr lang="en-US"/>
              <a:t>		</a:t>
            </a:r>
            <a:endParaRPr lang="en-US">
              <a:solidFill>
                <a:schemeClr val="accent1">
                  <a:lumMod val="75000"/>
                </a:schemeClr>
              </a:solidFill>
            </a:endParaRPr>
          </a:p>
          <a:p>
            <a:r>
              <a:rPr lang="en-US" b="1"/>
              <a:t>Test 2:</a:t>
            </a:r>
            <a:r>
              <a:rPr lang="en-US"/>
              <a:t> Savings of 1.1% year on year. </a:t>
            </a:r>
          </a:p>
          <a:p>
            <a:pPr marL="0" indent="0">
              <a:buNone/>
            </a:pPr>
            <a:r>
              <a:rPr lang="en-US" i="1">
                <a:solidFill>
                  <a:schemeClr val="accent1">
                    <a:lumMod val="75000"/>
                  </a:schemeClr>
                </a:solidFill>
              </a:rPr>
              <a:t>		</a:t>
            </a:r>
          </a:p>
          <a:p>
            <a:r>
              <a:rPr lang="en-US" b="1"/>
              <a:t>Test 3: </a:t>
            </a:r>
            <a:r>
              <a:rPr lang="en-US"/>
              <a:t>Reduce growth in demand.</a:t>
            </a:r>
          </a:p>
          <a:p>
            <a:pPr marL="0" indent="0">
              <a:buNone/>
            </a:pPr>
            <a:endParaRPr lang="en-US"/>
          </a:p>
          <a:p>
            <a:r>
              <a:rPr lang="en-US" b="1"/>
              <a:t>Test 4: </a:t>
            </a:r>
            <a:r>
              <a:rPr lang="en-US"/>
              <a:t>Reduce variation in performance.</a:t>
            </a:r>
          </a:p>
          <a:p>
            <a:pPr marL="0" indent="0">
              <a:buNone/>
            </a:pPr>
            <a:endParaRPr lang="en-US"/>
          </a:p>
          <a:p>
            <a:r>
              <a:rPr lang="en-US" b="1"/>
              <a:t>Test 5: </a:t>
            </a:r>
            <a:r>
              <a:rPr lang="en-US"/>
              <a:t>Better use of capital investment.</a:t>
            </a:r>
          </a:p>
        </p:txBody>
      </p:sp>
    </p:spTree>
    <p:extLst>
      <p:ext uri="{BB962C8B-B14F-4D97-AF65-F5344CB8AC3E}">
        <p14:creationId xmlns:p14="http://schemas.microsoft.com/office/powerpoint/2010/main" val="2677662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Disclaimer</a:t>
            </a:r>
          </a:p>
        </p:txBody>
      </p:sp>
      <p:sp>
        <p:nvSpPr>
          <p:cNvPr id="3" name="Content Placeholder 2"/>
          <p:cNvSpPr>
            <a:spLocks noGrp="1"/>
          </p:cNvSpPr>
          <p:nvPr>
            <p:ph idx="1"/>
          </p:nvPr>
        </p:nvSpPr>
        <p:spPr/>
        <p:txBody>
          <a:bodyPr>
            <a:normAutofit fontScale="70000" lnSpcReduction="20000"/>
          </a:bodyPr>
          <a:lstStyle/>
          <a:p>
            <a:r>
              <a:rPr lang="en-GB"/>
              <a:t>There are no conflicts of interest to disclose in relation to this presentation.</a:t>
            </a:r>
          </a:p>
          <a:p>
            <a:r>
              <a:rPr lang="en-GB"/>
              <a:t>The content is the result or random thought and does not represent policy of the current Government, NHSE, NHSI, CQC, CCG, NUFC or any other responsible organisation.</a:t>
            </a:r>
          </a:p>
          <a:p>
            <a:r>
              <a:rPr lang="en-GB"/>
              <a:t>Thanks are due to Jack and Daniels for facilitating the process.</a:t>
            </a:r>
          </a:p>
          <a:p>
            <a:r>
              <a:rPr lang="en-GB"/>
              <a:t>I borrowed most of the content – including this disclaimer.</a:t>
            </a:r>
          </a:p>
        </p:txBody>
      </p:sp>
    </p:spTree>
    <p:extLst>
      <p:ext uri="{BB962C8B-B14F-4D97-AF65-F5344CB8AC3E}">
        <p14:creationId xmlns:p14="http://schemas.microsoft.com/office/powerpoint/2010/main" val="1838773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226E6-FF6F-44D0-8B31-DB3E72CF48B8}"/>
              </a:ext>
            </a:extLst>
          </p:cNvPr>
          <p:cNvPicPr/>
          <p:nvPr/>
        </p:nvPicPr>
        <p:blipFill rotWithShape="1">
          <a:blip r:embed="rId2">
            <a:extLst>
              <a:ext uri="{28A0092B-C50C-407E-A947-70E740481C1C}">
                <a14:useLocalDpi xmlns:a14="http://schemas.microsoft.com/office/drawing/2010/main" val="0"/>
              </a:ext>
            </a:extLst>
          </a:blip>
          <a:srcRect b="5799"/>
          <a:stretch/>
        </p:blipFill>
        <p:spPr bwMode="auto">
          <a:xfrm>
            <a:off x="575556" y="1221447"/>
            <a:ext cx="7992888" cy="4898987"/>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2F78386-5781-45AF-95D8-41F813751C28}"/>
              </a:ext>
            </a:extLst>
          </p:cNvPr>
          <p:cNvSpPr/>
          <p:nvPr/>
        </p:nvSpPr>
        <p:spPr>
          <a:xfrm>
            <a:off x="467544" y="196125"/>
            <a:ext cx="7560840" cy="830997"/>
          </a:xfrm>
          <a:prstGeom prst="rect">
            <a:avLst/>
          </a:prstGeom>
        </p:spPr>
        <p:txBody>
          <a:bodyPr wrap="square">
            <a:spAutoFit/>
          </a:bodyPr>
          <a:lstStyle/>
          <a:p>
            <a:r>
              <a:rPr lang="en-GB" sz="2400" b="1">
                <a:solidFill>
                  <a:srgbClr val="141414"/>
                </a:solidFill>
                <a:latin typeface="Calibri" panose="020F0502020204030204" pitchFamily="34" charset="0"/>
                <a:ea typeface="Times New Roman" panose="02020603050405020304" pitchFamily="18" charset="0"/>
              </a:rPr>
              <a:t>NHS provider trusts still in deficit despite record amounts of central sustainability funding support</a:t>
            </a:r>
            <a:endParaRPr lang="en-GB" sz="2400" b="1"/>
          </a:p>
        </p:txBody>
      </p:sp>
      <p:sp>
        <p:nvSpPr>
          <p:cNvPr id="4" name="TextBox 3">
            <a:extLst>
              <a:ext uri="{FF2B5EF4-FFF2-40B4-BE49-F238E27FC236}">
                <a16:creationId xmlns:a16="http://schemas.microsoft.com/office/drawing/2014/main" id="{094612C6-65FA-4D6F-89C7-095871F682D0}"/>
              </a:ext>
            </a:extLst>
          </p:cNvPr>
          <p:cNvSpPr txBox="1"/>
          <p:nvPr/>
        </p:nvSpPr>
        <p:spPr>
          <a:xfrm>
            <a:off x="2051733" y="6308436"/>
            <a:ext cx="2068195" cy="200055"/>
          </a:xfrm>
          <a:prstGeom prst="rect">
            <a:avLst/>
          </a:prstGeom>
          <a:noFill/>
        </p:spPr>
        <p:txBody>
          <a:bodyPr wrap="none" rtlCol="0">
            <a:spAutoFit/>
          </a:bodyPr>
          <a:lstStyle/>
          <a:p>
            <a:r>
              <a:rPr lang="en-GB" sz="700">
                <a:solidFill>
                  <a:schemeClr val="bg1">
                    <a:lumMod val="75000"/>
                  </a:schemeClr>
                </a:solidFill>
              </a:rPr>
              <a:t>Source: NAO and NHS Improvement (2018/19) data</a:t>
            </a:r>
          </a:p>
        </p:txBody>
      </p:sp>
    </p:spTree>
    <p:extLst>
      <p:ext uri="{BB962C8B-B14F-4D97-AF65-F5344CB8AC3E}">
        <p14:creationId xmlns:p14="http://schemas.microsoft.com/office/powerpoint/2010/main" val="687120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0A6EB5-70FC-4901-AAA6-0C3DDF50CB45}"/>
              </a:ext>
            </a:extLst>
          </p:cNvPr>
          <p:cNvSpPr txBox="1"/>
          <p:nvPr/>
        </p:nvSpPr>
        <p:spPr>
          <a:xfrm>
            <a:off x="6876260" y="453589"/>
            <a:ext cx="2180381" cy="3785652"/>
          </a:xfrm>
          <a:prstGeom prst="rect">
            <a:avLst/>
          </a:prstGeom>
          <a:noFill/>
        </p:spPr>
        <p:txBody>
          <a:bodyPr wrap="square" rtlCol="0">
            <a:spAutoFit/>
          </a:bodyPr>
          <a:lstStyle/>
          <a:p>
            <a:pPr defTabSz="914400"/>
            <a:r>
              <a:rPr lang="en-GB" sz="1600">
                <a:solidFill>
                  <a:prstClr val="black"/>
                </a:solidFill>
              </a:rPr>
              <a:t>There is a lot to normalise – including £billions in sustainability funding that sits outside of ‘normal’ allocations process. </a:t>
            </a:r>
          </a:p>
          <a:p>
            <a:pPr defTabSz="914400"/>
            <a:endParaRPr lang="en-GB" sz="1600">
              <a:solidFill>
                <a:prstClr val="black"/>
              </a:solidFill>
            </a:endParaRPr>
          </a:p>
          <a:p>
            <a:pPr defTabSz="914400"/>
            <a:r>
              <a:rPr lang="en-GB" sz="1600">
                <a:solidFill>
                  <a:prstClr val="black"/>
                </a:solidFill>
              </a:rPr>
              <a:t>But more fundamentally, the strategy for paying and contracting for different types of activity…TBD</a:t>
            </a:r>
          </a:p>
        </p:txBody>
      </p:sp>
      <p:pic>
        <p:nvPicPr>
          <p:cNvPr id="4" name="Picture 3">
            <a:extLst>
              <a:ext uri="{FF2B5EF4-FFF2-40B4-BE49-F238E27FC236}">
                <a16:creationId xmlns:a16="http://schemas.microsoft.com/office/drawing/2014/main" id="{37912EB2-D0EF-4EA8-9071-D3D720E40314}"/>
              </a:ext>
            </a:extLst>
          </p:cNvPr>
          <p:cNvPicPr>
            <a:picLocks noChangeAspect="1"/>
          </p:cNvPicPr>
          <p:nvPr/>
        </p:nvPicPr>
        <p:blipFill>
          <a:blip r:embed="rId2"/>
          <a:stretch>
            <a:fillRect/>
          </a:stretch>
        </p:blipFill>
        <p:spPr>
          <a:xfrm>
            <a:off x="0" y="0"/>
            <a:ext cx="6732240" cy="6846273"/>
          </a:xfrm>
          <a:prstGeom prst="rect">
            <a:avLst/>
          </a:prstGeom>
        </p:spPr>
      </p:pic>
    </p:spTree>
    <p:extLst>
      <p:ext uri="{BB962C8B-B14F-4D97-AF65-F5344CB8AC3E}">
        <p14:creationId xmlns:p14="http://schemas.microsoft.com/office/powerpoint/2010/main" val="15052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4C09B-D467-40B7-A2AF-50A6444A3659}"/>
              </a:ext>
            </a:extLst>
          </p:cNvPr>
          <p:cNvPicPr>
            <a:picLocks noChangeAspect="1"/>
          </p:cNvPicPr>
          <p:nvPr/>
        </p:nvPicPr>
        <p:blipFill>
          <a:blip r:embed="rId2"/>
          <a:stretch>
            <a:fillRect/>
          </a:stretch>
        </p:blipFill>
        <p:spPr>
          <a:xfrm>
            <a:off x="-25940" y="304874"/>
            <a:ext cx="9144000" cy="6553126"/>
          </a:xfrm>
          <a:prstGeom prst="rect">
            <a:avLst/>
          </a:prstGeom>
        </p:spPr>
      </p:pic>
      <p:sp>
        <p:nvSpPr>
          <p:cNvPr id="10" name="Title 1">
            <a:extLst>
              <a:ext uri="{FF2B5EF4-FFF2-40B4-BE49-F238E27FC236}">
                <a16:creationId xmlns:a16="http://schemas.microsoft.com/office/drawing/2014/main" id="{E9D1691C-ED3D-41A0-A51B-B7257605209F}"/>
              </a:ext>
            </a:extLst>
          </p:cNvPr>
          <p:cNvSpPr>
            <a:spLocks noGrp="1"/>
          </p:cNvSpPr>
          <p:nvPr>
            <p:ph type="title"/>
          </p:nvPr>
        </p:nvSpPr>
        <p:spPr>
          <a:xfrm>
            <a:off x="35965" y="2"/>
            <a:ext cx="8353425" cy="1055899"/>
          </a:xfrm>
        </p:spPr>
        <p:txBody>
          <a:bodyPr>
            <a:normAutofit/>
          </a:bodyPr>
          <a:lstStyle/>
          <a:p>
            <a:r>
              <a:rPr lang="en-GB" sz="1400"/>
              <a:t>Some grounds for optimism</a:t>
            </a:r>
          </a:p>
        </p:txBody>
      </p:sp>
    </p:spTree>
    <p:extLst>
      <p:ext uri="{BB962C8B-B14F-4D97-AF65-F5344CB8AC3E}">
        <p14:creationId xmlns:p14="http://schemas.microsoft.com/office/powerpoint/2010/main" val="4147158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81E9-8AFB-440C-80A2-9248F2E433B5}"/>
              </a:ext>
            </a:extLst>
          </p:cNvPr>
          <p:cNvSpPr>
            <a:spLocks noGrp="1"/>
          </p:cNvSpPr>
          <p:nvPr>
            <p:ph type="title"/>
          </p:nvPr>
        </p:nvSpPr>
        <p:spPr/>
        <p:txBody>
          <a:bodyPr/>
          <a:lstStyle/>
          <a:p>
            <a:r>
              <a:rPr lang="en-GB"/>
              <a:t>Is there enough money to deliver?</a:t>
            </a:r>
          </a:p>
        </p:txBody>
      </p:sp>
      <p:sp>
        <p:nvSpPr>
          <p:cNvPr id="3" name="Content Placeholder 2">
            <a:extLst>
              <a:ext uri="{FF2B5EF4-FFF2-40B4-BE49-F238E27FC236}">
                <a16:creationId xmlns:a16="http://schemas.microsoft.com/office/drawing/2014/main" id="{492D1C3A-E231-4B54-A1FA-DCD86F8919FF}"/>
              </a:ext>
            </a:extLst>
          </p:cNvPr>
          <p:cNvSpPr>
            <a:spLocks noGrp="1"/>
          </p:cNvSpPr>
          <p:nvPr>
            <p:ph sz="quarter" idx="13"/>
          </p:nvPr>
        </p:nvSpPr>
        <p:spPr>
          <a:xfrm>
            <a:off x="5652656" y="1367071"/>
            <a:ext cx="3096059" cy="4123861"/>
          </a:xfrm>
        </p:spPr>
        <p:txBody>
          <a:bodyPr/>
          <a:lstStyle/>
          <a:p>
            <a:r>
              <a:rPr lang="en-GB" sz="1400" b="1"/>
              <a:t>1</a:t>
            </a:r>
            <a:r>
              <a:rPr lang="en-GB" b="1"/>
              <a:t>. There is not enough growth</a:t>
            </a:r>
          </a:p>
          <a:p>
            <a:pPr marL="285750" indent="-285750">
              <a:buFont typeface="Arial" panose="020B0604020202020204" pitchFamily="34" charset="0"/>
              <a:buChar char="•"/>
            </a:pPr>
            <a:r>
              <a:rPr lang="en-GB"/>
              <a:t>Narrower definition of ‘health’ spending is a false economy. </a:t>
            </a:r>
          </a:p>
          <a:p>
            <a:pPr marL="285750" indent="-285750">
              <a:buFont typeface="Arial" panose="020B0604020202020204" pitchFamily="34" charset="0"/>
              <a:buChar char="•"/>
            </a:pPr>
            <a:r>
              <a:rPr lang="en-GB"/>
              <a:t>It is hard to see how the profile of funding increases links to the delivery strategy of the NHS long-term plan, where some pump-priming is needed. </a:t>
            </a:r>
          </a:p>
          <a:p>
            <a:endParaRPr lang="en-GB" b="1"/>
          </a:p>
          <a:p>
            <a:r>
              <a:rPr lang="en-GB" b="1"/>
              <a:t>2. And growth is not enough</a:t>
            </a:r>
          </a:p>
          <a:p>
            <a:pPr marL="285750" indent="-285750">
              <a:buFont typeface="Arial" panose="020B0604020202020204" pitchFamily="34" charset="0"/>
              <a:buChar char="•"/>
            </a:pPr>
            <a:r>
              <a:rPr lang="en-GB"/>
              <a:t>With a workforce crisis, NHS funding is no longer the rate-limiting factor for service improvement</a:t>
            </a:r>
            <a:r>
              <a:rPr lang="en-GB" sz="1400"/>
              <a:t>.</a:t>
            </a:r>
          </a:p>
        </p:txBody>
      </p:sp>
      <p:pic>
        <p:nvPicPr>
          <p:cNvPr id="7" name="Picture 6">
            <a:extLst>
              <a:ext uri="{FF2B5EF4-FFF2-40B4-BE49-F238E27FC236}">
                <a16:creationId xmlns:a16="http://schemas.microsoft.com/office/drawing/2014/main" id="{D986C216-2C6C-48C0-A4C3-3C97EB92B188}"/>
              </a:ext>
            </a:extLst>
          </p:cNvPr>
          <p:cNvPicPr>
            <a:picLocks noChangeAspect="1"/>
          </p:cNvPicPr>
          <p:nvPr/>
        </p:nvPicPr>
        <p:blipFill>
          <a:blip r:embed="rId2"/>
          <a:stretch>
            <a:fillRect/>
          </a:stretch>
        </p:blipFill>
        <p:spPr>
          <a:xfrm>
            <a:off x="392237" y="1125456"/>
            <a:ext cx="4975411" cy="4653851"/>
          </a:xfrm>
          <a:prstGeom prst="rect">
            <a:avLst/>
          </a:prstGeom>
        </p:spPr>
      </p:pic>
      <p:sp>
        <p:nvSpPr>
          <p:cNvPr id="8" name="TextBox 7">
            <a:extLst>
              <a:ext uri="{FF2B5EF4-FFF2-40B4-BE49-F238E27FC236}">
                <a16:creationId xmlns:a16="http://schemas.microsoft.com/office/drawing/2014/main" id="{53CE1F6F-2C78-4234-8AEE-D071B7B2747D}"/>
              </a:ext>
            </a:extLst>
          </p:cNvPr>
          <p:cNvSpPr txBox="1"/>
          <p:nvPr/>
        </p:nvSpPr>
        <p:spPr>
          <a:xfrm>
            <a:off x="2051720" y="6308434"/>
            <a:ext cx="1584088" cy="200055"/>
          </a:xfrm>
          <a:prstGeom prst="rect">
            <a:avLst/>
          </a:prstGeom>
          <a:noFill/>
        </p:spPr>
        <p:txBody>
          <a:bodyPr wrap="none" rtlCol="0">
            <a:spAutoFit/>
          </a:bodyPr>
          <a:lstStyle/>
          <a:p>
            <a:r>
              <a:rPr lang="en-GB" sz="700">
                <a:solidFill>
                  <a:schemeClr val="bg1">
                    <a:lumMod val="75000"/>
                  </a:schemeClr>
                </a:solidFill>
              </a:rPr>
              <a:t>Source: The Health Foundation</a:t>
            </a:r>
          </a:p>
        </p:txBody>
      </p:sp>
    </p:spTree>
    <p:extLst>
      <p:ext uri="{BB962C8B-B14F-4D97-AF65-F5344CB8AC3E}">
        <p14:creationId xmlns:p14="http://schemas.microsoft.com/office/powerpoint/2010/main" val="142476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562"/>
            <a:ext cx="8229600" cy="1143000"/>
          </a:xfrm>
        </p:spPr>
        <p:txBody>
          <a:bodyPr>
            <a:noAutofit/>
          </a:bodyPr>
          <a:lstStyle/>
          <a:p>
            <a:r>
              <a:rPr lang="en-GB" sz="4800"/>
              <a:t>The NHS Long Term Plan</a:t>
            </a:r>
          </a:p>
        </p:txBody>
      </p:sp>
      <p:sp>
        <p:nvSpPr>
          <p:cNvPr id="3" name="Content Placeholder 2"/>
          <p:cNvSpPr>
            <a:spLocks noGrp="1"/>
          </p:cNvSpPr>
          <p:nvPr>
            <p:ph idx="1"/>
          </p:nvPr>
        </p:nvSpPr>
        <p:spPr>
          <a:xfrm>
            <a:off x="457200" y="2081417"/>
            <a:ext cx="8229600" cy="3547486"/>
          </a:xfrm>
        </p:spPr>
        <p:txBody>
          <a:bodyPr>
            <a:normAutofit fontScale="70000" lnSpcReduction="20000"/>
          </a:bodyPr>
          <a:lstStyle/>
          <a:p>
            <a:pPr marL="0" indent="0">
              <a:buNone/>
            </a:pPr>
            <a:r>
              <a:rPr lang="en-GB"/>
              <a:t>The five major practical changes to the NHS service model over the next five years will be: </a:t>
            </a:r>
          </a:p>
          <a:p>
            <a:pPr marL="514350" indent="-514350">
              <a:buFont typeface="+mj-lt"/>
              <a:buAutoNum type="arabicPeriod"/>
            </a:pPr>
            <a:r>
              <a:rPr lang="en-GB"/>
              <a:t>Boosting out of hospital care to dissolve the divide between primary and community health services</a:t>
            </a:r>
          </a:p>
          <a:p>
            <a:pPr marL="514350" indent="-514350">
              <a:buFont typeface="+mj-lt"/>
              <a:buAutoNum type="arabicPeriod"/>
            </a:pPr>
            <a:r>
              <a:rPr lang="en-GB"/>
              <a:t>Redesigning and reducing pressure on emergency hospital services</a:t>
            </a:r>
          </a:p>
          <a:p>
            <a:pPr marL="514350" indent="-514350">
              <a:buFont typeface="+mj-lt"/>
              <a:buAutoNum type="arabicPeriod"/>
            </a:pPr>
            <a:r>
              <a:rPr lang="en-GB"/>
              <a:t>More personalised care to help people gain more control over their health when they need it</a:t>
            </a:r>
          </a:p>
          <a:p>
            <a:pPr marL="514350" indent="-514350">
              <a:buFont typeface="+mj-lt"/>
              <a:buAutoNum type="arabicPeriod"/>
            </a:pPr>
            <a:r>
              <a:rPr lang="en-GB"/>
              <a:t>Digitally-enabled primary and outpatient care</a:t>
            </a:r>
          </a:p>
          <a:p>
            <a:pPr marL="514350" indent="-514350">
              <a:buFont typeface="+mj-lt"/>
              <a:buAutoNum type="arabicPeriod"/>
            </a:pPr>
            <a:r>
              <a:rPr lang="en-GB"/>
              <a:t>Increasing focus on population health and local partnerships through Integrated Care Systems</a:t>
            </a:r>
          </a:p>
          <a:p>
            <a:pPr marL="0" indent="0">
              <a:buNone/>
            </a:pPr>
            <a:endParaRPr lang="en-GB"/>
          </a:p>
        </p:txBody>
      </p:sp>
    </p:spTree>
    <p:extLst>
      <p:ext uri="{BB962C8B-B14F-4D97-AF65-F5344CB8AC3E}">
        <p14:creationId xmlns:p14="http://schemas.microsoft.com/office/powerpoint/2010/main" val="150043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4673"/>
            <a:ext cx="8229600" cy="1143000"/>
          </a:xfrm>
        </p:spPr>
        <p:txBody>
          <a:bodyPr>
            <a:noAutofit/>
          </a:bodyPr>
          <a:lstStyle/>
          <a:p>
            <a:r>
              <a:rPr lang="en-GB" sz="2800"/>
              <a:t>1 – Out of Hospital Care &amp; Primary Care Networks  (PCNs)</a:t>
            </a:r>
          </a:p>
        </p:txBody>
      </p:sp>
      <p:sp>
        <p:nvSpPr>
          <p:cNvPr id="4" name="Content Placeholder 3"/>
          <p:cNvSpPr>
            <a:spLocks noGrp="1"/>
          </p:cNvSpPr>
          <p:nvPr>
            <p:ph idx="1"/>
          </p:nvPr>
        </p:nvSpPr>
        <p:spPr/>
        <p:txBody>
          <a:bodyPr>
            <a:normAutofit fontScale="70000" lnSpcReduction="20000"/>
          </a:bodyPr>
          <a:lstStyle/>
          <a:p>
            <a:r>
              <a:rPr lang="en-GB"/>
              <a:t>‘Encourage practices to work together in ‘hubs or networks’</a:t>
            </a:r>
          </a:p>
          <a:p>
            <a:r>
              <a:rPr lang="en-GB"/>
              <a:t>Localities &amp; Neighbourhoods; Federations; Super surgeries</a:t>
            </a:r>
          </a:p>
          <a:p>
            <a:r>
              <a:rPr lang="en-GB"/>
              <a:t>Multispecialty Community Providers</a:t>
            </a:r>
          </a:p>
          <a:p>
            <a:r>
              <a:rPr lang="en-GB"/>
              <a:t>Primary Care Homes….</a:t>
            </a:r>
          </a:p>
          <a:p>
            <a:endParaRPr lang="en-GB"/>
          </a:p>
          <a:p>
            <a:r>
              <a:rPr lang="en-GB"/>
              <a:t>….and now PCNs… working collectively for place based care within ICSs</a:t>
            </a:r>
          </a:p>
          <a:p>
            <a:r>
              <a:rPr lang="en-GB"/>
              <a:t>Extra funding for extra staffing (70%)</a:t>
            </a:r>
          </a:p>
          <a:p>
            <a:r>
              <a:rPr lang="en-GB"/>
              <a:t>1259 PCNs</a:t>
            </a:r>
          </a:p>
          <a:p>
            <a:endParaRPr lang="en-GB"/>
          </a:p>
        </p:txBody>
      </p:sp>
    </p:spTree>
    <p:extLst>
      <p:ext uri="{BB962C8B-B14F-4D97-AF65-F5344CB8AC3E}">
        <p14:creationId xmlns:p14="http://schemas.microsoft.com/office/powerpoint/2010/main" val="1234959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00" y="553244"/>
            <a:ext cx="8229600" cy="1143000"/>
          </a:xfrm>
        </p:spPr>
        <p:txBody>
          <a:bodyPr/>
          <a:lstStyle/>
          <a:p>
            <a:r>
              <a:rPr lang="en-GB" sz="2800"/>
              <a:t>Core characteristics: primary care home</a:t>
            </a:r>
          </a:p>
        </p:txBody>
      </p:sp>
      <p:sp>
        <p:nvSpPr>
          <p:cNvPr id="4" name="Content Placeholder 3"/>
          <p:cNvSpPr>
            <a:spLocks noGrp="1"/>
          </p:cNvSpPr>
          <p:nvPr>
            <p:ph sz="half" idx="1"/>
          </p:nvPr>
        </p:nvSpPr>
        <p:spPr>
          <a:xfrm>
            <a:off x="289123" y="1648332"/>
            <a:ext cx="7429839" cy="4483353"/>
          </a:xfrm>
        </p:spPr>
        <p:txBody>
          <a:bodyPr>
            <a:normAutofit fontScale="70000" lnSpcReduction="20000"/>
          </a:bodyPr>
          <a:lstStyle/>
          <a:p>
            <a:pPr marL="514350" indent="-514350">
              <a:spcBef>
                <a:spcPts val="450"/>
              </a:spcBef>
              <a:spcAft>
                <a:spcPts val="450"/>
              </a:spcAft>
              <a:buFont typeface="+mj-lt"/>
              <a:buAutoNum type="arabicPeriod"/>
              <a:defRPr/>
            </a:pPr>
            <a:r>
              <a:rPr lang="en-GB" sz="2800">
                <a:latin typeface="Arial" panose="020B0604020202020204" pitchFamily="34" charset="0"/>
                <a:cs typeface="Arial" panose="020B0604020202020204" pitchFamily="34" charset="0"/>
              </a:rPr>
              <a:t>Whole population health management. A combined focus on personalisation of care with improvements in population health planning, provision and outcomes</a:t>
            </a:r>
          </a:p>
          <a:p>
            <a:pPr marL="514350" indent="-514350">
              <a:spcBef>
                <a:spcPts val="450"/>
              </a:spcBef>
              <a:spcAft>
                <a:spcPts val="450"/>
              </a:spcAft>
              <a:buFont typeface="+mj-lt"/>
              <a:buAutoNum type="arabicPeriod"/>
              <a:defRPr/>
            </a:pPr>
            <a:r>
              <a:rPr lang="en-GB" sz="2800">
                <a:latin typeface="Arial" panose="020B0604020202020204" pitchFamily="34" charset="0"/>
                <a:cs typeface="Arial" panose="020B0604020202020204" pitchFamily="34" charset="0"/>
              </a:rPr>
              <a:t>A multi-disciplinary workforce based on the needs of a defined local population with an emphasis on the integration of primary, community, secondary, mental health, social care and third sector</a:t>
            </a:r>
          </a:p>
          <a:p>
            <a:pPr marL="514350" indent="-514350">
              <a:spcBef>
                <a:spcPts val="450"/>
              </a:spcBef>
              <a:spcAft>
                <a:spcPts val="450"/>
              </a:spcAft>
              <a:buFont typeface="+mj-lt"/>
              <a:buAutoNum type="arabicPeriod"/>
              <a:defRPr/>
            </a:pPr>
            <a:r>
              <a:rPr lang="en-GB" sz="2800">
                <a:latin typeface="Arial" panose="020B0604020202020204" pitchFamily="34" charset="0"/>
                <a:cs typeface="Arial" panose="020B0604020202020204" pitchFamily="34" charset="0"/>
              </a:rPr>
              <a:t>Financial and clinical drivers aligned with the health needs of the whole population. Improving outcomes through value based interventions</a:t>
            </a:r>
          </a:p>
          <a:p>
            <a:pPr marL="514350" indent="-514350">
              <a:spcBef>
                <a:spcPts val="450"/>
              </a:spcBef>
              <a:spcAft>
                <a:spcPts val="450"/>
              </a:spcAft>
              <a:buFont typeface="+mj-lt"/>
              <a:buAutoNum type="arabicPeriod"/>
              <a:defRPr/>
            </a:pPr>
            <a:r>
              <a:rPr lang="en-GB" sz="2800">
                <a:latin typeface="Arial" panose="020B0604020202020204" pitchFamily="34" charset="0"/>
                <a:cs typeface="Arial" panose="020B0604020202020204" pitchFamily="34" charset="0"/>
              </a:rPr>
              <a:t>Focus on care to a defined registered population size of 30,000 – 50,000 people</a:t>
            </a:r>
          </a:p>
          <a:p>
            <a:pPr>
              <a:spcBef>
                <a:spcPts val="450"/>
              </a:spcBef>
              <a:spcAft>
                <a:spcPts val="450"/>
              </a:spcAft>
              <a:defRPr/>
            </a:pPr>
            <a:endParaRPr lang="en-GB" sz="2800">
              <a:cs typeface="Palatino"/>
            </a:endParaRPr>
          </a:p>
          <a:p>
            <a:pPr>
              <a:spcBef>
                <a:spcPts val="450"/>
              </a:spcBef>
              <a:spcAft>
                <a:spcPts val="450"/>
              </a:spcAft>
              <a:defRPr/>
            </a:pPr>
            <a:r>
              <a:rPr lang="en-GB" sz="2800">
                <a:cs typeface="Palatino"/>
              </a:rPr>
              <a:t>The right size to </a:t>
            </a:r>
            <a:r>
              <a:rPr lang="en-GB" sz="2800" b="1">
                <a:cs typeface="Palatino"/>
              </a:rPr>
              <a:t>scale</a:t>
            </a:r>
            <a:r>
              <a:rPr lang="en-GB" sz="2800">
                <a:cs typeface="Palatino"/>
              </a:rPr>
              <a:t> and the right size to </a:t>
            </a:r>
            <a:r>
              <a:rPr lang="en-GB" sz="2800" b="1">
                <a:cs typeface="Palatino"/>
              </a:rPr>
              <a:t>care</a:t>
            </a:r>
          </a:p>
          <a:p>
            <a:endParaRPr lang="en-GB"/>
          </a:p>
        </p:txBody>
      </p:sp>
      <p:sp>
        <p:nvSpPr>
          <p:cNvPr id="3" name="Content Placeholder 2"/>
          <p:cNvSpPr>
            <a:spLocks noGrp="1"/>
          </p:cNvSpPr>
          <p:nvPr>
            <p:ph sz="half" idx="2"/>
          </p:nvPr>
        </p:nvSpPr>
        <p:spPr/>
        <p:txBody>
          <a:bodyPr>
            <a:normAutofit fontScale="70000" lnSpcReduction="20000"/>
          </a:bodyPr>
          <a:lstStyle/>
          <a:p>
            <a:r>
              <a:rPr lang="en-GB"/>
              <a:t> </a:t>
            </a:r>
          </a:p>
        </p:txBody>
      </p:sp>
    </p:spTree>
    <p:extLst>
      <p:ext uri="{BB962C8B-B14F-4D97-AF65-F5344CB8AC3E}">
        <p14:creationId xmlns:p14="http://schemas.microsoft.com/office/powerpoint/2010/main" val="253741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56" y="1124744"/>
            <a:ext cx="7389081" cy="489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05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295" y="1065373"/>
            <a:ext cx="6755328" cy="478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383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56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6" y="2195415"/>
            <a:ext cx="3909015" cy="269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127" y="3356004"/>
            <a:ext cx="3801340" cy="278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8435" y="1095048"/>
            <a:ext cx="3134724" cy="208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793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a:t>Core characteristics: primary care home</a:t>
            </a:r>
          </a:p>
        </p:txBody>
      </p:sp>
      <p:pic>
        <p:nvPicPr>
          <p:cNvPr id="6" name="Content Placeholder 5"/>
          <p:cNvPicPr>
            <a:picLocks noGrp="1" noChangeAspect="1"/>
          </p:cNvPicPr>
          <p:nvPr>
            <p:ph sz="half" idx="2"/>
          </p:nvPr>
        </p:nvPicPr>
        <p:blipFill>
          <a:blip r:embed="rId2"/>
          <a:stretch>
            <a:fillRect/>
          </a:stretch>
        </p:blipFill>
        <p:spPr>
          <a:xfrm>
            <a:off x="457201" y="82734"/>
            <a:ext cx="8330539" cy="6882253"/>
          </a:xfrm>
          <a:prstGeom prst="rect">
            <a:avLst/>
          </a:prstGeom>
        </p:spPr>
      </p:pic>
      <p:sp>
        <p:nvSpPr>
          <p:cNvPr id="3" name="Content Placeholder 2"/>
          <p:cNvSpPr>
            <a:spLocks noGrp="1"/>
          </p:cNvSpPr>
          <p:nvPr>
            <p:ph sz="half" idx="1"/>
          </p:nvPr>
        </p:nvSpPr>
        <p:spPr/>
        <p:txBody>
          <a:bodyPr/>
          <a:lstStyle/>
          <a:p>
            <a:pPr marL="0" indent="0">
              <a:buNone/>
            </a:pPr>
            <a:r>
              <a:rPr lang="en-GB"/>
              <a:t> </a:t>
            </a:r>
          </a:p>
        </p:txBody>
      </p:sp>
    </p:spTree>
    <p:extLst>
      <p:ext uri="{BB962C8B-B14F-4D97-AF65-F5344CB8AC3E}">
        <p14:creationId xmlns:p14="http://schemas.microsoft.com/office/powerpoint/2010/main" val="2537411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0832" y="872841"/>
            <a:ext cx="4038600" cy="727362"/>
          </a:xfrm>
        </p:spPr>
        <p:txBody>
          <a:bodyPr/>
          <a:lstStyle/>
          <a:p>
            <a:pPr marL="0" indent="0">
              <a:buNone/>
            </a:pPr>
            <a:r>
              <a:rPr lang="en-GB"/>
              <a:t>PCN Video</a:t>
            </a:r>
          </a:p>
        </p:txBody>
      </p:sp>
      <p:pic>
        <p:nvPicPr>
          <p:cNvPr id="2" name="Thinking creatively about primary care">
            <a:hlinkClick r:id="" action="ppaction://media"/>
            <a:extLst>
              <a:ext uri="{FF2B5EF4-FFF2-40B4-BE49-F238E27FC236}">
                <a16:creationId xmlns:a16="http://schemas.microsoft.com/office/drawing/2014/main" id="{A65C0E85-6CE6-4B21-ABDC-8D1B554D429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115726" y="1421525"/>
            <a:ext cx="7137687" cy="4014950"/>
          </a:xfrm>
        </p:spPr>
      </p:pic>
    </p:spTree>
    <p:extLst>
      <p:ext uri="{BB962C8B-B14F-4D97-AF65-F5344CB8AC3E}">
        <p14:creationId xmlns:p14="http://schemas.microsoft.com/office/powerpoint/2010/main" val="184694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166"/>
            <a:ext cx="8229600" cy="1143000"/>
          </a:xfrm>
        </p:spPr>
        <p:txBody>
          <a:bodyPr>
            <a:noAutofit/>
          </a:bodyPr>
          <a:lstStyle/>
          <a:p>
            <a:r>
              <a:rPr lang="en-GB" sz="4800"/>
              <a:t>3 - Personalised Care</a:t>
            </a:r>
          </a:p>
        </p:txBody>
      </p:sp>
      <p:sp>
        <p:nvSpPr>
          <p:cNvPr id="4" name="Content Placeholder 3"/>
          <p:cNvSpPr>
            <a:spLocks noGrp="1"/>
          </p:cNvSpPr>
          <p:nvPr>
            <p:ph idx="1"/>
          </p:nvPr>
        </p:nvSpPr>
        <p:spPr>
          <a:xfrm>
            <a:off x="457200" y="2060903"/>
            <a:ext cx="8229600" cy="2983048"/>
          </a:xfrm>
        </p:spPr>
        <p:txBody>
          <a:bodyPr>
            <a:noAutofit/>
          </a:bodyPr>
          <a:lstStyle/>
          <a:p>
            <a:r>
              <a:rPr lang="en-GB" sz="2100"/>
              <a:t>Apps - Diabetes prevention and management, asthma and respiratory conditions (my COPD app), maternity and parenting support, and online therapies for common mental health problems (KOOTH)</a:t>
            </a:r>
          </a:p>
          <a:p>
            <a:r>
              <a:rPr lang="en-GB" sz="2100"/>
              <a:t>PCNs &amp; social prescribing</a:t>
            </a:r>
          </a:p>
          <a:p>
            <a:r>
              <a:rPr lang="en-GB" sz="2100"/>
              <a:t>Tailored plans and connecting  people to local groups and support services</a:t>
            </a:r>
          </a:p>
          <a:p>
            <a:r>
              <a:rPr lang="en-GB" sz="2100"/>
              <a:t>Over 1,000 trained social prescribers will be in place by the end of 2020/21 rising further by 2023/24, with the aim that over 900,000 people can be referred to social prescribing schemes</a:t>
            </a:r>
          </a:p>
          <a:p>
            <a:r>
              <a:rPr lang="en-GB" sz="2100"/>
              <a:t>Personal Health Budgets increase</a:t>
            </a:r>
          </a:p>
        </p:txBody>
      </p:sp>
    </p:spTree>
    <p:extLst>
      <p:ext uri="{BB962C8B-B14F-4D97-AF65-F5344CB8AC3E}">
        <p14:creationId xmlns:p14="http://schemas.microsoft.com/office/powerpoint/2010/main" val="123495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166"/>
            <a:ext cx="8229600" cy="1143000"/>
          </a:xfrm>
        </p:spPr>
        <p:txBody>
          <a:bodyPr>
            <a:noAutofit/>
          </a:bodyPr>
          <a:lstStyle/>
          <a:p>
            <a:r>
              <a:rPr lang="en-GB"/>
              <a:t>4 – Focus on Population Health via ICS’s</a:t>
            </a:r>
          </a:p>
        </p:txBody>
      </p:sp>
      <p:sp>
        <p:nvSpPr>
          <p:cNvPr id="4" name="Content Placeholder 3"/>
          <p:cNvSpPr>
            <a:spLocks noGrp="1"/>
          </p:cNvSpPr>
          <p:nvPr>
            <p:ph idx="1"/>
          </p:nvPr>
        </p:nvSpPr>
        <p:spPr>
          <a:xfrm>
            <a:off x="457200" y="2060903"/>
            <a:ext cx="8229600" cy="2983048"/>
          </a:xfrm>
        </p:spPr>
        <p:txBody>
          <a:bodyPr>
            <a:noAutofit/>
          </a:bodyPr>
          <a:lstStyle/>
          <a:p>
            <a:r>
              <a:rPr lang="en-GB" sz="2100"/>
              <a:t>Integrated Care System (ICS) – a regional partnership between the NHS, local authorities, and others, taking collective responsibility for resources, setting strategic objectives and care standards, and improving the health of the people they serve.  NHS England policy is for every part of the country to be part of an ICS</a:t>
            </a:r>
          </a:p>
          <a:p>
            <a:r>
              <a:rPr lang="en-GB" sz="2100"/>
              <a:t>Integrated Care Partnership (ICP) -  a local partnership of neighbouring NHS providers and commissioners, working with their local authorities, to deliver sustainable health and care services for the people in their area</a:t>
            </a:r>
          </a:p>
          <a:p>
            <a:r>
              <a:rPr lang="en-GB" sz="2100"/>
              <a:t>Working with Local Authority Partners is VITAL</a:t>
            </a:r>
          </a:p>
        </p:txBody>
      </p:sp>
    </p:spTree>
    <p:extLst>
      <p:ext uri="{BB962C8B-B14F-4D97-AF65-F5344CB8AC3E}">
        <p14:creationId xmlns:p14="http://schemas.microsoft.com/office/powerpoint/2010/main" val="3670447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type="chart" sz="quarter" idx="19"/>
            <p:extLst>
              <p:ext uri="{D42A27DB-BD31-4B8C-83A1-F6EECF244321}">
                <p14:modId xmlns:p14="http://schemas.microsoft.com/office/powerpoint/2010/main" val="585039884"/>
              </p:ext>
            </p:extLst>
          </p:nvPr>
        </p:nvGraphicFramePr>
        <p:xfrm>
          <a:off x="149227" y="1306514"/>
          <a:ext cx="8869679" cy="3978197"/>
        </p:xfrm>
        <a:graphic>
          <a:graphicData uri="http://schemas.openxmlformats.org/drawingml/2006/table">
            <a:tbl>
              <a:tblPr firstRow="1" firstCol="1">
                <a:tableStyleId>{69012ECD-51FC-41F1-AA8D-1B2483CD663E}</a:tableStyleId>
              </a:tblPr>
              <a:tblGrid>
                <a:gridCol w="2157506">
                  <a:extLst>
                    <a:ext uri="{9D8B030D-6E8A-4147-A177-3AD203B41FA5}">
                      <a16:colId xmlns:a16="http://schemas.microsoft.com/office/drawing/2014/main" val="1626252261"/>
                    </a:ext>
                  </a:extLst>
                </a:gridCol>
                <a:gridCol w="612583">
                  <a:extLst>
                    <a:ext uri="{9D8B030D-6E8A-4147-A177-3AD203B41FA5}">
                      <a16:colId xmlns:a16="http://schemas.microsoft.com/office/drawing/2014/main" val="4120015338"/>
                    </a:ext>
                  </a:extLst>
                </a:gridCol>
                <a:gridCol w="630088">
                  <a:extLst>
                    <a:ext uri="{9D8B030D-6E8A-4147-A177-3AD203B41FA5}">
                      <a16:colId xmlns:a16="http://schemas.microsoft.com/office/drawing/2014/main" val="2656214046"/>
                    </a:ext>
                  </a:extLst>
                </a:gridCol>
                <a:gridCol w="586761">
                  <a:extLst>
                    <a:ext uri="{9D8B030D-6E8A-4147-A177-3AD203B41FA5}">
                      <a16:colId xmlns:a16="http://schemas.microsoft.com/office/drawing/2014/main" val="604693354"/>
                    </a:ext>
                  </a:extLst>
                </a:gridCol>
                <a:gridCol w="606752">
                  <a:extLst>
                    <a:ext uri="{9D8B030D-6E8A-4147-A177-3AD203B41FA5}">
                      <a16:colId xmlns:a16="http://schemas.microsoft.com/office/drawing/2014/main" val="626750640"/>
                    </a:ext>
                  </a:extLst>
                </a:gridCol>
                <a:gridCol w="599839">
                  <a:extLst>
                    <a:ext uri="{9D8B030D-6E8A-4147-A177-3AD203B41FA5}">
                      <a16:colId xmlns:a16="http://schemas.microsoft.com/office/drawing/2014/main" val="1600687968"/>
                    </a:ext>
                  </a:extLst>
                </a:gridCol>
                <a:gridCol w="543220">
                  <a:extLst>
                    <a:ext uri="{9D8B030D-6E8A-4147-A177-3AD203B41FA5}">
                      <a16:colId xmlns:a16="http://schemas.microsoft.com/office/drawing/2014/main" val="2633577310"/>
                    </a:ext>
                  </a:extLst>
                </a:gridCol>
                <a:gridCol w="647588">
                  <a:extLst>
                    <a:ext uri="{9D8B030D-6E8A-4147-A177-3AD203B41FA5}">
                      <a16:colId xmlns:a16="http://schemas.microsoft.com/office/drawing/2014/main" val="3953600031"/>
                    </a:ext>
                  </a:extLst>
                </a:gridCol>
                <a:gridCol w="647589">
                  <a:extLst>
                    <a:ext uri="{9D8B030D-6E8A-4147-A177-3AD203B41FA5}">
                      <a16:colId xmlns:a16="http://schemas.microsoft.com/office/drawing/2014/main" val="2935095184"/>
                    </a:ext>
                  </a:extLst>
                </a:gridCol>
                <a:gridCol w="603833">
                  <a:extLst>
                    <a:ext uri="{9D8B030D-6E8A-4147-A177-3AD203B41FA5}">
                      <a16:colId xmlns:a16="http://schemas.microsoft.com/office/drawing/2014/main" val="2022440944"/>
                    </a:ext>
                  </a:extLst>
                </a:gridCol>
                <a:gridCol w="586331">
                  <a:extLst>
                    <a:ext uri="{9D8B030D-6E8A-4147-A177-3AD203B41FA5}">
                      <a16:colId xmlns:a16="http://schemas.microsoft.com/office/drawing/2014/main" val="3961549997"/>
                    </a:ext>
                  </a:extLst>
                </a:gridCol>
                <a:gridCol w="647589">
                  <a:extLst>
                    <a:ext uri="{9D8B030D-6E8A-4147-A177-3AD203B41FA5}">
                      <a16:colId xmlns:a16="http://schemas.microsoft.com/office/drawing/2014/main" val="4147944760"/>
                    </a:ext>
                  </a:extLst>
                </a:gridCol>
              </a:tblGrid>
              <a:tr h="413344">
                <a:tc>
                  <a:txBody>
                    <a:bodyPr/>
                    <a:lstStyle/>
                    <a:p>
                      <a:pPr algn="l" fontAlgn="b"/>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AUS</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CAN</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FRA</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GER</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NETH</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NZ</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NOR</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SWE</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SWIZ</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UK</a:t>
                      </a:r>
                      <a:endParaRPr lang="en-US" sz="1400" b="0" i="0" u="none" strike="noStrike">
                        <a:effectLst/>
                        <a:latin typeface="Trebuchet MS" charset="0"/>
                        <a:ea typeface="Trebuchet MS" charset="0"/>
                        <a:cs typeface="Trebuchet MS" charset="0"/>
                      </a:endParaRPr>
                    </a:p>
                  </a:txBody>
                  <a:tcPr marL="45720" marR="4572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400" u="none" strike="noStrike">
                          <a:effectLst/>
                          <a:latin typeface="Trebuchet MS" charset="0"/>
                          <a:ea typeface="Trebuchet MS" charset="0"/>
                          <a:cs typeface="Trebuchet MS" charset="0"/>
                        </a:rPr>
                        <a:t>US</a:t>
                      </a:r>
                      <a:endParaRPr lang="en-US" sz="1400" b="0" i="0" u="none" strike="noStrike">
                        <a:effectLst/>
                        <a:latin typeface="Trebuchet MS" charset="0"/>
                        <a:ea typeface="Trebuchet MS" charset="0"/>
                        <a:cs typeface="Trebuchet MS" charset="0"/>
                      </a:endParaRPr>
                    </a:p>
                  </a:txBody>
                  <a:tcPr marL="45720" marR="4572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27959054"/>
                  </a:ext>
                </a:extLst>
              </a:tr>
              <a:tr h="774769">
                <a:tc>
                  <a:txBody>
                    <a:bodyPr/>
                    <a:lstStyle/>
                    <a:p>
                      <a:pPr algn="l" fontAlgn="b"/>
                      <a:r>
                        <a:rPr lang="en-US" sz="1400" u="none" strike="noStrike">
                          <a:effectLst/>
                          <a:latin typeface="Trebuchet MS" charset="0"/>
                          <a:ea typeface="Trebuchet MS" charset="0"/>
                          <a:cs typeface="Trebuchet MS" charset="0"/>
                        </a:rPr>
                        <a:t>OVERALL</a:t>
                      </a:r>
                      <a:r>
                        <a:rPr lang="en-US" sz="1400" u="none" strike="noStrike" baseline="0">
                          <a:effectLst/>
                          <a:latin typeface="Trebuchet MS" charset="0"/>
                          <a:ea typeface="Trebuchet MS" charset="0"/>
                          <a:cs typeface="Trebuchet MS" charset="0"/>
                        </a:rPr>
                        <a:t> RANKING</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2</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9</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10</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8</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3</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1</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sz="1600" b="1" kern="120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01322819"/>
                  </a:ext>
                </a:extLst>
              </a:tr>
              <a:tr h="465014">
                <a:tc>
                  <a:txBody>
                    <a:bodyPr/>
                    <a:lstStyle/>
                    <a:p>
                      <a:pPr algn="l" fontAlgn="b"/>
                      <a:r>
                        <a:rPr lang="en-US" sz="1400" b="0" u="none" strike="noStrike">
                          <a:effectLst/>
                          <a:latin typeface="Trebuchet MS" charset="0"/>
                          <a:ea typeface="Trebuchet MS" charset="0"/>
                          <a:cs typeface="Trebuchet MS" charset="0"/>
                        </a:rPr>
                        <a:t>Care Process</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329056384"/>
                  </a:ext>
                </a:extLst>
              </a:tr>
              <a:tr h="465014">
                <a:tc>
                  <a:txBody>
                    <a:bodyPr/>
                    <a:lstStyle/>
                    <a:p>
                      <a:pPr algn="l" fontAlgn="b"/>
                      <a:r>
                        <a:rPr lang="en-US" sz="1400" b="0" u="none" strike="noStrike">
                          <a:effectLst/>
                          <a:latin typeface="Trebuchet MS" charset="0"/>
                          <a:ea typeface="Trebuchet MS" charset="0"/>
                          <a:cs typeface="Trebuchet MS" charset="0"/>
                        </a:rPr>
                        <a:t>Access</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083917453"/>
                  </a:ext>
                </a:extLst>
              </a:tr>
              <a:tr h="465014">
                <a:tc>
                  <a:txBody>
                    <a:bodyPr/>
                    <a:lstStyle/>
                    <a:p>
                      <a:pPr algn="l" fontAlgn="b"/>
                      <a:r>
                        <a:rPr lang="en-US" sz="1400" b="0" u="none" strike="noStrike">
                          <a:effectLst/>
                          <a:latin typeface="Trebuchet MS" charset="0"/>
                          <a:ea typeface="Trebuchet MS" charset="0"/>
                          <a:cs typeface="Trebuchet MS" charset="0"/>
                        </a:rPr>
                        <a:t>Administrative Efficiency</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223966565"/>
                  </a:ext>
                </a:extLst>
              </a:tr>
              <a:tr h="465014">
                <a:tc>
                  <a:txBody>
                    <a:bodyPr/>
                    <a:lstStyle/>
                    <a:p>
                      <a:pPr algn="l" fontAlgn="b"/>
                      <a:r>
                        <a:rPr lang="en-US" sz="1400" b="0" i="0" u="none" strike="noStrike">
                          <a:effectLst/>
                          <a:latin typeface="Trebuchet MS" charset="0"/>
                          <a:ea typeface="Trebuchet MS" charset="0"/>
                          <a:cs typeface="Trebuchet MS" charset="0"/>
                        </a:rPr>
                        <a:t>Spend GDP</a:t>
                      </a: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465014">
                <a:tc>
                  <a:txBody>
                    <a:bodyPr/>
                    <a:lstStyle/>
                    <a:p>
                      <a:pPr algn="l" fontAlgn="b"/>
                      <a:r>
                        <a:rPr lang="en-US" sz="1400" b="0" u="none" strike="noStrike">
                          <a:effectLst/>
                          <a:latin typeface="Trebuchet MS" charset="0"/>
                          <a:ea typeface="Trebuchet MS" charset="0"/>
                          <a:cs typeface="Trebuchet MS" charset="0"/>
                        </a:rPr>
                        <a:t>Equity</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719364997"/>
                  </a:ext>
                </a:extLst>
              </a:tr>
              <a:tr h="465014">
                <a:tc>
                  <a:txBody>
                    <a:bodyPr/>
                    <a:lstStyle/>
                    <a:p>
                      <a:pPr algn="l" fontAlgn="b"/>
                      <a:r>
                        <a:rPr lang="en-US" sz="1400" b="0" u="none" strike="noStrike">
                          <a:effectLst/>
                          <a:latin typeface="Trebuchet MS" charset="0"/>
                          <a:ea typeface="Trebuchet MS" charset="0"/>
                          <a:cs typeface="Trebuchet MS" charset="0"/>
                        </a:rPr>
                        <a:t>Health Care Outcomes</a:t>
                      </a:r>
                      <a:endParaRPr lang="en-US" sz="1400" b="0" i="0" u="none" strike="noStrike">
                        <a:effectLst/>
                        <a:latin typeface="Trebuchet MS" charset="0"/>
                        <a:ea typeface="Trebuchet MS" charset="0"/>
                        <a:cs typeface="Trebuchet MS" charset="0"/>
                      </a:endParaRPr>
                    </a:p>
                  </a:txBody>
                  <a:tcPr marL="45720" marR="45720" anchor="ctr">
                    <a:lnL w="12700" cap="flat" cmpd="sng" algn="ctr">
                      <a:no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9</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5</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8</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6</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7</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3</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2</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4</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10</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0" kern="1200">
                          <a:solidFill>
                            <a:schemeClr val="tx1"/>
                          </a:solidFill>
                          <a:latin typeface="Trebuchet MS" charset="0"/>
                          <a:ea typeface="Trebuchet MS" charset="0"/>
                          <a:cs typeface="Trebuchet MS" charset="0"/>
                        </a:rPr>
                        <a:t>11</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705314766"/>
                  </a:ext>
                </a:extLst>
              </a:tr>
            </a:tbl>
          </a:graphicData>
        </a:graphic>
      </p:graphicFrame>
      <p:sp>
        <p:nvSpPr>
          <p:cNvPr id="8" name="Title 7"/>
          <p:cNvSpPr>
            <a:spLocks noGrp="1"/>
          </p:cNvSpPr>
          <p:nvPr>
            <p:ph type="ctrTitle"/>
          </p:nvPr>
        </p:nvSpPr>
        <p:spPr>
          <a:xfrm>
            <a:off x="157151" y="289173"/>
            <a:ext cx="7253053" cy="947956"/>
          </a:xfrm>
        </p:spPr>
        <p:txBody>
          <a:bodyPr/>
          <a:lstStyle/>
          <a:p>
            <a:r>
              <a:rPr lang="en-US"/>
              <a:t>Why? Health Care System Performance Rankings</a:t>
            </a:r>
            <a:endParaRPr lang="en-US" sz="2600"/>
          </a:p>
        </p:txBody>
      </p:sp>
      <p:sp>
        <p:nvSpPr>
          <p:cNvPr id="6" name="Text Placeholder 12"/>
          <p:cNvSpPr txBox="1">
            <a:spLocks/>
          </p:cNvSpPr>
          <p:nvPr/>
        </p:nvSpPr>
        <p:spPr>
          <a:xfrm>
            <a:off x="137160" y="5486400"/>
            <a:ext cx="8915400" cy="548640"/>
          </a:xfrm>
          <a:prstGeom prst="rect">
            <a:avLst/>
          </a:prstGeom>
        </p:spPr>
        <p:txBody>
          <a:bodyPr vert="horz" lIns="0" tIns="0" rIns="0" bIns="0" rtlCol="0" anchor="b" anchorCtr="0">
            <a:noAutofit/>
          </a:bodyPr>
          <a:lstStyle>
            <a:lvl1pPr marL="171446" indent="-171446" algn="l" defTabSz="914378" rtl="0" eaLnBrk="1" latinLnBrk="0" hangingPunct="1">
              <a:spcBef>
                <a:spcPct val="20000"/>
              </a:spcBef>
              <a:buClr>
                <a:schemeClr val="accent1"/>
              </a:buClr>
              <a:buFont typeface="Arial" panose="020B0604020202020204" pitchFamily="34" charset="0"/>
              <a:buChar char="•"/>
              <a:defRPr sz="1500" b="0" i="0" kern="800" spc="-10">
                <a:solidFill>
                  <a:schemeClr val="tx1"/>
                </a:solidFill>
                <a:latin typeface="Trebuchet MS Regular" charset="0"/>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b="0" i="0" kern="800">
                <a:solidFill>
                  <a:schemeClr val="tx1"/>
                </a:solidFill>
                <a:latin typeface="Trebuchet MS Regular"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a:solidFill>
                  <a:schemeClr val="tx1">
                    <a:lumMod val="60000"/>
                    <a:lumOff val="40000"/>
                  </a:schemeClr>
                </a:solidFill>
              </a:rPr>
              <a:t>Source: Commonwealth Fund analysis.</a:t>
            </a:r>
          </a:p>
        </p:txBody>
      </p:sp>
    </p:spTree>
    <p:extLst>
      <p:ext uri="{BB962C8B-B14F-4D97-AF65-F5344CB8AC3E}">
        <p14:creationId xmlns:p14="http://schemas.microsoft.com/office/powerpoint/2010/main" val="1313658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36" y="0"/>
            <a:ext cx="5316852" cy="6430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Callout 8"/>
          <p:cNvSpPr/>
          <p:nvPr/>
        </p:nvSpPr>
        <p:spPr>
          <a:xfrm>
            <a:off x="7624" y="166668"/>
            <a:ext cx="3563888" cy="1211757"/>
          </a:xfrm>
          <a:prstGeom prst="rightArrowCallout">
            <a:avLst>
              <a:gd name="adj1" fmla="val 25000"/>
              <a:gd name="adj2" fmla="val 25000"/>
              <a:gd name="adj3" fmla="val 25000"/>
              <a:gd name="adj4" fmla="val 811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NHS in 2018</a:t>
            </a:r>
            <a:endParaRPr lang="en-GB" sz="2400" b="1"/>
          </a:p>
          <a:p>
            <a:pPr marL="342900" indent="-342900">
              <a:buFont typeface="Arial" panose="020B0604020202020204" pitchFamily="34" charset="0"/>
              <a:buChar char="•"/>
            </a:pPr>
            <a:r>
              <a:rPr lang="en-GB" sz="1600" b="1"/>
              <a:t>1 NHSE/I region</a:t>
            </a:r>
          </a:p>
          <a:p>
            <a:pPr marL="342900" indent="-342900">
              <a:buFont typeface="Arial" panose="020B0604020202020204" pitchFamily="34" charset="0"/>
              <a:buChar char="•"/>
            </a:pPr>
            <a:r>
              <a:rPr lang="en-GB" sz="1600" b="1"/>
              <a:t>4 Integrated Care Systems</a:t>
            </a:r>
          </a:p>
        </p:txBody>
      </p:sp>
      <p:pic>
        <p:nvPicPr>
          <p:cNvPr id="4" name="Picture 2" descr="https://pbs.twimg.com/media/DRHsqLPWkAELXK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16" r="8362" b="13983"/>
          <a:stretch/>
        </p:blipFill>
        <p:spPr bwMode="auto">
          <a:xfrm>
            <a:off x="181122" y="2837704"/>
            <a:ext cx="2754858" cy="3918992"/>
          </a:xfrm>
          <a:prstGeom prst="rect">
            <a:avLst/>
          </a:prstGeom>
          <a:noFill/>
          <a:effectLst>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Down Arrow Callout 2"/>
          <p:cNvSpPr/>
          <p:nvPr/>
        </p:nvSpPr>
        <p:spPr>
          <a:xfrm>
            <a:off x="181122" y="2074460"/>
            <a:ext cx="2754858" cy="655092"/>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NHS in 1948</a:t>
            </a:r>
          </a:p>
        </p:txBody>
      </p:sp>
      <p:sp>
        <p:nvSpPr>
          <p:cNvPr id="6" name="Oval 5"/>
          <p:cNvSpPr/>
          <p:nvPr/>
        </p:nvSpPr>
        <p:spPr>
          <a:xfrm>
            <a:off x="3571512" y="443190"/>
            <a:ext cx="3197778" cy="3262541"/>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1577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89" r="15561" b="8864"/>
          <a:stretch/>
        </p:blipFill>
        <p:spPr bwMode="auto">
          <a:xfrm>
            <a:off x="-3348" y="890951"/>
            <a:ext cx="7762607" cy="5710801"/>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Lst>
        </p:spPr>
      </p:pic>
      <p:sp>
        <p:nvSpPr>
          <p:cNvPr id="14" name="Rectangular Callout 13"/>
          <p:cNvSpPr/>
          <p:nvPr/>
        </p:nvSpPr>
        <p:spPr>
          <a:xfrm>
            <a:off x="5929817" y="5301220"/>
            <a:ext cx="3044751" cy="1300532"/>
          </a:xfrm>
          <a:prstGeom prst="wedgeRectCallout">
            <a:avLst>
              <a:gd name="adj1" fmla="val -86658"/>
              <a:gd name="adj2" fmla="val -292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GB" sz="100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5978606" y="5278314"/>
            <a:ext cx="2970077" cy="1323439"/>
          </a:xfrm>
          <a:prstGeom prst="rect">
            <a:avLst/>
          </a:prstGeom>
        </p:spPr>
        <p:txBody>
          <a:bodyPr wrap="square">
            <a:spAutoFit/>
          </a:bodyPr>
          <a:lstStyle/>
          <a:p>
            <a:pPr defTabSz="914400"/>
            <a:r>
              <a:rPr lang="en-GB" sz="1000" b="1">
                <a:solidFill>
                  <a:prstClr val="black"/>
                </a:solidFill>
                <a:latin typeface="Arial" panose="020B0604020202020204" pitchFamily="34" charset="0"/>
                <a:cs typeface="Arial" panose="020B0604020202020204" pitchFamily="34" charset="0"/>
              </a:rPr>
              <a:t>‘South’ </a:t>
            </a:r>
          </a:p>
          <a:p>
            <a:pPr marL="285750" indent="-285750" defTabSz="91440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Population 847,000</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4 CCGs: HAST, Darlington, S Tees, HRW</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17 Primary Care Networks</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3 FTs: CDDFT, North Tees, South Tees</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6 Council areas: Hartlepool, Stockton on Tees, Darlington, Middlesbrough, Redcar &amp; Cleveland, North Yorkshire</a:t>
            </a:r>
          </a:p>
        </p:txBody>
      </p:sp>
      <p:sp>
        <p:nvSpPr>
          <p:cNvPr id="13" name="Rectangular Callout 12"/>
          <p:cNvSpPr/>
          <p:nvPr/>
        </p:nvSpPr>
        <p:spPr>
          <a:xfrm>
            <a:off x="5929817" y="3429000"/>
            <a:ext cx="3044751" cy="1404957"/>
          </a:xfrm>
          <a:prstGeom prst="wedgeRectCallout">
            <a:avLst>
              <a:gd name="adj1" fmla="val -86936"/>
              <a:gd name="adj2" fmla="val 186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GB" sz="100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6027814" y="3429001"/>
            <a:ext cx="3056101" cy="1477328"/>
          </a:xfrm>
          <a:prstGeom prst="rect">
            <a:avLst/>
          </a:prstGeom>
        </p:spPr>
        <p:txBody>
          <a:bodyPr wrap="square">
            <a:spAutoFit/>
          </a:bodyPr>
          <a:lstStyle/>
          <a:p>
            <a:pPr defTabSz="914400"/>
            <a:r>
              <a:rPr lang="en-GB" sz="1000" b="1">
                <a:solidFill>
                  <a:prstClr val="black"/>
                </a:solidFill>
                <a:latin typeface="Arial" panose="020B0604020202020204" pitchFamily="34" charset="0"/>
                <a:cs typeface="Arial" panose="020B0604020202020204" pitchFamily="34" charset="0"/>
              </a:rPr>
              <a:t>‘County Durham, South Tyneside and Sunderland (aka Central)’</a:t>
            </a:r>
          </a:p>
          <a:p>
            <a:pPr marL="285750" indent="-285750" defTabSz="91440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Population 992,000</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4 CCGs: South Tyneside, Sunderland, North Durham, DDES </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24 Primary Care Networks </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3 FTs: South Tyneside &amp; Sunderland CDDFT</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3 Council areas: South Tyneside, Sunderland, County Durham</a:t>
            </a:r>
          </a:p>
        </p:txBody>
      </p:sp>
      <p:grpSp>
        <p:nvGrpSpPr>
          <p:cNvPr id="18" name="Group 17"/>
          <p:cNvGrpSpPr/>
          <p:nvPr/>
        </p:nvGrpSpPr>
        <p:grpSpPr>
          <a:xfrm>
            <a:off x="5929817" y="1978734"/>
            <a:ext cx="3154099" cy="1785104"/>
            <a:chOff x="5925455" y="2109817"/>
            <a:chExt cx="3154099" cy="2521001"/>
          </a:xfrm>
        </p:grpSpPr>
        <p:sp>
          <p:nvSpPr>
            <p:cNvPr id="7" name="Rectangular Callout 6"/>
            <p:cNvSpPr/>
            <p:nvPr/>
          </p:nvSpPr>
          <p:spPr>
            <a:xfrm>
              <a:off x="5925455" y="2124089"/>
              <a:ext cx="3061136" cy="1830471"/>
            </a:xfrm>
            <a:prstGeom prst="wedgeRectCallout">
              <a:avLst>
                <a:gd name="adj1" fmla="val -98637"/>
                <a:gd name="adj2" fmla="val 5505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GB" sz="100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5970985" y="2109817"/>
              <a:ext cx="3108569" cy="2521001"/>
            </a:xfrm>
            <a:prstGeom prst="rect">
              <a:avLst/>
            </a:prstGeom>
          </p:spPr>
          <p:txBody>
            <a:bodyPr wrap="square">
              <a:spAutoFit/>
            </a:bodyPr>
            <a:lstStyle/>
            <a:p>
              <a:pPr defTabSz="914400"/>
              <a:r>
                <a:rPr lang="en-GB" sz="1000" b="1">
                  <a:solidFill>
                    <a:prstClr val="black"/>
                  </a:solidFill>
                  <a:latin typeface="Arial" panose="020B0604020202020204" pitchFamily="34" charset="0"/>
                  <a:cs typeface="Arial" panose="020B0604020202020204" pitchFamily="34" charset="0"/>
                </a:rPr>
                <a:t>‘North’ </a:t>
              </a:r>
            </a:p>
            <a:p>
              <a:pPr marL="285750" indent="-285750" defTabSz="91440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Population 1.025M</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3 CCGs: Northumberland, North Tyneside, Newcastle  Gateshead</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24 Primary Care Networks </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3 FTs: Northumbria, Newcastle, Gateshead </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4 Council areas: Northumberland, North Tyneside, Newcastle, Gateshead </a:t>
              </a:r>
            </a:p>
            <a:p>
              <a:pPr marL="285750" indent="-285750" defTabSz="914400">
                <a:buFont typeface="Arial" panose="020B0604020202020204" pitchFamily="34" charset="0"/>
                <a:buChar char="•"/>
              </a:pPr>
              <a:endParaRPr lang="en-GB" sz="1000">
                <a:solidFill>
                  <a:prstClr val="black"/>
                </a:solidFill>
                <a:latin typeface="Arial" panose="020B0604020202020204" pitchFamily="34" charset="0"/>
                <a:cs typeface="Arial" panose="020B0604020202020204" pitchFamily="34" charset="0"/>
              </a:endParaRPr>
            </a:p>
            <a:p>
              <a:pPr defTabSz="914400"/>
              <a:endParaRPr lang="en-GB" sz="1000">
                <a:solidFill>
                  <a:prstClr val="black"/>
                </a:solidFill>
                <a:latin typeface="Arial" panose="020B0604020202020204" pitchFamily="34" charset="0"/>
                <a:cs typeface="Arial" panose="020B0604020202020204" pitchFamily="34" charset="0"/>
              </a:endParaRPr>
            </a:p>
            <a:p>
              <a:pPr defTabSz="914400"/>
              <a:endParaRPr lang="en-GB" sz="1000">
                <a:solidFill>
                  <a:prstClr val="black"/>
                </a:solidFill>
                <a:latin typeface="Arial" panose="020B0604020202020204" pitchFamily="34" charset="0"/>
                <a:cs typeface="Arial" panose="020B0604020202020204" pitchFamily="34" charset="0"/>
              </a:endParaRPr>
            </a:p>
          </p:txBody>
        </p:sp>
      </p:grpSp>
      <p:sp>
        <p:nvSpPr>
          <p:cNvPr id="23" name="TextBox 22"/>
          <p:cNvSpPr txBox="1"/>
          <p:nvPr/>
        </p:nvSpPr>
        <p:spPr>
          <a:xfrm>
            <a:off x="155301" y="119404"/>
            <a:ext cx="5872512" cy="707886"/>
          </a:xfrm>
          <a:prstGeom prst="rect">
            <a:avLst/>
          </a:prstGeom>
          <a:noFill/>
        </p:spPr>
        <p:txBody>
          <a:bodyPr wrap="square" rtlCol="0">
            <a:spAutoFit/>
          </a:bodyPr>
          <a:lstStyle/>
          <a:p>
            <a:pPr algn="ctr" defTabSz="914400"/>
            <a:r>
              <a:rPr lang="en-GB" sz="2000" b="1">
                <a:solidFill>
                  <a:prstClr val="black"/>
                </a:solidFill>
                <a:latin typeface="Arial" panose="020B0604020202020204" pitchFamily="34" charset="0"/>
                <a:cs typeface="Arial" panose="020B0604020202020204" pitchFamily="34" charset="0"/>
              </a:rPr>
              <a:t>One North East and North Cumbria ICS </a:t>
            </a:r>
          </a:p>
          <a:p>
            <a:pPr algn="ctr" defTabSz="914400"/>
            <a:r>
              <a:rPr lang="en-GB" sz="2000" b="1">
                <a:solidFill>
                  <a:prstClr val="black"/>
                </a:solidFill>
                <a:latin typeface="Arial" panose="020B0604020202020204" pitchFamily="34" charset="0"/>
                <a:cs typeface="Arial" panose="020B0604020202020204" pitchFamily="34" charset="0"/>
              </a:rPr>
              <a:t>with four Integrated Care Partnerships (ICPs)</a:t>
            </a:r>
          </a:p>
        </p:txBody>
      </p:sp>
      <p:sp>
        <p:nvSpPr>
          <p:cNvPr id="25" name="Rectangular Callout 24"/>
          <p:cNvSpPr/>
          <p:nvPr/>
        </p:nvSpPr>
        <p:spPr>
          <a:xfrm>
            <a:off x="87703" y="2865646"/>
            <a:ext cx="2279366" cy="1427449"/>
          </a:xfrm>
          <a:prstGeom prst="wedgeRectCallout">
            <a:avLst>
              <a:gd name="adj1" fmla="val -791"/>
              <a:gd name="adj2" fmla="val 714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GB" sz="100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7703" y="2865646"/>
            <a:ext cx="2279366" cy="1631216"/>
          </a:xfrm>
          <a:prstGeom prst="rect">
            <a:avLst/>
          </a:prstGeom>
        </p:spPr>
        <p:txBody>
          <a:bodyPr wrap="square">
            <a:spAutoFit/>
          </a:bodyPr>
          <a:lstStyle/>
          <a:p>
            <a:pPr defTabSz="914400"/>
            <a:r>
              <a:rPr lang="en-GB" sz="1000" b="1">
                <a:solidFill>
                  <a:prstClr val="black"/>
                </a:solidFill>
                <a:latin typeface="Arial" panose="020B0604020202020204" pitchFamily="34" charset="0"/>
                <a:cs typeface="Arial" panose="020B0604020202020204" pitchFamily="34" charset="0"/>
              </a:rPr>
              <a:t>‘North Cumbria’ </a:t>
            </a:r>
          </a:p>
          <a:p>
            <a:pPr defTabSz="914400"/>
            <a:r>
              <a:rPr lang="en-GB" sz="1000" b="1">
                <a:solidFill>
                  <a:srgbClr val="FF0000"/>
                </a:solidFill>
                <a:latin typeface="Arial" panose="020B0604020202020204" pitchFamily="34" charset="0"/>
                <a:cs typeface="Arial" panose="020B0604020202020204" pitchFamily="34" charset="0"/>
              </a:rPr>
              <a:t>Shadow ICP 1 April 2018 </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Population 327,000</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North Cumbria CCG</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8 Primary Care Networks</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North Cumbria Hospitals FT</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Cumbria Partnership FT</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Cumbria County Council</a:t>
            </a:r>
          </a:p>
          <a:p>
            <a:pPr marL="285750" indent="-285750" defTabSz="914400">
              <a:buFont typeface="Arial" panose="020B0604020202020204" pitchFamily="34" charset="0"/>
              <a:buChar char="•"/>
            </a:pPr>
            <a:r>
              <a:rPr lang="en-GB" sz="1000">
                <a:solidFill>
                  <a:prstClr val="black"/>
                </a:solidFill>
                <a:latin typeface="Arial" panose="020B0604020202020204" pitchFamily="34" charset="0"/>
                <a:cs typeface="Arial" panose="020B0604020202020204" pitchFamily="34" charset="0"/>
              </a:rPr>
              <a:t>North West Ambulance Service</a:t>
            </a:r>
          </a:p>
          <a:p>
            <a:pPr marL="285750" indent="-285750" defTabSz="914400">
              <a:buFont typeface="Arial" panose="020B0604020202020204" pitchFamily="34" charset="0"/>
              <a:buChar char="•"/>
            </a:pPr>
            <a:endParaRPr lang="en-GB" sz="100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1187626" y="4408571"/>
            <a:ext cx="1020495" cy="253916"/>
          </a:xfrm>
          <a:prstGeom prst="rect">
            <a:avLst/>
          </a:prstGeom>
          <a:noFill/>
        </p:spPr>
        <p:txBody>
          <a:bodyPr wrap="square" rtlCol="0">
            <a:spAutoFit/>
          </a:bodyPr>
          <a:lstStyle/>
          <a:p>
            <a:pPr algn="ctr"/>
            <a:r>
              <a:rPr lang="en-GB" sz="1000" b="1">
                <a:solidFill>
                  <a:schemeClr val="bg1"/>
                </a:solidFill>
                <a:latin typeface="Arial" panose="020B0604020202020204" pitchFamily="34" charset="0"/>
                <a:cs typeface="Arial" panose="020B0604020202020204" pitchFamily="34" charset="0"/>
              </a:rPr>
              <a:t>North</a:t>
            </a:r>
          </a:p>
        </p:txBody>
      </p:sp>
      <p:sp>
        <p:nvSpPr>
          <p:cNvPr id="19" name="Rectangle 18"/>
          <p:cNvSpPr/>
          <p:nvPr/>
        </p:nvSpPr>
        <p:spPr>
          <a:xfrm>
            <a:off x="5929817" y="829743"/>
            <a:ext cx="3044751" cy="1015663"/>
          </a:xfrm>
          <a:prstGeom prst="rect">
            <a:avLst/>
          </a:prstGeom>
          <a:ln w="28575">
            <a:solidFill>
              <a:schemeClr val="tx2"/>
            </a:solidFill>
          </a:ln>
        </p:spPr>
        <p:txBody>
          <a:bodyPr wrap="square">
            <a:spAutoFit/>
          </a:bodyPr>
          <a:lstStyle/>
          <a:p>
            <a:pPr marL="285750" lvl="0" indent="-28575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North East Ambulance Service FT </a:t>
            </a:r>
            <a:r>
              <a:rPr lang="en-GB" sz="1000">
                <a:solidFill>
                  <a:prstClr val="black"/>
                </a:solidFill>
                <a:latin typeface="Arial" panose="020B0604020202020204" pitchFamily="34" charset="0"/>
                <a:cs typeface="Arial" panose="020B0604020202020204" pitchFamily="34" charset="0"/>
              </a:rPr>
              <a:t>covers North, Central &amp;South ICPs</a:t>
            </a:r>
          </a:p>
          <a:p>
            <a:pPr marL="285750" lvl="0" indent="-28575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NTW Mental Health FT </a:t>
            </a:r>
            <a:r>
              <a:rPr lang="en-GB" sz="1000">
                <a:solidFill>
                  <a:prstClr val="black"/>
                </a:solidFill>
                <a:latin typeface="Arial" panose="020B0604020202020204" pitchFamily="34" charset="0"/>
                <a:cs typeface="Arial" panose="020B0604020202020204" pitchFamily="34" charset="0"/>
              </a:rPr>
              <a:t>covers the North and part of Central ICP</a:t>
            </a:r>
          </a:p>
          <a:p>
            <a:pPr marL="285750" lvl="0" indent="-285750">
              <a:buFont typeface="Arial" panose="020B0604020202020204" pitchFamily="34" charset="0"/>
              <a:buChar char="•"/>
            </a:pPr>
            <a:r>
              <a:rPr lang="en-GB" sz="1000" b="1">
                <a:solidFill>
                  <a:prstClr val="black"/>
                </a:solidFill>
                <a:latin typeface="Arial" panose="020B0604020202020204" pitchFamily="34" charset="0"/>
                <a:cs typeface="Arial" panose="020B0604020202020204" pitchFamily="34" charset="0"/>
              </a:rPr>
              <a:t>TEWV Mental Health FT </a:t>
            </a:r>
            <a:r>
              <a:rPr lang="en-GB" sz="1000">
                <a:solidFill>
                  <a:prstClr val="black"/>
                </a:solidFill>
                <a:latin typeface="Arial" panose="020B0604020202020204" pitchFamily="34" charset="0"/>
                <a:cs typeface="Arial" panose="020B0604020202020204" pitchFamily="34" charset="0"/>
              </a:rPr>
              <a:t>covers the South and part of Central ICP </a:t>
            </a:r>
          </a:p>
        </p:txBody>
      </p:sp>
    </p:spTree>
    <p:extLst>
      <p:ext uri="{BB962C8B-B14F-4D97-AF65-F5344CB8AC3E}">
        <p14:creationId xmlns:p14="http://schemas.microsoft.com/office/powerpoint/2010/main" val="1214697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2"/>
          <p:cNvSpPr txBox="1"/>
          <p:nvPr/>
        </p:nvSpPr>
        <p:spPr>
          <a:xfrm>
            <a:off x="257670" y="11874"/>
            <a:ext cx="8586094" cy="693785"/>
          </a:xfrm>
          <a:prstGeom prst="rect">
            <a:avLst/>
          </a:pr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anchor="ctr" anchorCtr="0" compatLnSpc="1">
            <a:noAutofit/>
          </a:bodyPr>
          <a:lstStyle/>
          <a:p>
            <a:pPr algn="ctr" defTabSz="914400">
              <a:defRPr sz="1800" b="0" i="0" u="none" strike="noStrike" kern="0" cap="none" spc="0" baseline="0">
                <a:solidFill>
                  <a:srgbClr val="000000"/>
                </a:solidFill>
                <a:uFillTx/>
              </a:defRPr>
            </a:pPr>
            <a:r>
              <a:rPr lang="en-GB" sz="2000" b="1">
                <a:solidFill>
                  <a:prstClr val="white"/>
                </a:solidFill>
                <a:latin typeface="Arial" panose="020B0604020202020204" pitchFamily="34" charset="0"/>
                <a:cs typeface="Arial" panose="020B0604020202020204" pitchFamily="34" charset="0"/>
              </a:rPr>
              <a:t>Key challenge: </a:t>
            </a:r>
          </a:p>
          <a:p>
            <a:pPr algn="ctr" defTabSz="914400">
              <a:defRPr sz="1800" b="0" i="0" u="none" strike="noStrike" kern="0" cap="none" spc="0" baseline="0">
                <a:solidFill>
                  <a:srgbClr val="000000"/>
                </a:solidFill>
                <a:uFillTx/>
              </a:defRPr>
            </a:pPr>
            <a:r>
              <a:rPr lang="en-GB" sz="2000" b="1">
                <a:solidFill>
                  <a:prstClr val="white"/>
                </a:solidFill>
                <a:latin typeface="Arial" panose="020B0604020202020204" pitchFamily="34" charset="0"/>
                <a:cs typeface="Arial" panose="020B0604020202020204" pitchFamily="34" charset="0"/>
              </a:rPr>
              <a:t>do the right things at the right level with the righ</a:t>
            </a:r>
            <a:r>
              <a:rPr lang="en-GB" sz="2000" b="1" kern="0">
                <a:solidFill>
                  <a:prstClr val="white"/>
                </a:solidFill>
                <a:latin typeface="Arial" panose="020B0604020202020204" pitchFamily="34" charset="0"/>
                <a:cs typeface="Arial" panose="020B0604020202020204" pitchFamily="34" charset="0"/>
              </a:rPr>
              <a:t>t partners</a:t>
            </a:r>
            <a:endParaRPr lang="en-GB" sz="2000" b="1">
              <a:solidFill>
                <a:prstClr val="white"/>
              </a:solidFill>
              <a:latin typeface="Arial" panose="020B0604020202020204" pitchFamily="34" charset="0"/>
              <a:cs typeface="Arial" panose="020B0604020202020204" pitchFamily="34" charset="0"/>
            </a:endParaRPr>
          </a:p>
        </p:txBody>
      </p:sp>
      <p:grpSp>
        <p:nvGrpSpPr>
          <p:cNvPr id="2" name="Group 1"/>
          <p:cNvGrpSpPr/>
          <p:nvPr/>
        </p:nvGrpSpPr>
        <p:grpSpPr>
          <a:xfrm>
            <a:off x="1409380" y="925168"/>
            <a:ext cx="6282674" cy="5770576"/>
            <a:chOff x="-1524169" y="956934"/>
            <a:chExt cx="6282674" cy="5770576"/>
          </a:xfrm>
        </p:grpSpPr>
        <p:sp>
          <p:nvSpPr>
            <p:cNvPr id="22" name="TextBox 21"/>
            <p:cNvSpPr txBox="1"/>
            <p:nvPr/>
          </p:nvSpPr>
          <p:spPr>
            <a:xfrm>
              <a:off x="1092531" y="5452705"/>
              <a:ext cx="1470227" cy="400110"/>
            </a:xfrm>
            <a:prstGeom prst="rect">
              <a:avLst/>
            </a:prstGeom>
            <a:noFill/>
          </p:spPr>
          <p:txBody>
            <a:bodyPr wrap="square" rtlCol="0">
              <a:spAutoFit/>
            </a:bodyPr>
            <a:lstStyle/>
            <a:p>
              <a:pPr algn="ctr"/>
              <a:r>
                <a:rPr lang="en-GB" sz="2000" b="1">
                  <a:solidFill>
                    <a:prstClr val="white"/>
                  </a:solidFill>
                </a:rPr>
                <a:t>National</a:t>
              </a:r>
            </a:p>
          </p:txBody>
        </p:sp>
        <p:grpSp>
          <p:nvGrpSpPr>
            <p:cNvPr id="36" name="Group 35"/>
            <p:cNvGrpSpPr/>
            <p:nvPr/>
          </p:nvGrpSpPr>
          <p:grpSpPr>
            <a:xfrm>
              <a:off x="-1524169" y="1531095"/>
              <a:ext cx="6282674" cy="5196415"/>
              <a:chOff x="-1450304" y="1499193"/>
              <a:chExt cx="6282674" cy="5196415"/>
            </a:xfrm>
          </p:grpSpPr>
          <p:sp>
            <p:nvSpPr>
              <p:cNvPr id="24" name="Flowchart: Merge 23"/>
              <p:cNvSpPr/>
              <p:nvPr/>
            </p:nvSpPr>
            <p:spPr>
              <a:xfrm>
                <a:off x="-1450304" y="1499193"/>
                <a:ext cx="6282674" cy="5196415"/>
              </a:xfrm>
              <a:prstGeom prst="flowChartMerg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lowchart: Merge 24"/>
              <p:cNvSpPr/>
              <p:nvPr/>
            </p:nvSpPr>
            <p:spPr>
              <a:xfrm>
                <a:off x="-465265" y="3122376"/>
                <a:ext cx="4312594" cy="3557349"/>
              </a:xfrm>
              <a:prstGeom prst="flowChartMerg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lowchart: Merge 25"/>
              <p:cNvSpPr/>
              <p:nvPr/>
            </p:nvSpPr>
            <p:spPr>
              <a:xfrm>
                <a:off x="349401" y="4459799"/>
                <a:ext cx="2683264" cy="2166517"/>
              </a:xfrm>
              <a:prstGeom prst="flowChartMerg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lowchart: Merge 26"/>
              <p:cNvSpPr/>
              <p:nvPr/>
            </p:nvSpPr>
            <p:spPr>
              <a:xfrm>
                <a:off x="925959" y="5422819"/>
                <a:ext cx="1530148" cy="1256906"/>
              </a:xfrm>
              <a:prstGeom prst="flowChartMerg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8" name="TextBox 27"/>
            <p:cNvSpPr txBox="1"/>
            <p:nvPr/>
          </p:nvSpPr>
          <p:spPr>
            <a:xfrm>
              <a:off x="-1524169" y="1521615"/>
              <a:ext cx="6282674" cy="830997"/>
            </a:xfrm>
            <a:prstGeom prst="rect">
              <a:avLst/>
            </a:prstGeom>
            <a:noFill/>
          </p:spPr>
          <p:txBody>
            <a:bodyPr wrap="square" rtlCol="0">
              <a:spAutoFit/>
            </a:bodyPr>
            <a:lstStyle/>
            <a:p>
              <a:pPr algn="ctr"/>
              <a:r>
                <a:rPr lang="en-GB" sz="2400" b="1">
                  <a:solidFill>
                    <a:prstClr val="black"/>
                  </a:solidFill>
                </a:rPr>
                <a:t>Neighbourhoods/Primary Care Networks</a:t>
              </a:r>
            </a:p>
            <a:p>
              <a:pPr algn="ctr"/>
              <a:r>
                <a:rPr lang="en-GB" sz="2400">
                  <a:solidFill>
                    <a:prstClr val="black"/>
                  </a:solidFill>
                </a:rPr>
                <a:t>(30-50,000 population sizes)</a:t>
              </a:r>
            </a:p>
          </p:txBody>
        </p:sp>
        <p:sp>
          <p:nvSpPr>
            <p:cNvPr id="29" name="TextBox 28"/>
            <p:cNvSpPr txBox="1"/>
            <p:nvPr/>
          </p:nvSpPr>
          <p:spPr>
            <a:xfrm>
              <a:off x="-539130" y="2365212"/>
              <a:ext cx="4312594" cy="830997"/>
            </a:xfrm>
            <a:prstGeom prst="rect">
              <a:avLst/>
            </a:prstGeom>
            <a:noFill/>
          </p:spPr>
          <p:txBody>
            <a:bodyPr wrap="square" rtlCol="0">
              <a:spAutoFit/>
            </a:bodyPr>
            <a:lstStyle/>
            <a:p>
              <a:pPr algn="ctr"/>
              <a:r>
                <a:rPr lang="en-GB" sz="2400" b="1">
                  <a:solidFill>
                    <a:prstClr val="black"/>
                  </a:solidFill>
                </a:rPr>
                <a:t>Place-based </a:t>
              </a:r>
            </a:p>
            <a:p>
              <a:pPr algn="ctr"/>
              <a:r>
                <a:rPr lang="en-GB" sz="2400">
                  <a:solidFill>
                    <a:prstClr val="black"/>
                  </a:solidFill>
                </a:rPr>
                <a:t>(Local Authority/CCG size)</a:t>
              </a:r>
            </a:p>
          </p:txBody>
        </p:sp>
        <p:sp>
          <p:nvSpPr>
            <p:cNvPr id="30" name="TextBox 29"/>
            <p:cNvSpPr txBox="1"/>
            <p:nvPr/>
          </p:nvSpPr>
          <p:spPr>
            <a:xfrm>
              <a:off x="-161749" y="3196209"/>
              <a:ext cx="3600400" cy="1200329"/>
            </a:xfrm>
            <a:prstGeom prst="rect">
              <a:avLst/>
            </a:prstGeom>
            <a:noFill/>
          </p:spPr>
          <p:txBody>
            <a:bodyPr wrap="square" rtlCol="0">
              <a:spAutoFit/>
            </a:bodyPr>
            <a:lstStyle/>
            <a:p>
              <a:pPr algn="ctr"/>
              <a:r>
                <a:rPr lang="en-GB" sz="2400" b="1">
                  <a:solidFill>
                    <a:prstClr val="black"/>
                  </a:solidFill>
                </a:rPr>
                <a:t>ICPs </a:t>
              </a:r>
            </a:p>
            <a:p>
              <a:pPr algn="ctr"/>
              <a:r>
                <a:rPr lang="en-GB" sz="2400">
                  <a:solidFill>
                    <a:prstClr val="black"/>
                  </a:solidFill>
                </a:rPr>
                <a:t>(Sub-regional/Combined Authority level)</a:t>
              </a:r>
            </a:p>
          </p:txBody>
        </p:sp>
        <p:sp>
          <p:nvSpPr>
            <p:cNvPr id="31" name="TextBox 30"/>
            <p:cNvSpPr txBox="1"/>
            <p:nvPr/>
          </p:nvSpPr>
          <p:spPr>
            <a:xfrm>
              <a:off x="325802" y="4517801"/>
              <a:ext cx="2632997" cy="954107"/>
            </a:xfrm>
            <a:prstGeom prst="rect">
              <a:avLst/>
            </a:prstGeom>
            <a:noFill/>
          </p:spPr>
          <p:txBody>
            <a:bodyPr wrap="square" rtlCol="0">
              <a:spAutoFit/>
            </a:bodyPr>
            <a:lstStyle/>
            <a:p>
              <a:pPr algn="ctr"/>
              <a:r>
                <a:rPr lang="en-GB" sz="2000" b="1">
                  <a:solidFill>
                    <a:prstClr val="black"/>
                  </a:solidFill>
                </a:rPr>
                <a:t>ICS </a:t>
              </a:r>
              <a:endParaRPr lang="en-GB" b="1">
                <a:solidFill>
                  <a:prstClr val="black"/>
                </a:solidFill>
              </a:endParaRPr>
            </a:p>
            <a:p>
              <a:pPr algn="ctr"/>
              <a:r>
                <a:rPr lang="en-GB">
                  <a:solidFill>
                    <a:prstClr val="black"/>
                  </a:solidFill>
                </a:rPr>
                <a:t>(North East &amp; North Cumbria)</a:t>
              </a:r>
            </a:p>
          </p:txBody>
        </p:sp>
        <p:sp>
          <p:nvSpPr>
            <p:cNvPr id="32" name="TextBox 31"/>
            <p:cNvSpPr txBox="1"/>
            <p:nvPr/>
          </p:nvSpPr>
          <p:spPr>
            <a:xfrm>
              <a:off x="969508" y="5571991"/>
              <a:ext cx="1286813" cy="523220"/>
            </a:xfrm>
            <a:prstGeom prst="rect">
              <a:avLst/>
            </a:prstGeom>
            <a:noFill/>
          </p:spPr>
          <p:txBody>
            <a:bodyPr wrap="square" rtlCol="0">
              <a:spAutoFit/>
            </a:bodyPr>
            <a:lstStyle/>
            <a:p>
              <a:pPr algn="ctr"/>
              <a:r>
                <a:rPr lang="en-GB" sz="1400" b="1">
                  <a:solidFill>
                    <a:prstClr val="white"/>
                  </a:solidFill>
                </a:rPr>
                <a:t>Regional &amp; National</a:t>
              </a:r>
              <a:endParaRPr lang="en-GB" sz="2000" b="1">
                <a:solidFill>
                  <a:prstClr val="white"/>
                </a:solidFill>
              </a:endParaRPr>
            </a:p>
          </p:txBody>
        </p:sp>
        <p:cxnSp>
          <p:nvCxnSpPr>
            <p:cNvPr id="16" name="Straight Connector 15"/>
            <p:cNvCxnSpPr/>
            <p:nvPr/>
          </p:nvCxnSpPr>
          <p:spPr>
            <a:xfrm>
              <a:off x="-956932" y="2352612"/>
              <a:ext cx="516889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57671" y="956934"/>
              <a:ext cx="2804407" cy="646331"/>
            </a:xfrm>
            <a:prstGeom prst="rect">
              <a:avLst/>
            </a:prstGeom>
            <a:noFill/>
          </p:spPr>
          <p:txBody>
            <a:bodyPr wrap="square" rtlCol="0">
              <a:spAutoFit/>
            </a:bodyPr>
            <a:lstStyle/>
            <a:p>
              <a:pPr algn="ctr"/>
              <a:r>
                <a:rPr lang="en-GB" sz="3600" b="1">
                  <a:solidFill>
                    <a:srgbClr val="FF0000"/>
                  </a:solidFill>
                  <a:latin typeface="Arial" panose="020B0604020202020204" pitchFamily="34" charset="0"/>
                  <a:cs typeface="Arial" panose="020B0604020202020204" pitchFamily="34" charset="0"/>
                </a:rPr>
                <a:t>People</a:t>
              </a:r>
            </a:p>
          </p:txBody>
        </p:sp>
      </p:grpSp>
    </p:spTree>
    <p:extLst>
      <p:ext uri="{BB962C8B-B14F-4D97-AF65-F5344CB8AC3E}">
        <p14:creationId xmlns:p14="http://schemas.microsoft.com/office/powerpoint/2010/main" val="306284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90231" y="121195"/>
            <a:ext cx="2650344" cy="2111926"/>
            <a:chOff x="1115621" y="678434"/>
            <a:chExt cx="6685996" cy="552936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707"/>
            <a:stretch/>
          </p:blipFill>
          <p:spPr bwMode="auto">
            <a:xfrm>
              <a:off x="1115621" y="678434"/>
              <a:ext cx="6685996" cy="552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8939" y="2060848"/>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645024"/>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470" y="2682932"/>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558" y="2821030"/>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6870" y="2971793"/>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023" y="3132072"/>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065" y="3305016"/>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750" y="3750737"/>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976" y="3927100"/>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993" y="4372821"/>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507" y="4372821"/>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435" y="4364288"/>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4372821"/>
              <a:ext cx="622084" cy="6220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map pin no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558" y="5002277"/>
              <a:ext cx="622084" cy="6220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Straight Connector 18"/>
          <p:cNvCxnSpPr/>
          <p:nvPr/>
        </p:nvCxnSpPr>
        <p:spPr>
          <a:xfrm>
            <a:off x="19137" y="2420888"/>
            <a:ext cx="9144000"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425" y="4539328"/>
            <a:ext cx="9144000"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812449" y="92963"/>
            <a:ext cx="0" cy="6823283"/>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687701" y="92962"/>
            <a:ext cx="0" cy="6823283"/>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886420" y="4838449"/>
            <a:ext cx="2608986" cy="1874144"/>
            <a:chOff x="1855722" y="4740674"/>
            <a:chExt cx="2772139" cy="2060847"/>
          </a:xfrm>
        </p:grpSpPr>
        <p:sp>
          <p:nvSpPr>
            <p:cNvPr id="24" name="Oval 23"/>
            <p:cNvSpPr/>
            <p:nvPr/>
          </p:nvSpPr>
          <p:spPr>
            <a:xfrm>
              <a:off x="1855722" y="4740674"/>
              <a:ext cx="2772139" cy="2060847"/>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Freeform 28"/>
            <p:cNvSpPr/>
            <p:nvPr/>
          </p:nvSpPr>
          <p:spPr>
            <a:xfrm>
              <a:off x="2095065" y="4740674"/>
              <a:ext cx="2157872" cy="1947895"/>
            </a:xfrm>
            <a:custGeom>
              <a:avLst/>
              <a:gdLst>
                <a:gd name="connsiteX0" fmla="*/ 2647665 w 5145206"/>
                <a:gd name="connsiteY0" fmla="*/ 1082 h 4545786"/>
                <a:gd name="connsiteX1" fmla="*/ 2552131 w 5145206"/>
                <a:gd name="connsiteY1" fmla="*/ 110264 h 4545786"/>
                <a:gd name="connsiteX2" fmla="*/ 2497540 w 5145206"/>
                <a:gd name="connsiteY2" fmla="*/ 233094 h 4545786"/>
                <a:gd name="connsiteX3" fmla="*/ 2442949 w 5145206"/>
                <a:gd name="connsiteY3" fmla="*/ 314980 h 4545786"/>
                <a:gd name="connsiteX4" fmla="*/ 2429301 w 5145206"/>
                <a:gd name="connsiteY4" fmla="*/ 355924 h 4545786"/>
                <a:gd name="connsiteX5" fmla="*/ 2388358 w 5145206"/>
                <a:gd name="connsiteY5" fmla="*/ 396867 h 4545786"/>
                <a:gd name="connsiteX6" fmla="*/ 2361062 w 5145206"/>
                <a:gd name="connsiteY6" fmla="*/ 437810 h 4545786"/>
                <a:gd name="connsiteX7" fmla="*/ 2279176 w 5145206"/>
                <a:gd name="connsiteY7" fmla="*/ 465106 h 4545786"/>
                <a:gd name="connsiteX8" fmla="*/ 2238232 w 5145206"/>
                <a:gd name="connsiteY8" fmla="*/ 492401 h 4545786"/>
                <a:gd name="connsiteX9" fmla="*/ 2197289 w 5145206"/>
                <a:gd name="connsiteY9" fmla="*/ 506049 h 4545786"/>
                <a:gd name="connsiteX10" fmla="*/ 2210937 w 5145206"/>
                <a:gd name="connsiteY10" fmla="*/ 560640 h 4545786"/>
                <a:gd name="connsiteX11" fmla="*/ 2251880 w 5145206"/>
                <a:gd name="connsiteY11" fmla="*/ 574288 h 4545786"/>
                <a:gd name="connsiteX12" fmla="*/ 2306471 w 5145206"/>
                <a:gd name="connsiteY12" fmla="*/ 669822 h 4545786"/>
                <a:gd name="connsiteX13" fmla="*/ 2361062 w 5145206"/>
                <a:gd name="connsiteY13" fmla="*/ 751709 h 4545786"/>
                <a:gd name="connsiteX14" fmla="*/ 2374710 w 5145206"/>
                <a:gd name="connsiteY14" fmla="*/ 860891 h 4545786"/>
                <a:gd name="connsiteX15" fmla="*/ 2456597 w 5145206"/>
                <a:gd name="connsiteY15" fmla="*/ 915482 h 4545786"/>
                <a:gd name="connsiteX16" fmla="*/ 2442949 w 5145206"/>
                <a:gd name="connsiteY16" fmla="*/ 1024664 h 4545786"/>
                <a:gd name="connsiteX17" fmla="*/ 2361062 w 5145206"/>
                <a:gd name="connsiteY17" fmla="*/ 1051959 h 4545786"/>
                <a:gd name="connsiteX18" fmla="*/ 2279176 w 5145206"/>
                <a:gd name="connsiteY18" fmla="*/ 1079255 h 4545786"/>
                <a:gd name="connsiteX19" fmla="*/ 2238232 w 5145206"/>
                <a:gd name="connsiteY19" fmla="*/ 1106550 h 4545786"/>
                <a:gd name="connsiteX20" fmla="*/ 2156346 w 5145206"/>
                <a:gd name="connsiteY20" fmla="*/ 1133846 h 4545786"/>
                <a:gd name="connsiteX21" fmla="*/ 2142698 w 5145206"/>
                <a:gd name="connsiteY21" fmla="*/ 1174789 h 4545786"/>
                <a:gd name="connsiteX22" fmla="*/ 2129050 w 5145206"/>
                <a:gd name="connsiteY22" fmla="*/ 1297619 h 4545786"/>
                <a:gd name="connsiteX23" fmla="*/ 2006220 w 5145206"/>
                <a:gd name="connsiteY23" fmla="*/ 1311267 h 4545786"/>
                <a:gd name="connsiteX24" fmla="*/ 1965277 w 5145206"/>
                <a:gd name="connsiteY24" fmla="*/ 1352210 h 4545786"/>
                <a:gd name="connsiteX25" fmla="*/ 1937982 w 5145206"/>
                <a:gd name="connsiteY25" fmla="*/ 1393153 h 4545786"/>
                <a:gd name="connsiteX26" fmla="*/ 1856095 w 5145206"/>
                <a:gd name="connsiteY26" fmla="*/ 1420449 h 4545786"/>
                <a:gd name="connsiteX27" fmla="*/ 1746913 w 5145206"/>
                <a:gd name="connsiteY27" fmla="*/ 1515983 h 4545786"/>
                <a:gd name="connsiteX28" fmla="*/ 1705970 w 5145206"/>
                <a:gd name="connsiteY28" fmla="*/ 1543279 h 4545786"/>
                <a:gd name="connsiteX29" fmla="*/ 1665026 w 5145206"/>
                <a:gd name="connsiteY29" fmla="*/ 1570574 h 4545786"/>
                <a:gd name="connsiteX30" fmla="*/ 1596788 w 5145206"/>
                <a:gd name="connsiteY30" fmla="*/ 1707052 h 4545786"/>
                <a:gd name="connsiteX31" fmla="*/ 1596788 w 5145206"/>
                <a:gd name="connsiteY31" fmla="*/ 1707052 h 4545786"/>
                <a:gd name="connsiteX32" fmla="*/ 1583140 w 5145206"/>
                <a:gd name="connsiteY32" fmla="*/ 1747995 h 4545786"/>
                <a:gd name="connsiteX33" fmla="*/ 1542197 w 5145206"/>
                <a:gd name="connsiteY33" fmla="*/ 1761643 h 4545786"/>
                <a:gd name="connsiteX34" fmla="*/ 1501253 w 5145206"/>
                <a:gd name="connsiteY34" fmla="*/ 1788938 h 4545786"/>
                <a:gd name="connsiteX35" fmla="*/ 1473958 w 5145206"/>
                <a:gd name="connsiteY35" fmla="*/ 1829882 h 4545786"/>
                <a:gd name="connsiteX36" fmla="*/ 1460310 w 5145206"/>
                <a:gd name="connsiteY36" fmla="*/ 1870825 h 4545786"/>
                <a:gd name="connsiteX37" fmla="*/ 1419367 w 5145206"/>
                <a:gd name="connsiteY37" fmla="*/ 1898121 h 4545786"/>
                <a:gd name="connsiteX38" fmla="*/ 1364776 w 5145206"/>
                <a:gd name="connsiteY38" fmla="*/ 1966359 h 4545786"/>
                <a:gd name="connsiteX39" fmla="*/ 1310185 w 5145206"/>
                <a:gd name="connsiteY39" fmla="*/ 2020950 h 4545786"/>
                <a:gd name="connsiteX40" fmla="*/ 1296537 w 5145206"/>
                <a:gd name="connsiteY40" fmla="*/ 2061894 h 4545786"/>
                <a:gd name="connsiteX41" fmla="*/ 1255594 w 5145206"/>
                <a:gd name="connsiteY41" fmla="*/ 2075541 h 4545786"/>
                <a:gd name="connsiteX42" fmla="*/ 1214650 w 5145206"/>
                <a:gd name="connsiteY42" fmla="*/ 2102837 h 4545786"/>
                <a:gd name="connsiteX43" fmla="*/ 1201003 w 5145206"/>
                <a:gd name="connsiteY43" fmla="*/ 2143780 h 4545786"/>
                <a:gd name="connsiteX44" fmla="*/ 1023582 w 5145206"/>
                <a:gd name="connsiteY44" fmla="*/ 2184724 h 4545786"/>
                <a:gd name="connsiteX45" fmla="*/ 955343 w 5145206"/>
                <a:gd name="connsiteY45" fmla="*/ 2266610 h 4545786"/>
                <a:gd name="connsiteX46" fmla="*/ 914400 w 5145206"/>
                <a:gd name="connsiteY46" fmla="*/ 2293906 h 4545786"/>
                <a:gd name="connsiteX47" fmla="*/ 859808 w 5145206"/>
                <a:gd name="connsiteY47" fmla="*/ 2416735 h 4545786"/>
                <a:gd name="connsiteX48" fmla="*/ 777922 w 5145206"/>
                <a:gd name="connsiteY48" fmla="*/ 2444031 h 4545786"/>
                <a:gd name="connsiteX49" fmla="*/ 532262 w 5145206"/>
                <a:gd name="connsiteY49" fmla="*/ 2471327 h 4545786"/>
                <a:gd name="connsiteX50" fmla="*/ 477671 w 5145206"/>
                <a:gd name="connsiteY50" fmla="*/ 2594156 h 4545786"/>
                <a:gd name="connsiteX51" fmla="*/ 395785 w 5145206"/>
                <a:gd name="connsiteY51" fmla="*/ 2648747 h 4545786"/>
                <a:gd name="connsiteX52" fmla="*/ 382137 w 5145206"/>
                <a:gd name="connsiteY52" fmla="*/ 2689691 h 4545786"/>
                <a:gd name="connsiteX53" fmla="*/ 300250 w 5145206"/>
                <a:gd name="connsiteY53" fmla="*/ 2744282 h 4545786"/>
                <a:gd name="connsiteX54" fmla="*/ 300250 w 5145206"/>
                <a:gd name="connsiteY54" fmla="*/ 2935350 h 4545786"/>
                <a:gd name="connsiteX55" fmla="*/ 327546 w 5145206"/>
                <a:gd name="connsiteY55" fmla="*/ 2976294 h 4545786"/>
                <a:gd name="connsiteX56" fmla="*/ 286603 w 5145206"/>
                <a:gd name="connsiteY56" fmla="*/ 3099124 h 4545786"/>
                <a:gd name="connsiteX57" fmla="*/ 245659 w 5145206"/>
                <a:gd name="connsiteY57" fmla="*/ 3126419 h 4545786"/>
                <a:gd name="connsiteX58" fmla="*/ 218364 w 5145206"/>
                <a:gd name="connsiteY58" fmla="*/ 3167362 h 4545786"/>
                <a:gd name="connsiteX59" fmla="*/ 177420 w 5145206"/>
                <a:gd name="connsiteY59" fmla="*/ 3194658 h 4545786"/>
                <a:gd name="connsiteX60" fmla="*/ 122829 w 5145206"/>
                <a:gd name="connsiteY60" fmla="*/ 3276544 h 4545786"/>
                <a:gd name="connsiteX61" fmla="*/ 81886 w 5145206"/>
                <a:gd name="connsiteY61" fmla="*/ 3413022 h 4545786"/>
                <a:gd name="connsiteX62" fmla="*/ 54591 w 5145206"/>
                <a:gd name="connsiteY62" fmla="*/ 3453965 h 4545786"/>
                <a:gd name="connsiteX63" fmla="*/ 27295 w 5145206"/>
                <a:gd name="connsiteY63" fmla="*/ 3631386 h 4545786"/>
                <a:gd name="connsiteX64" fmla="*/ 0 w 5145206"/>
                <a:gd name="connsiteY64" fmla="*/ 3672330 h 4545786"/>
                <a:gd name="connsiteX65" fmla="*/ 13647 w 5145206"/>
                <a:gd name="connsiteY65" fmla="*/ 3781512 h 4545786"/>
                <a:gd name="connsiteX66" fmla="*/ 27295 w 5145206"/>
                <a:gd name="connsiteY66" fmla="*/ 3822455 h 4545786"/>
                <a:gd name="connsiteX67" fmla="*/ 68238 w 5145206"/>
                <a:gd name="connsiteY67" fmla="*/ 3836103 h 4545786"/>
                <a:gd name="connsiteX68" fmla="*/ 109182 w 5145206"/>
                <a:gd name="connsiteY68" fmla="*/ 3863398 h 4545786"/>
                <a:gd name="connsiteX69" fmla="*/ 163773 w 5145206"/>
                <a:gd name="connsiteY69" fmla="*/ 3931637 h 4545786"/>
                <a:gd name="connsiteX70" fmla="*/ 232011 w 5145206"/>
                <a:gd name="connsiteY70" fmla="*/ 3999876 h 4545786"/>
                <a:gd name="connsiteX71" fmla="*/ 245659 w 5145206"/>
                <a:gd name="connsiteY71" fmla="*/ 4040819 h 4545786"/>
                <a:gd name="connsiteX72" fmla="*/ 327546 w 5145206"/>
                <a:gd name="connsiteY72" fmla="*/ 4068115 h 4545786"/>
                <a:gd name="connsiteX73" fmla="*/ 423080 w 5145206"/>
                <a:gd name="connsiteY73" fmla="*/ 4054467 h 4545786"/>
                <a:gd name="connsiteX74" fmla="*/ 491319 w 5145206"/>
                <a:gd name="connsiteY74" fmla="*/ 3986228 h 4545786"/>
                <a:gd name="connsiteX75" fmla="*/ 750626 w 5145206"/>
                <a:gd name="connsiteY75" fmla="*/ 3972580 h 4545786"/>
                <a:gd name="connsiteX76" fmla="*/ 777922 w 5145206"/>
                <a:gd name="connsiteY76" fmla="*/ 3931637 h 4545786"/>
                <a:gd name="connsiteX77" fmla="*/ 791570 w 5145206"/>
                <a:gd name="connsiteY77" fmla="*/ 3822455 h 4545786"/>
                <a:gd name="connsiteX78" fmla="*/ 805217 w 5145206"/>
                <a:gd name="connsiteY78" fmla="*/ 3781512 h 4545786"/>
                <a:gd name="connsiteX79" fmla="*/ 846161 w 5145206"/>
                <a:gd name="connsiteY79" fmla="*/ 3767864 h 4545786"/>
                <a:gd name="connsiteX80" fmla="*/ 914400 w 5145206"/>
                <a:gd name="connsiteY80" fmla="*/ 3754216 h 4545786"/>
                <a:gd name="connsiteX81" fmla="*/ 996286 w 5145206"/>
                <a:gd name="connsiteY81" fmla="*/ 3726921 h 4545786"/>
                <a:gd name="connsiteX82" fmla="*/ 1037229 w 5145206"/>
                <a:gd name="connsiteY82" fmla="*/ 3713273 h 4545786"/>
                <a:gd name="connsiteX83" fmla="*/ 1446662 w 5145206"/>
                <a:gd name="connsiteY83" fmla="*/ 3726921 h 4545786"/>
                <a:gd name="connsiteX84" fmla="*/ 1473958 w 5145206"/>
                <a:gd name="connsiteY84" fmla="*/ 3767864 h 4545786"/>
                <a:gd name="connsiteX85" fmla="*/ 1514901 w 5145206"/>
                <a:gd name="connsiteY85" fmla="*/ 3808807 h 4545786"/>
                <a:gd name="connsiteX86" fmla="*/ 1555844 w 5145206"/>
                <a:gd name="connsiteY86" fmla="*/ 3822455 h 4545786"/>
                <a:gd name="connsiteX87" fmla="*/ 1678674 w 5145206"/>
                <a:gd name="connsiteY87" fmla="*/ 3836103 h 4545786"/>
                <a:gd name="connsiteX88" fmla="*/ 1801504 w 5145206"/>
                <a:gd name="connsiteY88" fmla="*/ 3877046 h 4545786"/>
                <a:gd name="connsiteX89" fmla="*/ 1856095 w 5145206"/>
                <a:gd name="connsiteY89" fmla="*/ 3890694 h 4545786"/>
                <a:gd name="connsiteX90" fmla="*/ 1883391 w 5145206"/>
                <a:gd name="connsiteY90" fmla="*/ 3931637 h 4545786"/>
                <a:gd name="connsiteX91" fmla="*/ 1897038 w 5145206"/>
                <a:gd name="connsiteY91" fmla="*/ 3999876 h 4545786"/>
                <a:gd name="connsiteX92" fmla="*/ 1978925 w 5145206"/>
                <a:gd name="connsiteY92" fmla="*/ 4054467 h 4545786"/>
                <a:gd name="connsiteX93" fmla="*/ 2060811 w 5145206"/>
                <a:gd name="connsiteY93" fmla="*/ 4081762 h 4545786"/>
                <a:gd name="connsiteX94" fmla="*/ 2142698 w 5145206"/>
                <a:gd name="connsiteY94" fmla="*/ 4150001 h 4545786"/>
                <a:gd name="connsiteX95" fmla="*/ 2183641 w 5145206"/>
                <a:gd name="connsiteY95" fmla="*/ 4163649 h 4545786"/>
                <a:gd name="connsiteX96" fmla="*/ 2210937 w 5145206"/>
                <a:gd name="connsiteY96" fmla="*/ 4382013 h 4545786"/>
                <a:gd name="connsiteX97" fmla="*/ 2224585 w 5145206"/>
                <a:gd name="connsiteY97" fmla="*/ 4422956 h 4545786"/>
                <a:gd name="connsiteX98" fmla="*/ 2292823 w 5145206"/>
                <a:gd name="connsiteY98" fmla="*/ 4436604 h 4545786"/>
                <a:gd name="connsiteX99" fmla="*/ 2770495 w 5145206"/>
                <a:gd name="connsiteY99" fmla="*/ 4450252 h 4545786"/>
                <a:gd name="connsiteX100" fmla="*/ 2838734 w 5145206"/>
                <a:gd name="connsiteY100" fmla="*/ 4545786 h 4545786"/>
                <a:gd name="connsiteX101" fmla="*/ 3057098 w 5145206"/>
                <a:gd name="connsiteY101" fmla="*/ 4491195 h 4545786"/>
                <a:gd name="connsiteX102" fmla="*/ 3138985 w 5145206"/>
                <a:gd name="connsiteY102" fmla="*/ 4436604 h 4545786"/>
                <a:gd name="connsiteX103" fmla="*/ 3179928 w 5145206"/>
                <a:gd name="connsiteY103" fmla="*/ 4409309 h 4545786"/>
                <a:gd name="connsiteX104" fmla="*/ 3207223 w 5145206"/>
                <a:gd name="connsiteY104" fmla="*/ 4368365 h 4545786"/>
                <a:gd name="connsiteX105" fmla="*/ 3384644 w 5145206"/>
                <a:gd name="connsiteY105" fmla="*/ 4300127 h 4545786"/>
                <a:gd name="connsiteX106" fmla="*/ 3493826 w 5145206"/>
                <a:gd name="connsiteY106" fmla="*/ 4300127 h 4545786"/>
                <a:gd name="connsiteX107" fmla="*/ 3521122 w 5145206"/>
                <a:gd name="connsiteY107" fmla="*/ 4382013 h 4545786"/>
                <a:gd name="connsiteX108" fmla="*/ 3548417 w 5145206"/>
                <a:gd name="connsiteY108" fmla="*/ 4422956 h 4545786"/>
                <a:gd name="connsiteX109" fmla="*/ 3835020 w 5145206"/>
                <a:gd name="connsiteY109" fmla="*/ 4436604 h 4545786"/>
                <a:gd name="connsiteX110" fmla="*/ 3875964 w 5145206"/>
                <a:gd name="connsiteY110" fmla="*/ 4450252 h 4545786"/>
                <a:gd name="connsiteX111" fmla="*/ 3998794 w 5145206"/>
                <a:gd name="connsiteY111" fmla="*/ 4518491 h 4545786"/>
                <a:gd name="connsiteX112" fmla="*/ 4121623 w 5145206"/>
                <a:gd name="connsiteY112" fmla="*/ 4504843 h 4545786"/>
                <a:gd name="connsiteX113" fmla="*/ 4107976 w 5145206"/>
                <a:gd name="connsiteY113" fmla="*/ 4286479 h 4545786"/>
                <a:gd name="connsiteX114" fmla="*/ 4080680 w 5145206"/>
                <a:gd name="connsiteY114" fmla="*/ 4204592 h 4545786"/>
                <a:gd name="connsiteX115" fmla="*/ 4217158 w 5145206"/>
                <a:gd name="connsiteY115" fmla="*/ 3999876 h 4545786"/>
                <a:gd name="connsiteX116" fmla="*/ 4258101 w 5145206"/>
                <a:gd name="connsiteY116" fmla="*/ 4027171 h 4545786"/>
                <a:gd name="connsiteX117" fmla="*/ 4285397 w 5145206"/>
                <a:gd name="connsiteY117" fmla="*/ 4068115 h 4545786"/>
                <a:gd name="connsiteX118" fmla="*/ 4367283 w 5145206"/>
                <a:gd name="connsiteY118" fmla="*/ 3999876 h 4545786"/>
                <a:gd name="connsiteX119" fmla="*/ 4326340 w 5145206"/>
                <a:gd name="connsiteY119" fmla="*/ 3972580 h 4545786"/>
                <a:gd name="connsiteX120" fmla="*/ 4312692 w 5145206"/>
                <a:gd name="connsiteY120" fmla="*/ 3931637 h 4545786"/>
                <a:gd name="connsiteX121" fmla="*/ 4353635 w 5145206"/>
                <a:gd name="connsiteY121" fmla="*/ 3904341 h 4545786"/>
                <a:gd name="connsiteX122" fmla="*/ 4490113 w 5145206"/>
                <a:gd name="connsiteY122" fmla="*/ 3917989 h 4545786"/>
                <a:gd name="connsiteX123" fmla="*/ 4572000 w 5145206"/>
                <a:gd name="connsiteY123" fmla="*/ 3958932 h 4545786"/>
                <a:gd name="connsiteX124" fmla="*/ 4667534 w 5145206"/>
                <a:gd name="connsiteY124" fmla="*/ 3986228 h 4545786"/>
                <a:gd name="connsiteX125" fmla="*/ 4694829 w 5145206"/>
                <a:gd name="connsiteY125" fmla="*/ 4027171 h 4545786"/>
                <a:gd name="connsiteX126" fmla="*/ 4844955 w 5145206"/>
                <a:gd name="connsiteY126" fmla="*/ 4027171 h 4545786"/>
                <a:gd name="connsiteX127" fmla="*/ 4967785 w 5145206"/>
                <a:gd name="connsiteY127" fmla="*/ 3999876 h 4545786"/>
                <a:gd name="connsiteX128" fmla="*/ 5008728 w 5145206"/>
                <a:gd name="connsiteY128" fmla="*/ 3986228 h 4545786"/>
                <a:gd name="connsiteX129" fmla="*/ 5145206 w 5145206"/>
                <a:gd name="connsiteY129" fmla="*/ 3972580 h 4545786"/>
                <a:gd name="connsiteX130" fmla="*/ 5131558 w 5145206"/>
                <a:gd name="connsiteY130" fmla="*/ 3863398 h 4545786"/>
                <a:gd name="connsiteX131" fmla="*/ 5117910 w 5145206"/>
                <a:gd name="connsiteY131" fmla="*/ 3822455 h 4545786"/>
                <a:gd name="connsiteX132" fmla="*/ 5076967 w 5145206"/>
                <a:gd name="connsiteY132" fmla="*/ 3808807 h 4545786"/>
                <a:gd name="connsiteX133" fmla="*/ 5049671 w 5145206"/>
                <a:gd name="connsiteY133" fmla="*/ 3767864 h 4545786"/>
                <a:gd name="connsiteX134" fmla="*/ 4981432 w 5145206"/>
                <a:gd name="connsiteY134" fmla="*/ 3754216 h 4545786"/>
                <a:gd name="connsiteX135" fmla="*/ 4899546 w 5145206"/>
                <a:gd name="connsiteY135" fmla="*/ 3726921 h 4545786"/>
                <a:gd name="connsiteX136" fmla="*/ 4858603 w 5145206"/>
                <a:gd name="connsiteY136" fmla="*/ 3713273 h 4545786"/>
                <a:gd name="connsiteX137" fmla="*/ 4804011 w 5145206"/>
                <a:gd name="connsiteY137" fmla="*/ 3645034 h 4545786"/>
                <a:gd name="connsiteX138" fmla="*/ 4790364 w 5145206"/>
                <a:gd name="connsiteY138" fmla="*/ 3604091 h 4545786"/>
                <a:gd name="connsiteX139" fmla="*/ 4749420 w 5145206"/>
                <a:gd name="connsiteY139" fmla="*/ 3590443 h 4545786"/>
                <a:gd name="connsiteX140" fmla="*/ 4681182 w 5145206"/>
                <a:gd name="connsiteY140" fmla="*/ 3576795 h 4545786"/>
                <a:gd name="connsiteX141" fmla="*/ 4640238 w 5145206"/>
                <a:gd name="connsiteY141" fmla="*/ 3549500 h 4545786"/>
                <a:gd name="connsiteX142" fmla="*/ 4503761 w 5145206"/>
                <a:gd name="connsiteY142" fmla="*/ 3508556 h 4545786"/>
                <a:gd name="connsiteX143" fmla="*/ 4462817 w 5145206"/>
                <a:gd name="connsiteY143" fmla="*/ 3481261 h 4545786"/>
                <a:gd name="connsiteX144" fmla="*/ 4421874 w 5145206"/>
                <a:gd name="connsiteY144" fmla="*/ 3467613 h 4545786"/>
                <a:gd name="connsiteX145" fmla="*/ 4394579 w 5145206"/>
                <a:gd name="connsiteY145" fmla="*/ 3426670 h 4545786"/>
                <a:gd name="connsiteX146" fmla="*/ 4312692 w 5145206"/>
                <a:gd name="connsiteY146" fmla="*/ 3399374 h 4545786"/>
                <a:gd name="connsiteX147" fmla="*/ 4271749 w 5145206"/>
                <a:gd name="connsiteY147" fmla="*/ 3372079 h 4545786"/>
                <a:gd name="connsiteX148" fmla="*/ 4258101 w 5145206"/>
                <a:gd name="connsiteY148" fmla="*/ 3331135 h 4545786"/>
                <a:gd name="connsiteX149" fmla="*/ 4148919 w 5145206"/>
                <a:gd name="connsiteY149" fmla="*/ 3290192 h 4545786"/>
                <a:gd name="connsiteX150" fmla="*/ 4067032 w 5145206"/>
                <a:gd name="connsiteY150" fmla="*/ 3249249 h 4545786"/>
                <a:gd name="connsiteX151" fmla="*/ 4053385 w 5145206"/>
                <a:gd name="connsiteY151" fmla="*/ 3208306 h 4545786"/>
                <a:gd name="connsiteX152" fmla="*/ 4039737 w 5145206"/>
                <a:gd name="connsiteY152" fmla="*/ 3099124 h 4545786"/>
                <a:gd name="connsiteX153" fmla="*/ 3957850 w 5145206"/>
                <a:gd name="connsiteY153" fmla="*/ 3044532 h 4545786"/>
                <a:gd name="connsiteX154" fmla="*/ 3903259 w 5145206"/>
                <a:gd name="connsiteY154" fmla="*/ 2962646 h 4545786"/>
                <a:gd name="connsiteX155" fmla="*/ 3875964 w 5145206"/>
                <a:gd name="connsiteY155" fmla="*/ 2921703 h 4545786"/>
                <a:gd name="connsiteX156" fmla="*/ 3821373 w 5145206"/>
                <a:gd name="connsiteY156" fmla="*/ 2839816 h 4545786"/>
                <a:gd name="connsiteX157" fmla="*/ 3807725 w 5145206"/>
                <a:gd name="connsiteY157" fmla="*/ 2730634 h 4545786"/>
                <a:gd name="connsiteX158" fmla="*/ 3780429 w 5145206"/>
                <a:gd name="connsiteY158" fmla="*/ 2689691 h 4545786"/>
                <a:gd name="connsiteX159" fmla="*/ 3766782 w 5145206"/>
                <a:gd name="connsiteY159" fmla="*/ 2648747 h 4545786"/>
                <a:gd name="connsiteX160" fmla="*/ 3725838 w 5145206"/>
                <a:gd name="connsiteY160" fmla="*/ 2307553 h 4545786"/>
                <a:gd name="connsiteX161" fmla="*/ 3698543 w 5145206"/>
                <a:gd name="connsiteY161" fmla="*/ 2266610 h 4545786"/>
                <a:gd name="connsiteX162" fmla="*/ 3657600 w 5145206"/>
                <a:gd name="connsiteY162" fmla="*/ 2239315 h 4545786"/>
                <a:gd name="connsiteX163" fmla="*/ 3643952 w 5145206"/>
                <a:gd name="connsiteY163" fmla="*/ 2198371 h 4545786"/>
                <a:gd name="connsiteX164" fmla="*/ 3630304 w 5145206"/>
                <a:gd name="connsiteY164" fmla="*/ 2034598 h 4545786"/>
                <a:gd name="connsiteX165" fmla="*/ 3589361 w 5145206"/>
                <a:gd name="connsiteY165" fmla="*/ 2020950 h 4545786"/>
                <a:gd name="connsiteX166" fmla="*/ 3507474 w 5145206"/>
                <a:gd name="connsiteY166" fmla="*/ 1966359 h 4545786"/>
                <a:gd name="connsiteX167" fmla="*/ 3493826 w 5145206"/>
                <a:gd name="connsiteY167" fmla="*/ 1625165 h 4545786"/>
                <a:gd name="connsiteX168" fmla="*/ 3480179 w 5145206"/>
                <a:gd name="connsiteY168" fmla="*/ 1584222 h 4545786"/>
                <a:gd name="connsiteX169" fmla="*/ 3439235 w 5145206"/>
                <a:gd name="connsiteY169" fmla="*/ 1570574 h 4545786"/>
                <a:gd name="connsiteX170" fmla="*/ 3411940 w 5145206"/>
                <a:gd name="connsiteY170" fmla="*/ 1529631 h 4545786"/>
                <a:gd name="connsiteX171" fmla="*/ 3411940 w 5145206"/>
                <a:gd name="connsiteY171" fmla="*/ 1338562 h 4545786"/>
                <a:gd name="connsiteX172" fmla="*/ 3384644 w 5145206"/>
                <a:gd name="connsiteY172" fmla="*/ 1256676 h 4545786"/>
                <a:gd name="connsiteX173" fmla="*/ 3370997 w 5145206"/>
                <a:gd name="connsiteY173" fmla="*/ 1215732 h 4545786"/>
                <a:gd name="connsiteX174" fmla="*/ 3357349 w 5145206"/>
                <a:gd name="connsiteY174" fmla="*/ 942777 h 4545786"/>
                <a:gd name="connsiteX175" fmla="*/ 3330053 w 5145206"/>
                <a:gd name="connsiteY175" fmla="*/ 860891 h 4545786"/>
                <a:gd name="connsiteX176" fmla="*/ 3275462 w 5145206"/>
                <a:gd name="connsiteY176" fmla="*/ 779004 h 4545786"/>
                <a:gd name="connsiteX177" fmla="*/ 3261814 w 5145206"/>
                <a:gd name="connsiteY177" fmla="*/ 724413 h 4545786"/>
                <a:gd name="connsiteX178" fmla="*/ 3248167 w 5145206"/>
                <a:gd name="connsiteY178" fmla="*/ 656174 h 4545786"/>
                <a:gd name="connsiteX179" fmla="*/ 3166280 w 5145206"/>
                <a:gd name="connsiteY179" fmla="*/ 601583 h 4545786"/>
                <a:gd name="connsiteX180" fmla="*/ 3125337 w 5145206"/>
                <a:gd name="connsiteY180" fmla="*/ 574288 h 4545786"/>
                <a:gd name="connsiteX181" fmla="*/ 3084394 w 5145206"/>
                <a:gd name="connsiteY181" fmla="*/ 492401 h 4545786"/>
                <a:gd name="connsiteX182" fmla="*/ 3070746 w 5145206"/>
                <a:gd name="connsiteY182" fmla="*/ 383219 h 4545786"/>
                <a:gd name="connsiteX183" fmla="*/ 3029803 w 5145206"/>
                <a:gd name="connsiteY183" fmla="*/ 355924 h 4545786"/>
                <a:gd name="connsiteX184" fmla="*/ 2920620 w 5145206"/>
                <a:gd name="connsiteY184" fmla="*/ 328628 h 4545786"/>
                <a:gd name="connsiteX185" fmla="*/ 2879677 w 5145206"/>
                <a:gd name="connsiteY185" fmla="*/ 301332 h 4545786"/>
                <a:gd name="connsiteX186" fmla="*/ 2838734 w 5145206"/>
                <a:gd name="connsiteY186" fmla="*/ 287685 h 4545786"/>
                <a:gd name="connsiteX187" fmla="*/ 2784143 w 5145206"/>
                <a:gd name="connsiteY187" fmla="*/ 205798 h 4545786"/>
                <a:gd name="connsiteX188" fmla="*/ 2756847 w 5145206"/>
                <a:gd name="connsiteY188" fmla="*/ 164855 h 4545786"/>
                <a:gd name="connsiteX189" fmla="*/ 2702256 w 5145206"/>
                <a:gd name="connsiteY189" fmla="*/ 96616 h 4545786"/>
                <a:gd name="connsiteX190" fmla="*/ 2688608 w 5145206"/>
                <a:gd name="connsiteY190" fmla="*/ 55673 h 4545786"/>
                <a:gd name="connsiteX191" fmla="*/ 2647665 w 5145206"/>
                <a:gd name="connsiteY191" fmla="*/ 1082 h 45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5145206" h="4545786">
                  <a:moveTo>
                    <a:pt x="2647665" y="1082"/>
                  </a:moveTo>
                  <a:cubicBezTo>
                    <a:pt x="2624919" y="10180"/>
                    <a:pt x="2560595" y="79230"/>
                    <a:pt x="2552131" y="110264"/>
                  </a:cubicBezTo>
                  <a:cubicBezTo>
                    <a:pt x="2516637" y="240408"/>
                    <a:pt x="2581147" y="205224"/>
                    <a:pt x="2497540" y="233094"/>
                  </a:cubicBezTo>
                  <a:cubicBezTo>
                    <a:pt x="2479343" y="260389"/>
                    <a:pt x="2453323" y="283858"/>
                    <a:pt x="2442949" y="314980"/>
                  </a:cubicBezTo>
                  <a:cubicBezTo>
                    <a:pt x="2438400" y="328628"/>
                    <a:pt x="2437281" y="343954"/>
                    <a:pt x="2429301" y="355924"/>
                  </a:cubicBezTo>
                  <a:cubicBezTo>
                    <a:pt x="2418595" y="371983"/>
                    <a:pt x="2400714" y="382040"/>
                    <a:pt x="2388358" y="396867"/>
                  </a:cubicBezTo>
                  <a:cubicBezTo>
                    <a:pt x="2377857" y="409468"/>
                    <a:pt x="2374971" y="429117"/>
                    <a:pt x="2361062" y="437810"/>
                  </a:cubicBezTo>
                  <a:cubicBezTo>
                    <a:pt x="2336664" y="453059"/>
                    <a:pt x="2306471" y="456007"/>
                    <a:pt x="2279176" y="465106"/>
                  </a:cubicBezTo>
                  <a:cubicBezTo>
                    <a:pt x="2263615" y="470293"/>
                    <a:pt x="2252903" y="485066"/>
                    <a:pt x="2238232" y="492401"/>
                  </a:cubicBezTo>
                  <a:cubicBezTo>
                    <a:pt x="2225365" y="498835"/>
                    <a:pt x="2210937" y="501500"/>
                    <a:pt x="2197289" y="506049"/>
                  </a:cubicBezTo>
                  <a:cubicBezTo>
                    <a:pt x="2201838" y="524246"/>
                    <a:pt x="2199220" y="545993"/>
                    <a:pt x="2210937" y="560640"/>
                  </a:cubicBezTo>
                  <a:cubicBezTo>
                    <a:pt x="2219924" y="571874"/>
                    <a:pt x="2244743" y="561798"/>
                    <a:pt x="2251880" y="574288"/>
                  </a:cubicBezTo>
                  <a:cubicBezTo>
                    <a:pt x="2315931" y="686377"/>
                    <a:pt x="2214302" y="639098"/>
                    <a:pt x="2306471" y="669822"/>
                  </a:cubicBezTo>
                  <a:cubicBezTo>
                    <a:pt x="2324668" y="697118"/>
                    <a:pt x="2356993" y="719157"/>
                    <a:pt x="2361062" y="751709"/>
                  </a:cubicBezTo>
                  <a:cubicBezTo>
                    <a:pt x="2365611" y="788103"/>
                    <a:pt x="2356229" y="829210"/>
                    <a:pt x="2374710" y="860891"/>
                  </a:cubicBezTo>
                  <a:cubicBezTo>
                    <a:pt x="2391240" y="889227"/>
                    <a:pt x="2456597" y="915482"/>
                    <a:pt x="2456597" y="915482"/>
                  </a:cubicBezTo>
                  <a:cubicBezTo>
                    <a:pt x="2452048" y="951876"/>
                    <a:pt x="2463982" y="994617"/>
                    <a:pt x="2442949" y="1024664"/>
                  </a:cubicBezTo>
                  <a:cubicBezTo>
                    <a:pt x="2426449" y="1048235"/>
                    <a:pt x="2388358" y="1042861"/>
                    <a:pt x="2361062" y="1051959"/>
                  </a:cubicBezTo>
                  <a:lnTo>
                    <a:pt x="2279176" y="1079255"/>
                  </a:lnTo>
                  <a:cubicBezTo>
                    <a:pt x="2263615" y="1084442"/>
                    <a:pt x="2253221" y="1099888"/>
                    <a:pt x="2238232" y="1106550"/>
                  </a:cubicBezTo>
                  <a:cubicBezTo>
                    <a:pt x="2211940" y="1118235"/>
                    <a:pt x="2156346" y="1133846"/>
                    <a:pt x="2156346" y="1133846"/>
                  </a:cubicBezTo>
                  <a:cubicBezTo>
                    <a:pt x="2151797" y="1147494"/>
                    <a:pt x="2145063" y="1160599"/>
                    <a:pt x="2142698" y="1174789"/>
                  </a:cubicBezTo>
                  <a:cubicBezTo>
                    <a:pt x="2135925" y="1215424"/>
                    <a:pt x="2158179" y="1268490"/>
                    <a:pt x="2129050" y="1297619"/>
                  </a:cubicBezTo>
                  <a:cubicBezTo>
                    <a:pt x="2099921" y="1326748"/>
                    <a:pt x="2047163" y="1306718"/>
                    <a:pt x="2006220" y="1311267"/>
                  </a:cubicBezTo>
                  <a:cubicBezTo>
                    <a:pt x="1992572" y="1324915"/>
                    <a:pt x="1977633" y="1337383"/>
                    <a:pt x="1965277" y="1352210"/>
                  </a:cubicBezTo>
                  <a:cubicBezTo>
                    <a:pt x="1954776" y="1364811"/>
                    <a:pt x="1951891" y="1384460"/>
                    <a:pt x="1937982" y="1393153"/>
                  </a:cubicBezTo>
                  <a:cubicBezTo>
                    <a:pt x="1913583" y="1408402"/>
                    <a:pt x="1856095" y="1420449"/>
                    <a:pt x="1856095" y="1420449"/>
                  </a:cubicBezTo>
                  <a:cubicBezTo>
                    <a:pt x="1810603" y="1488688"/>
                    <a:pt x="1842448" y="1452292"/>
                    <a:pt x="1746913" y="1515983"/>
                  </a:cubicBezTo>
                  <a:lnTo>
                    <a:pt x="1705970" y="1543279"/>
                  </a:lnTo>
                  <a:lnTo>
                    <a:pt x="1665026" y="1570574"/>
                  </a:lnTo>
                  <a:cubicBezTo>
                    <a:pt x="1643423" y="1656991"/>
                    <a:pt x="1661783" y="1609558"/>
                    <a:pt x="1596788" y="1707052"/>
                  </a:cubicBezTo>
                  <a:lnTo>
                    <a:pt x="1596788" y="1707052"/>
                  </a:lnTo>
                  <a:cubicBezTo>
                    <a:pt x="1592239" y="1720700"/>
                    <a:pt x="1593312" y="1737823"/>
                    <a:pt x="1583140" y="1747995"/>
                  </a:cubicBezTo>
                  <a:cubicBezTo>
                    <a:pt x="1572968" y="1758167"/>
                    <a:pt x="1555064" y="1755209"/>
                    <a:pt x="1542197" y="1761643"/>
                  </a:cubicBezTo>
                  <a:cubicBezTo>
                    <a:pt x="1527526" y="1768978"/>
                    <a:pt x="1514901" y="1779840"/>
                    <a:pt x="1501253" y="1788938"/>
                  </a:cubicBezTo>
                  <a:cubicBezTo>
                    <a:pt x="1492155" y="1802586"/>
                    <a:pt x="1481293" y="1815211"/>
                    <a:pt x="1473958" y="1829882"/>
                  </a:cubicBezTo>
                  <a:cubicBezTo>
                    <a:pt x="1467524" y="1842749"/>
                    <a:pt x="1469297" y="1859591"/>
                    <a:pt x="1460310" y="1870825"/>
                  </a:cubicBezTo>
                  <a:cubicBezTo>
                    <a:pt x="1450063" y="1883633"/>
                    <a:pt x="1433015" y="1889022"/>
                    <a:pt x="1419367" y="1898121"/>
                  </a:cubicBezTo>
                  <a:cubicBezTo>
                    <a:pt x="1385062" y="2001035"/>
                    <a:pt x="1435328" y="1878169"/>
                    <a:pt x="1364776" y="1966359"/>
                  </a:cubicBezTo>
                  <a:cubicBezTo>
                    <a:pt x="1311840" y="2032530"/>
                    <a:pt x="1399514" y="1991175"/>
                    <a:pt x="1310185" y="2020950"/>
                  </a:cubicBezTo>
                  <a:cubicBezTo>
                    <a:pt x="1305636" y="2034598"/>
                    <a:pt x="1306710" y="2051721"/>
                    <a:pt x="1296537" y="2061894"/>
                  </a:cubicBezTo>
                  <a:cubicBezTo>
                    <a:pt x="1286365" y="2072066"/>
                    <a:pt x="1268461" y="2069108"/>
                    <a:pt x="1255594" y="2075541"/>
                  </a:cubicBezTo>
                  <a:cubicBezTo>
                    <a:pt x="1240923" y="2082877"/>
                    <a:pt x="1228298" y="2093738"/>
                    <a:pt x="1214650" y="2102837"/>
                  </a:cubicBezTo>
                  <a:cubicBezTo>
                    <a:pt x="1210101" y="2116485"/>
                    <a:pt x="1209990" y="2132547"/>
                    <a:pt x="1201003" y="2143780"/>
                  </a:cubicBezTo>
                  <a:cubicBezTo>
                    <a:pt x="1162083" y="2192430"/>
                    <a:pt x="1064709" y="2180611"/>
                    <a:pt x="1023582" y="2184724"/>
                  </a:cubicBezTo>
                  <a:cubicBezTo>
                    <a:pt x="996743" y="2224982"/>
                    <a:pt x="994749" y="2233772"/>
                    <a:pt x="955343" y="2266610"/>
                  </a:cubicBezTo>
                  <a:cubicBezTo>
                    <a:pt x="942742" y="2277111"/>
                    <a:pt x="928048" y="2284807"/>
                    <a:pt x="914400" y="2293906"/>
                  </a:cubicBezTo>
                  <a:cubicBezTo>
                    <a:pt x="909871" y="2307493"/>
                    <a:pt x="887128" y="2399660"/>
                    <a:pt x="859808" y="2416735"/>
                  </a:cubicBezTo>
                  <a:cubicBezTo>
                    <a:pt x="835410" y="2431984"/>
                    <a:pt x="805217" y="2434932"/>
                    <a:pt x="777922" y="2444031"/>
                  </a:cubicBezTo>
                  <a:cubicBezTo>
                    <a:pt x="717250" y="2464256"/>
                    <a:pt x="564738" y="2468829"/>
                    <a:pt x="532262" y="2471327"/>
                  </a:cubicBezTo>
                  <a:cubicBezTo>
                    <a:pt x="489007" y="2536210"/>
                    <a:pt x="510154" y="2496709"/>
                    <a:pt x="477671" y="2594156"/>
                  </a:cubicBezTo>
                  <a:cubicBezTo>
                    <a:pt x="467297" y="2625277"/>
                    <a:pt x="395785" y="2648747"/>
                    <a:pt x="395785" y="2648747"/>
                  </a:cubicBezTo>
                  <a:cubicBezTo>
                    <a:pt x="391236" y="2662395"/>
                    <a:pt x="392310" y="2679518"/>
                    <a:pt x="382137" y="2689691"/>
                  </a:cubicBezTo>
                  <a:cubicBezTo>
                    <a:pt x="358940" y="2712888"/>
                    <a:pt x="300250" y="2744282"/>
                    <a:pt x="300250" y="2744282"/>
                  </a:cubicBezTo>
                  <a:cubicBezTo>
                    <a:pt x="274250" y="2822287"/>
                    <a:pt x="272950" y="2807951"/>
                    <a:pt x="300250" y="2935350"/>
                  </a:cubicBezTo>
                  <a:cubicBezTo>
                    <a:pt x="303687" y="2951389"/>
                    <a:pt x="318447" y="2962646"/>
                    <a:pt x="327546" y="2976294"/>
                  </a:cubicBezTo>
                  <a:cubicBezTo>
                    <a:pt x="318397" y="3031189"/>
                    <a:pt x="324982" y="3060745"/>
                    <a:pt x="286603" y="3099124"/>
                  </a:cubicBezTo>
                  <a:cubicBezTo>
                    <a:pt x="275005" y="3110722"/>
                    <a:pt x="259307" y="3117321"/>
                    <a:pt x="245659" y="3126419"/>
                  </a:cubicBezTo>
                  <a:cubicBezTo>
                    <a:pt x="236561" y="3140067"/>
                    <a:pt x="229962" y="3155764"/>
                    <a:pt x="218364" y="3167362"/>
                  </a:cubicBezTo>
                  <a:cubicBezTo>
                    <a:pt x="206765" y="3178961"/>
                    <a:pt x="188221" y="3182314"/>
                    <a:pt x="177420" y="3194658"/>
                  </a:cubicBezTo>
                  <a:cubicBezTo>
                    <a:pt x="155818" y="3219346"/>
                    <a:pt x="122829" y="3276544"/>
                    <a:pt x="122829" y="3276544"/>
                  </a:cubicBezTo>
                  <a:cubicBezTo>
                    <a:pt x="102204" y="3359048"/>
                    <a:pt x="115114" y="3313341"/>
                    <a:pt x="81886" y="3413022"/>
                  </a:cubicBezTo>
                  <a:cubicBezTo>
                    <a:pt x="76699" y="3428583"/>
                    <a:pt x="63689" y="3440317"/>
                    <a:pt x="54591" y="3453965"/>
                  </a:cubicBezTo>
                  <a:cubicBezTo>
                    <a:pt x="50676" y="3493114"/>
                    <a:pt x="51888" y="3582199"/>
                    <a:pt x="27295" y="3631386"/>
                  </a:cubicBezTo>
                  <a:cubicBezTo>
                    <a:pt x="19960" y="3646057"/>
                    <a:pt x="9098" y="3658682"/>
                    <a:pt x="0" y="3672330"/>
                  </a:cubicBezTo>
                  <a:cubicBezTo>
                    <a:pt x="4549" y="3708724"/>
                    <a:pt x="7086" y="3745426"/>
                    <a:pt x="13647" y="3781512"/>
                  </a:cubicBezTo>
                  <a:cubicBezTo>
                    <a:pt x="16220" y="3795666"/>
                    <a:pt x="17123" y="3812283"/>
                    <a:pt x="27295" y="3822455"/>
                  </a:cubicBezTo>
                  <a:cubicBezTo>
                    <a:pt x="37467" y="3832627"/>
                    <a:pt x="55371" y="3829669"/>
                    <a:pt x="68238" y="3836103"/>
                  </a:cubicBezTo>
                  <a:cubicBezTo>
                    <a:pt x="82909" y="3843438"/>
                    <a:pt x="95534" y="3854300"/>
                    <a:pt x="109182" y="3863398"/>
                  </a:cubicBezTo>
                  <a:cubicBezTo>
                    <a:pt x="135750" y="3943105"/>
                    <a:pt x="102041" y="3869905"/>
                    <a:pt x="163773" y="3931637"/>
                  </a:cubicBezTo>
                  <a:cubicBezTo>
                    <a:pt x="254761" y="4022625"/>
                    <a:pt x="122825" y="3927084"/>
                    <a:pt x="232011" y="3999876"/>
                  </a:cubicBezTo>
                  <a:cubicBezTo>
                    <a:pt x="236560" y="4013524"/>
                    <a:pt x="233953" y="4032457"/>
                    <a:pt x="245659" y="4040819"/>
                  </a:cubicBezTo>
                  <a:cubicBezTo>
                    <a:pt x="269072" y="4057542"/>
                    <a:pt x="327546" y="4068115"/>
                    <a:pt x="327546" y="4068115"/>
                  </a:cubicBezTo>
                  <a:cubicBezTo>
                    <a:pt x="359391" y="4063566"/>
                    <a:pt x="393685" y="4067532"/>
                    <a:pt x="423080" y="4054467"/>
                  </a:cubicBezTo>
                  <a:cubicBezTo>
                    <a:pt x="490197" y="4024637"/>
                    <a:pt x="406006" y="3997862"/>
                    <a:pt x="491319" y="3986228"/>
                  </a:cubicBezTo>
                  <a:cubicBezTo>
                    <a:pt x="577081" y="3974533"/>
                    <a:pt x="664190" y="3977129"/>
                    <a:pt x="750626" y="3972580"/>
                  </a:cubicBezTo>
                  <a:cubicBezTo>
                    <a:pt x="759725" y="3958932"/>
                    <a:pt x="773606" y="3947462"/>
                    <a:pt x="777922" y="3931637"/>
                  </a:cubicBezTo>
                  <a:cubicBezTo>
                    <a:pt x="787573" y="3896252"/>
                    <a:pt x="785009" y="3858541"/>
                    <a:pt x="791570" y="3822455"/>
                  </a:cubicBezTo>
                  <a:cubicBezTo>
                    <a:pt x="794143" y="3808301"/>
                    <a:pt x="795045" y="3791684"/>
                    <a:pt x="805217" y="3781512"/>
                  </a:cubicBezTo>
                  <a:cubicBezTo>
                    <a:pt x="815390" y="3771339"/>
                    <a:pt x="832204" y="3771353"/>
                    <a:pt x="846161" y="3767864"/>
                  </a:cubicBezTo>
                  <a:cubicBezTo>
                    <a:pt x="868665" y="3762238"/>
                    <a:pt x="892021" y="3760319"/>
                    <a:pt x="914400" y="3754216"/>
                  </a:cubicBezTo>
                  <a:cubicBezTo>
                    <a:pt x="942158" y="3746646"/>
                    <a:pt x="968991" y="3736019"/>
                    <a:pt x="996286" y="3726921"/>
                  </a:cubicBezTo>
                  <a:lnTo>
                    <a:pt x="1037229" y="3713273"/>
                  </a:lnTo>
                  <a:cubicBezTo>
                    <a:pt x="1173707" y="3717822"/>
                    <a:pt x="1311163" y="3709984"/>
                    <a:pt x="1446662" y="3726921"/>
                  </a:cubicBezTo>
                  <a:cubicBezTo>
                    <a:pt x="1462938" y="3728955"/>
                    <a:pt x="1463457" y="3755263"/>
                    <a:pt x="1473958" y="3767864"/>
                  </a:cubicBezTo>
                  <a:cubicBezTo>
                    <a:pt x="1486314" y="3782691"/>
                    <a:pt x="1498842" y="3798101"/>
                    <a:pt x="1514901" y="3808807"/>
                  </a:cubicBezTo>
                  <a:cubicBezTo>
                    <a:pt x="1526871" y="3816787"/>
                    <a:pt x="1541654" y="3820090"/>
                    <a:pt x="1555844" y="3822455"/>
                  </a:cubicBezTo>
                  <a:cubicBezTo>
                    <a:pt x="1596479" y="3829228"/>
                    <a:pt x="1637731" y="3831554"/>
                    <a:pt x="1678674" y="3836103"/>
                  </a:cubicBezTo>
                  <a:lnTo>
                    <a:pt x="1801504" y="3877046"/>
                  </a:lnTo>
                  <a:cubicBezTo>
                    <a:pt x="1819298" y="3882978"/>
                    <a:pt x="1837898" y="3886145"/>
                    <a:pt x="1856095" y="3890694"/>
                  </a:cubicBezTo>
                  <a:cubicBezTo>
                    <a:pt x="1865194" y="3904342"/>
                    <a:pt x="1877632" y="3916279"/>
                    <a:pt x="1883391" y="3931637"/>
                  </a:cubicBezTo>
                  <a:cubicBezTo>
                    <a:pt x="1891536" y="3953357"/>
                    <a:pt x="1882797" y="3981566"/>
                    <a:pt x="1897038" y="3999876"/>
                  </a:cubicBezTo>
                  <a:cubicBezTo>
                    <a:pt x="1917178" y="4025771"/>
                    <a:pt x="1947803" y="4044093"/>
                    <a:pt x="1978925" y="4054467"/>
                  </a:cubicBezTo>
                  <a:lnTo>
                    <a:pt x="2060811" y="4081762"/>
                  </a:lnTo>
                  <a:cubicBezTo>
                    <a:pt x="2090995" y="4111946"/>
                    <a:pt x="2104695" y="4131000"/>
                    <a:pt x="2142698" y="4150001"/>
                  </a:cubicBezTo>
                  <a:cubicBezTo>
                    <a:pt x="2155565" y="4156435"/>
                    <a:pt x="2169993" y="4159100"/>
                    <a:pt x="2183641" y="4163649"/>
                  </a:cubicBezTo>
                  <a:cubicBezTo>
                    <a:pt x="2221684" y="4353861"/>
                    <a:pt x="2163692" y="4051304"/>
                    <a:pt x="2210937" y="4382013"/>
                  </a:cubicBezTo>
                  <a:cubicBezTo>
                    <a:pt x="2212972" y="4396254"/>
                    <a:pt x="2212615" y="4414976"/>
                    <a:pt x="2224585" y="4422956"/>
                  </a:cubicBezTo>
                  <a:cubicBezTo>
                    <a:pt x="2243886" y="4435823"/>
                    <a:pt x="2269655" y="4435446"/>
                    <a:pt x="2292823" y="4436604"/>
                  </a:cubicBezTo>
                  <a:cubicBezTo>
                    <a:pt x="2451913" y="4444559"/>
                    <a:pt x="2611271" y="4445703"/>
                    <a:pt x="2770495" y="4450252"/>
                  </a:cubicBezTo>
                  <a:cubicBezTo>
                    <a:pt x="2802340" y="4545786"/>
                    <a:pt x="2770496" y="4523039"/>
                    <a:pt x="2838734" y="4545786"/>
                  </a:cubicBezTo>
                  <a:cubicBezTo>
                    <a:pt x="3116167" y="4524445"/>
                    <a:pt x="2947932" y="4576102"/>
                    <a:pt x="3057098" y="4491195"/>
                  </a:cubicBezTo>
                  <a:cubicBezTo>
                    <a:pt x="3082993" y="4471055"/>
                    <a:pt x="3111689" y="4454801"/>
                    <a:pt x="3138985" y="4436604"/>
                  </a:cubicBezTo>
                  <a:lnTo>
                    <a:pt x="3179928" y="4409309"/>
                  </a:lnTo>
                  <a:cubicBezTo>
                    <a:pt x="3189026" y="4395661"/>
                    <a:pt x="3194879" y="4379166"/>
                    <a:pt x="3207223" y="4368365"/>
                  </a:cubicBezTo>
                  <a:cubicBezTo>
                    <a:pt x="3284957" y="4300347"/>
                    <a:pt x="3286952" y="4314082"/>
                    <a:pt x="3384644" y="4300127"/>
                  </a:cubicBezTo>
                  <a:cubicBezTo>
                    <a:pt x="3416953" y="4289357"/>
                    <a:pt x="3460888" y="4267189"/>
                    <a:pt x="3493826" y="4300127"/>
                  </a:cubicBezTo>
                  <a:cubicBezTo>
                    <a:pt x="3514171" y="4320472"/>
                    <a:pt x="3505162" y="4358073"/>
                    <a:pt x="3521122" y="4382013"/>
                  </a:cubicBezTo>
                  <a:cubicBezTo>
                    <a:pt x="3530220" y="4395661"/>
                    <a:pt x="3532257" y="4420146"/>
                    <a:pt x="3548417" y="4422956"/>
                  </a:cubicBezTo>
                  <a:cubicBezTo>
                    <a:pt x="3642645" y="4439344"/>
                    <a:pt x="3739486" y="4432055"/>
                    <a:pt x="3835020" y="4436604"/>
                  </a:cubicBezTo>
                  <a:cubicBezTo>
                    <a:pt x="3848668" y="4441153"/>
                    <a:pt x="3863388" y="4443265"/>
                    <a:pt x="3875964" y="4450252"/>
                  </a:cubicBezTo>
                  <a:cubicBezTo>
                    <a:pt x="4016749" y="4528466"/>
                    <a:pt x="3906148" y="4487609"/>
                    <a:pt x="3998794" y="4518491"/>
                  </a:cubicBezTo>
                  <a:cubicBezTo>
                    <a:pt x="4039737" y="4513942"/>
                    <a:pt x="4104082" y="4542117"/>
                    <a:pt x="4121623" y="4504843"/>
                  </a:cubicBezTo>
                  <a:cubicBezTo>
                    <a:pt x="4152676" y="4438855"/>
                    <a:pt x="4117830" y="4358740"/>
                    <a:pt x="4107976" y="4286479"/>
                  </a:cubicBezTo>
                  <a:cubicBezTo>
                    <a:pt x="4104089" y="4257971"/>
                    <a:pt x="4080680" y="4204592"/>
                    <a:pt x="4080680" y="4204592"/>
                  </a:cubicBezTo>
                  <a:cubicBezTo>
                    <a:pt x="4093942" y="3992397"/>
                    <a:pt x="4023513" y="3951465"/>
                    <a:pt x="4217158" y="3999876"/>
                  </a:cubicBezTo>
                  <a:cubicBezTo>
                    <a:pt x="4233071" y="4003854"/>
                    <a:pt x="4244453" y="4018073"/>
                    <a:pt x="4258101" y="4027171"/>
                  </a:cubicBezTo>
                  <a:cubicBezTo>
                    <a:pt x="4267200" y="4040819"/>
                    <a:pt x="4269385" y="4064557"/>
                    <a:pt x="4285397" y="4068115"/>
                  </a:cubicBezTo>
                  <a:cubicBezTo>
                    <a:pt x="4360130" y="4084723"/>
                    <a:pt x="4411689" y="4066486"/>
                    <a:pt x="4367283" y="3999876"/>
                  </a:cubicBezTo>
                  <a:cubicBezTo>
                    <a:pt x="4358185" y="3986228"/>
                    <a:pt x="4339988" y="3981679"/>
                    <a:pt x="4326340" y="3972580"/>
                  </a:cubicBezTo>
                  <a:cubicBezTo>
                    <a:pt x="4321791" y="3958932"/>
                    <a:pt x="4307349" y="3944994"/>
                    <a:pt x="4312692" y="3931637"/>
                  </a:cubicBezTo>
                  <a:cubicBezTo>
                    <a:pt x="4318784" y="3916408"/>
                    <a:pt x="4337281" y="3905599"/>
                    <a:pt x="4353635" y="3904341"/>
                  </a:cubicBezTo>
                  <a:cubicBezTo>
                    <a:pt x="4399220" y="3900834"/>
                    <a:pt x="4444620" y="3913440"/>
                    <a:pt x="4490113" y="3917989"/>
                  </a:cubicBezTo>
                  <a:cubicBezTo>
                    <a:pt x="4593024" y="3952293"/>
                    <a:pt x="4466173" y="3906019"/>
                    <a:pt x="4572000" y="3958932"/>
                  </a:cubicBezTo>
                  <a:cubicBezTo>
                    <a:pt x="4591581" y="3968722"/>
                    <a:pt x="4650041" y="3981855"/>
                    <a:pt x="4667534" y="3986228"/>
                  </a:cubicBezTo>
                  <a:cubicBezTo>
                    <a:pt x="4676632" y="3999876"/>
                    <a:pt x="4682021" y="4016925"/>
                    <a:pt x="4694829" y="4027171"/>
                  </a:cubicBezTo>
                  <a:cubicBezTo>
                    <a:pt x="4732358" y="4057194"/>
                    <a:pt x="4818914" y="4030426"/>
                    <a:pt x="4844955" y="4027171"/>
                  </a:cubicBezTo>
                  <a:cubicBezTo>
                    <a:pt x="4937129" y="3996448"/>
                    <a:pt x="4823659" y="4031904"/>
                    <a:pt x="4967785" y="3999876"/>
                  </a:cubicBezTo>
                  <a:cubicBezTo>
                    <a:pt x="4981828" y="3996755"/>
                    <a:pt x="4994509" y="3988416"/>
                    <a:pt x="5008728" y="3986228"/>
                  </a:cubicBezTo>
                  <a:cubicBezTo>
                    <a:pt x="5053916" y="3979276"/>
                    <a:pt x="5099713" y="3977129"/>
                    <a:pt x="5145206" y="3972580"/>
                  </a:cubicBezTo>
                  <a:cubicBezTo>
                    <a:pt x="5140657" y="3936186"/>
                    <a:pt x="5138119" y="3899484"/>
                    <a:pt x="5131558" y="3863398"/>
                  </a:cubicBezTo>
                  <a:cubicBezTo>
                    <a:pt x="5128985" y="3849244"/>
                    <a:pt x="5128082" y="3832627"/>
                    <a:pt x="5117910" y="3822455"/>
                  </a:cubicBezTo>
                  <a:cubicBezTo>
                    <a:pt x="5107738" y="3812283"/>
                    <a:pt x="5090615" y="3813356"/>
                    <a:pt x="5076967" y="3808807"/>
                  </a:cubicBezTo>
                  <a:cubicBezTo>
                    <a:pt x="5067868" y="3795159"/>
                    <a:pt x="5063912" y="3776002"/>
                    <a:pt x="5049671" y="3767864"/>
                  </a:cubicBezTo>
                  <a:cubicBezTo>
                    <a:pt x="5029530" y="3756355"/>
                    <a:pt x="5003811" y="3760319"/>
                    <a:pt x="4981432" y="3754216"/>
                  </a:cubicBezTo>
                  <a:cubicBezTo>
                    <a:pt x="4953674" y="3746646"/>
                    <a:pt x="4926841" y="3736019"/>
                    <a:pt x="4899546" y="3726921"/>
                  </a:cubicBezTo>
                  <a:lnTo>
                    <a:pt x="4858603" y="3713273"/>
                  </a:lnTo>
                  <a:cubicBezTo>
                    <a:pt x="4824298" y="3610360"/>
                    <a:pt x="4874564" y="3733225"/>
                    <a:pt x="4804011" y="3645034"/>
                  </a:cubicBezTo>
                  <a:cubicBezTo>
                    <a:pt x="4795024" y="3633801"/>
                    <a:pt x="4800536" y="3614263"/>
                    <a:pt x="4790364" y="3604091"/>
                  </a:cubicBezTo>
                  <a:cubicBezTo>
                    <a:pt x="4780191" y="3593918"/>
                    <a:pt x="4763377" y="3593932"/>
                    <a:pt x="4749420" y="3590443"/>
                  </a:cubicBezTo>
                  <a:cubicBezTo>
                    <a:pt x="4726916" y="3584817"/>
                    <a:pt x="4703928" y="3581344"/>
                    <a:pt x="4681182" y="3576795"/>
                  </a:cubicBezTo>
                  <a:cubicBezTo>
                    <a:pt x="4667534" y="3567697"/>
                    <a:pt x="4655227" y="3556162"/>
                    <a:pt x="4640238" y="3549500"/>
                  </a:cubicBezTo>
                  <a:cubicBezTo>
                    <a:pt x="4597515" y="3530512"/>
                    <a:pt x="4549133" y="3519899"/>
                    <a:pt x="4503761" y="3508556"/>
                  </a:cubicBezTo>
                  <a:cubicBezTo>
                    <a:pt x="4490113" y="3499458"/>
                    <a:pt x="4477488" y="3488596"/>
                    <a:pt x="4462817" y="3481261"/>
                  </a:cubicBezTo>
                  <a:cubicBezTo>
                    <a:pt x="4449950" y="3474827"/>
                    <a:pt x="4433107" y="3476600"/>
                    <a:pt x="4421874" y="3467613"/>
                  </a:cubicBezTo>
                  <a:cubicBezTo>
                    <a:pt x="4409066" y="3457366"/>
                    <a:pt x="4408488" y="3435363"/>
                    <a:pt x="4394579" y="3426670"/>
                  </a:cubicBezTo>
                  <a:cubicBezTo>
                    <a:pt x="4370180" y="3411421"/>
                    <a:pt x="4336632" y="3415334"/>
                    <a:pt x="4312692" y="3399374"/>
                  </a:cubicBezTo>
                  <a:lnTo>
                    <a:pt x="4271749" y="3372079"/>
                  </a:lnTo>
                  <a:cubicBezTo>
                    <a:pt x="4267200" y="3358431"/>
                    <a:pt x="4267088" y="3342369"/>
                    <a:pt x="4258101" y="3331135"/>
                  </a:cubicBezTo>
                  <a:cubicBezTo>
                    <a:pt x="4230019" y="3296032"/>
                    <a:pt x="4187758" y="3299902"/>
                    <a:pt x="4148919" y="3290192"/>
                  </a:cubicBezTo>
                  <a:cubicBezTo>
                    <a:pt x="4103717" y="3278891"/>
                    <a:pt x="4107060" y="3275933"/>
                    <a:pt x="4067032" y="3249249"/>
                  </a:cubicBezTo>
                  <a:cubicBezTo>
                    <a:pt x="4062483" y="3235601"/>
                    <a:pt x="4055958" y="3222460"/>
                    <a:pt x="4053385" y="3208306"/>
                  </a:cubicBezTo>
                  <a:cubicBezTo>
                    <a:pt x="4046824" y="3172220"/>
                    <a:pt x="4058218" y="3130805"/>
                    <a:pt x="4039737" y="3099124"/>
                  </a:cubicBezTo>
                  <a:cubicBezTo>
                    <a:pt x="4023207" y="3070787"/>
                    <a:pt x="3957850" y="3044532"/>
                    <a:pt x="3957850" y="3044532"/>
                  </a:cubicBezTo>
                  <a:lnTo>
                    <a:pt x="3903259" y="2962646"/>
                  </a:lnTo>
                  <a:cubicBezTo>
                    <a:pt x="3894161" y="2948998"/>
                    <a:pt x="3881151" y="2937264"/>
                    <a:pt x="3875964" y="2921703"/>
                  </a:cubicBezTo>
                  <a:cubicBezTo>
                    <a:pt x="3856213" y="2862449"/>
                    <a:pt x="3872489" y="2890932"/>
                    <a:pt x="3821373" y="2839816"/>
                  </a:cubicBezTo>
                  <a:cubicBezTo>
                    <a:pt x="3816824" y="2803422"/>
                    <a:pt x="3817376" y="2766019"/>
                    <a:pt x="3807725" y="2730634"/>
                  </a:cubicBezTo>
                  <a:cubicBezTo>
                    <a:pt x="3803409" y="2714809"/>
                    <a:pt x="3787764" y="2704362"/>
                    <a:pt x="3780429" y="2689691"/>
                  </a:cubicBezTo>
                  <a:cubicBezTo>
                    <a:pt x="3773995" y="2676824"/>
                    <a:pt x="3771331" y="2662395"/>
                    <a:pt x="3766782" y="2648747"/>
                  </a:cubicBezTo>
                  <a:cubicBezTo>
                    <a:pt x="3765718" y="2628527"/>
                    <a:pt x="3775820" y="2382527"/>
                    <a:pt x="3725838" y="2307553"/>
                  </a:cubicBezTo>
                  <a:cubicBezTo>
                    <a:pt x="3716740" y="2293905"/>
                    <a:pt x="3710141" y="2278208"/>
                    <a:pt x="3698543" y="2266610"/>
                  </a:cubicBezTo>
                  <a:cubicBezTo>
                    <a:pt x="3686945" y="2255012"/>
                    <a:pt x="3671248" y="2248413"/>
                    <a:pt x="3657600" y="2239315"/>
                  </a:cubicBezTo>
                  <a:cubicBezTo>
                    <a:pt x="3653051" y="2225667"/>
                    <a:pt x="3645853" y="2212631"/>
                    <a:pt x="3643952" y="2198371"/>
                  </a:cubicBezTo>
                  <a:cubicBezTo>
                    <a:pt x="3636712" y="2144071"/>
                    <a:pt x="3646414" y="2086956"/>
                    <a:pt x="3630304" y="2034598"/>
                  </a:cubicBezTo>
                  <a:cubicBezTo>
                    <a:pt x="3626073" y="2020848"/>
                    <a:pt x="3601937" y="2027936"/>
                    <a:pt x="3589361" y="2020950"/>
                  </a:cubicBezTo>
                  <a:cubicBezTo>
                    <a:pt x="3560684" y="2005018"/>
                    <a:pt x="3507474" y="1966359"/>
                    <a:pt x="3507474" y="1966359"/>
                  </a:cubicBezTo>
                  <a:cubicBezTo>
                    <a:pt x="3502925" y="1852628"/>
                    <a:pt x="3501935" y="1738698"/>
                    <a:pt x="3493826" y="1625165"/>
                  </a:cubicBezTo>
                  <a:cubicBezTo>
                    <a:pt x="3492801" y="1610816"/>
                    <a:pt x="3490351" y="1594394"/>
                    <a:pt x="3480179" y="1584222"/>
                  </a:cubicBezTo>
                  <a:cubicBezTo>
                    <a:pt x="3470006" y="1574049"/>
                    <a:pt x="3452883" y="1575123"/>
                    <a:pt x="3439235" y="1570574"/>
                  </a:cubicBezTo>
                  <a:cubicBezTo>
                    <a:pt x="3430137" y="1556926"/>
                    <a:pt x="3413198" y="1545985"/>
                    <a:pt x="3411940" y="1529631"/>
                  </a:cubicBezTo>
                  <a:cubicBezTo>
                    <a:pt x="3394701" y="1305510"/>
                    <a:pt x="3450114" y="1465807"/>
                    <a:pt x="3411940" y="1338562"/>
                  </a:cubicBezTo>
                  <a:cubicBezTo>
                    <a:pt x="3403672" y="1311004"/>
                    <a:pt x="3393742" y="1283971"/>
                    <a:pt x="3384644" y="1256676"/>
                  </a:cubicBezTo>
                  <a:lnTo>
                    <a:pt x="3370997" y="1215732"/>
                  </a:lnTo>
                  <a:cubicBezTo>
                    <a:pt x="3366448" y="1124747"/>
                    <a:pt x="3367791" y="1033275"/>
                    <a:pt x="3357349" y="942777"/>
                  </a:cubicBezTo>
                  <a:cubicBezTo>
                    <a:pt x="3354051" y="914195"/>
                    <a:pt x="3346013" y="884831"/>
                    <a:pt x="3330053" y="860891"/>
                  </a:cubicBezTo>
                  <a:lnTo>
                    <a:pt x="3275462" y="779004"/>
                  </a:lnTo>
                  <a:cubicBezTo>
                    <a:pt x="3270913" y="760807"/>
                    <a:pt x="3265883" y="742723"/>
                    <a:pt x="3261814" y="724413"/>
                  </a:cubicBezTo>
                  <a:cubicBezTo>
                    <a:pt x="3256782" y="701769"/>
                    <a:pt x="3262408" y="674484"/>
                    <a:pt x="3248167" y="656174"/>
                  </a:cubicBezTo>
                  <a:cubicBezTo>
                    <a:pt x="3228027" y="630279"/>
                    <a:pt x="3193576" y="619780"/>
                    <a:pt x="3166280" y="601583"/>
                  </a:cubicBezTo>
                  <a:lnTo>
                    <a:pt x="3125337" y="574288"/>
                  </a:lnTo>
                  <a:cubicBezTo>
                    <a:pt x="3103482" y="541506"/>
                    <a:pt x="3091457" y="531249"/>
                    <a:pt x="3084394" y="492401"/>
                  </a:cubicBezTo>
                  <a:cubicBezTo>
                    <a:pt x="3077833" y="456315"/>
                    <a:pt x="3084368" y="417273"/>
                    <a:pt x="3070746" y="383219"/>
                  </a:cubicBezTo>
                  <a:cubicBezTo>
                    <a:pt x="3064654" y="367990"/>
                    <a:pt x="3045218" y="361529"/>
                    <a:pt x="3029803" y="355924"/>
                  </a:cubicBezTo>
                  <a:cubicBezTo>
                    <a:pt x="2994547" y="343104"/>
                    <a:pt x="2920620" y="328628"/>
                    <a:pt x="2920620" y="328628"/>
                  </a:cubicBezTo>
                  <a:cubicBezTo>
                    <a:pt x="2906972" y="319529"/>
                    <a:pt x="2894348" y="308667"/>
                    <a:pt x="2879677" y="301332"/>
                  </a:cubicBezTo>
                  <a:cubicBezTo>
                    <a:pt x="2866810" y="294898"/>
                    <a:pt x="2848906" y="297857"/>
                    <a:pt x="2838734" y="287685"/>
                  </a:cubicBezTo>
                  <a:cubicBezTo>
                    <a:pt x="2815537" y="264488"/>
                    <a:pt x="2802340" y="233094"/>
                    <a:pt x="2784143" y="205798"/>
                  </a:cubicBezTo>
                  <a:lnTo>
                    <a:pt x="2756847" y="164855"/>
                  </a:lnTo>
                  <a:cubicBezTo>
                    <a:pt x="2722546" y="61947"/>
                    <a:pt x="2772805" y="184802"/>
                    <a:pt x="2702256" y="96616"/>
                  </a:cubicBezTo>
                  <a:cubicBezTo>
                    <a:pt x="2693269" y="85383"/>
                    <a:pt x="2697595" y="66907"/>
                    <a:pt x="2688608" y="55673"/>
                  </a:cubicBezTo>
                  <a:cubicBezTo>
                    <a:pt x="2678361" y="42865"/>
                    <a:pt x="2670411" y="-8016"/>
                    <a:pt x="2647665" y="108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8" name="TextBox 27"/>
          <p:cNvSpPr txBox="1"/>
          <p:nvPr/>
        </p:nvSpPr>
        <p:spPr>
          <a:xfrm>
            <a:off x="19138" y="968904"/>
            <a:ext cx="1744551" cy="923330"/>
          </a:xfrm>
          <a:prstGeom prst="rect">
            <a:avLst/>
          </a:prstGeom>
          <a:noFill/>
        </p:spPr>
        <p:txBody>
          <a:bodyPr wrap="square" rtlCol="0">
            <a:spAutoFit/>
          </a:bodyPr>
          <a:lstStyle/>
          <a:p>
            <a:r>
              <a:rPr lang="en-GB" b="1">
                <a:solidFill>
                  <a:prstClr val="black"/>
                </a:solidFill>
              </a:rPr>
              <a:t>Places and neighbourhoods</a:t>
            </a:r>
          </a:p>
          <a:p>
            <a:endParaRPr lang="en-GB" b="1">
              <a:solidFill>
                <a:prstClr val="black"/>
              </a:solidFill>
            </a:endParaRPr>
          </a:p>
        </p:txBody>
      </p:sp>
      <p:sp>
        <p:nvSpPr>
          <p:cNvPr id="31" name="TextBox 30"/>
          <p:cNvSpPr txBox="1"/>
          <p:nvPr/>
        </p:nvSpPr>
        <p:spPr>
          <a:xfrm>
            <a:off x="48131" y="3123194"/>
            <a:ext cx="1744551" cy="646331"/>
          </a:xfrm>
          <a:prstGeom prst="rect">
            <a:avLst/>
          </a:prstGeom>
          <a:noFill/>
        </p:spPr>
        <p:txBody>
          <a:bodyPr wrap="square" rtlCol="0">
            <a:spAutoFit/>
          </a:bodyPr>
          <a:lstStyle/>
          <a:p>
            <a:r>
              <a:rPr lang="en-GB" b="1">
                <a:solidFill>
                  <a:prstClr val="black"/>
                </a:solidFill>
              </a:rPr>
              <a:t>Integrated Care Partnerships</a:t>
            </a:r>
          </a:p>
        </p:txBody>
      </p:sp>
      <p:sp>
        <p:nvSpPr>
          <p:cNvPr id="32" name="TextBox 31"/>
          <p:cNvSpPr txBox="1"/>
          <p:nvPr/>
        </p:nvSpPr>
        <p:spPr>
          <a:xfrm>
            <a:off x="35104" y="5301210"/>
            <a:ext cx="1744551" cy="646331"/>
          </a:xfrm>
          <a:prstGeom prst="rect">
            <a:avLst/>
          </a:prstGeom>
          <a:noFill/>
        </p:spPr>
        <p:txBody>
          <a:bodyPr wrap="square" rtlCol="0">
            <a:spAutoFit/>
          </a:bodyPr>
          <a:lstStyle/>
          <a:p>
            <a:r>
              <a:rPr lang="en-GB" b="1">
                <a:solidFill>
                  <a:prstClr val="black"/>
                </a:solidFill>
              </a:rPr>
              <a:t>Integrated Care System </a:t>
            </a:r>
          </a:p>
        </p:txBody>
      </p:sp>
      <p:sp>
        <p:nvSpPr>
          <p:cNvPr id="30" name="TextBox 29"/>
          <p:cNvSpPr txBox="1"/>
          <p:nvPr/>
        </p:nvSpPr>
        <p:spPr>
          <a:xfrm>
            <a:off x="2801136" y="5602827"/>
            <a:ext cx="651952" cy="523220"/>
          </a:xfrm>
          <a:prstGeom prst="rect">
            <a:avLst/>
          </a:prstGeom>
          <a:noFill/>
        </p:spPr>
        <p:txBody>
          <a:bodyPr wrap="square" rtlCol="0">
            <a:spAutoFit/>
          </a:bodyPr>
          <a:lstStyle/>
          <a:p>
            <a:pPr algn="ctr"/>
            <a:r>
              <a:rPr lang="en-GB" sz="2800" b="1">
                <a:solidFill>
                  <a:prstClr val="white"/>
                </a:solidFill>
              </a:rPr>
              <a:t>ICS</a:t>
            </a:r>
          </a:p>
        </p:txBody>
      </p:sp>
      <p:grpSp>
        <p:nvGrpSpPr>
          <p:cNvPr id="38" name="Group 37"/>
          <p:cNvGrpSpPr/>
          <p:nvPr/>
        </p:nvGrpSpPr>
        <p:grpSpPr>
          <a:xfrm>
            <a:off x="1972449" y="2456276"/>
            <a:ext cx="2568127" cy="2049417"/>
            <a:chOff x="1972448" y="2456276"/>
            <a:chExt cx="2568127" cy="2049417"/>
          </a:xfrm>
        </p:grpSpPr>
        <p:pic>
          <p:nvPicPr>
            <p:cNvPr id="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93" r="20898" b="8864"/>
            <a:stretch/>
          </p:blipFill>
          <p:spPr bwMode="auto">
            <a:xfrm>
              <a:off x="1972448" y="2456276"/>
              <a:ext cx="2568127" cy="2049417"/>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2246650" y="3717032"/>
              <a:ext cx="651952" cy="169277"/>
            </a:xfrm>
            <a:prstGeom prst="rect">
              <a:avLst/>
            </a:prstGeom>
            <a:noFill/>
          </p:spPr>
          <p:txBody>
            <a:bodyPr wrap="square" rtlCol="0">
              <a:spAutoFit/>
            </a:bodyPr>
            <a:lstStyle/>
            <a:p>
              <a:pPr algn="ctr"/>
              <a:r>
                <a:rPr lang="en-GB" sz="500" b="1">
                  <a:solidFill>
                    <a:prstClr val="white"/>
                  </a:solidFill>
                </a:rPr>
                <a:t>North</a:t>
              </a:r>
              <a:endParaRPr lang="en-GB" sz="2800" b="1">
                <a:solidFill>
                  <a:prstClr val="white"/>
                </a:solidFill>
              </a:endParaRPr>
            </a:p>
          </p:txBody>
        </p:sp>
      </p:grpSp>
      <p:sp>
        <p:nvSpPr>
          <p:cNvPr id="33" name="TextBox 32"/>
          <p:cNvSpPr txBox="1"/>
          <p:nvPr/>
        </p:nvSpPr>
        <p:spPr>
          <a:xfrm>
            <a:off x="4687701" y="92962"/>
            <a:ext cx="4424874" cy="2031325"/>
          </a:xfrm>
          <a:prstGeom prst="rect">
            <a:avLst/>
          </a:prstGeom>
          <a:noFill/>
        </p:spPr>
        <p:txBody>
          <a:bodyPr wrap="square" rtlCol="0">
            <a:spAutoFit/>
          </a:bodyPr>
          <a:lstStyle/>
          <a:p>
            <a:r>
              <a:rPr lang="en-GB" sz="1400" b="1">
                <a:solidFill>
                  <a:prstClr val="black"/>
                </a:solidFill>
              </a:rPr>
              <a:t>Areas of focus</a:t>
            </a:r>
          </a:p>
          <a:p>
            <a:pPr marL="285750" indent="-285750">
              <a:buFont typeface="Arial" panose="020B0604020202020204" pitchFamily="34" charset="0"/>
              <a:buChar char="•"/>
            </a:pPr>
            <a:r>
              <a:rPr lang="en-GB" sz="1400">
                <a:solidFill>
                  <a:prstClr val="black"/>
                </a:solidFill>
              </a:rPr>
              <a:t>Partnership working between NHS and local authorities via </a:t>
            </a:r>
            <a:r>
              <a:rPr lang="en-GB" sz="1400" b="1">
                <a:solidFill>
                  <a:prstClr val="black"/>
                </a:solidFill>
              </a:rPr>
              <a:t>Health &amp; Wellbeing Boards</a:t>
            </a:r>
          </a:p>
          <a:p>
            <a:pPr marL="285750" indent="-285750">
              <a:buFont typeface="Arial" panose="020B0604020202020204" pitchFamily="34" charset="0"/>
              <a:buChar char="•"/>
            </a:pPr>
            <a:r>
              <a:rPr lang="en-GB" sz="1400">
                <a:solidFill>
                  <a:srgbClr val="000000"/>
                </a:solidFill>
              </a:rPr>
              <a:t>Ensuring the quality, safety and accountability of local health services  </a:t>
            </a:r>
          </a:p>
          <a:p>
            <a:pPr marL="285750" indent="-285750">
              <a:buFont typeface="Arial" panose="020B0604020202020204" pitchFamily="34" charset="0"/>
              <a:buChar char="•"/>
            </a:pPr>
            <a:r>
              <a:rPr lang="en-GB" sz="1400">
                <a:solidFill>
                  <a:srgbClr val="000000"/>
                </a:solidFill>
              </a:rPr>
              <a:t>Public and political  engagement and consultation </a:t>
            </a:r>
          </a:p>
          <a:p>
            <a:pPr marL="285750" indent="-285750">
              <a:buFont typeface="Arial" panose="020B0604020202020204" pitchFamily="34" charset="0"/>
              <a:buChar char="•"/>
            </a:pPr>
            <a:r>
              <a:rPr lang="en-GB" sz="1400">
                <a:solidFill>
                  <a:prstClr val="black"/>
                </a:solidFill>
              </a:rPr>
              <a:t>Primary Care Network development </a:t>
            </a:r>
          </a:p>
          <a:p>
            <a:pPr marL="285750" indent="-285750">
              <a:buFont typeface="Arial" panose="020B0604020202020204" pitchFamily="34" charset="0"/>
              <a:buChar char="•"/>
            </a:pPr>
            <a:r>
              <a:rPr lang="en-GB" sz="1400">
                <a:solidFill>
                  <a:prstClr val="black"/>
                </a:solidFill>
              </a:rPr>
              <a:t>Health and Social Care Integration initiatives</a:t>
            </a:r>
          </a:p>
          <a:p>
            <a:pPr marL="285750" indent="-285750">
              <a:buFont typeface="Arial" panose="020B0604020202020204" pitchFamily="34" charset="0"/>
              <a:buChar char="•"/>
            </a:pPr>
            <a:r>
              <a:rPr lang="en-GB" sz="1400">
                <a:solidFill>
                  <a:prstClr val="black"/>
                </a:solidFill>
              </a:rPr>
              <a:t>Joint-working with the local voluntary sector  </a:t>
            </a:r>
          </a:p>
        </p:txBody>
      </p:sp>
      <p:sp>
        <p:nvSpPr>
          <p:cNvPr id="36" name="TextBox 35"/>
          <p:cNvSpPr txBox="1"/>
          <p:nvPr/>
        </p:nvSpPr>
        <p:spPr>
          <a:xfrm>
            <a:off x="4713980" y="2466323"/>
            <a:ext cx="4324551" cy="2031325"/>
          </a:xfrm>
          <a:prstGeom prst="rect">
            <a:avLst/>
          </a:prstGeom>
          <a:noFill/>
        </p:spPr>
        <p:txBody>
          <a:bodyPr wrap="square" rtlCol="0">
            <a:spAutoFit/>
          </a:bodyPr>
          <a:lstStyle/>
          <a:p>
            <a:pPr marL="285750" indent="-285750">
              <a:buFont typeface="Arial" panose="020B0604020202020204" pitchFamily="34" charset="0"/>
              <a:buChar char="•"/>
            </a:pPr>
            <a:r>
              <a:rPr lang="en-GB" sz="1400">
                <a:solidFill>
                  <a:prstClr val="black"/>
                </a:solidFill>
              </a:rPr>
              <a:t>Focus on acute services sustainability: clinical networking between neighbouring FTs and coordination of service development proposals</a:t>
            </a:r>
            <a:endParaRPr lang="en-GB" sz="1400" b="1">
              <a:solidFill>
                <a:prstClr val="black"/>
              </a:solidFill>
            </a:endParaRPr>
          </a:p>
          <a:p>
            <a:pPr marL="285750" indent="-285750">
              <a:buFont typeface="Arial" panose="020B0604020202020204" pitchFamily="34" charset="0"/>
              <a:buChar char="•"/>
            </a:pPr>
            <a:r>
              <a:rPr lang="en-GB" sz="1400">
                <a:solidFill>
                  <a:prstClr val="black"/>
                </a:solidFill>
              </a:rPr>
              <a:t>One streamlined commissioning hub per ICP</a:t>
            </a:r>
          </a:p>
          <a:p>
            <a:pPr marL="285750" indent="-285750">
              <a:buFont typeface="Arial" panose="020B0604020202020204" pitchFamily="34" charset="0"/>
              <a:buChar char="•"/>
            </a:pPr>
            <a:r>
              <a:rPr lang="en-GB" sz="1400">
                <a:solidFill>
                  <a:prstClr val="black"/>
                </a:solidFill>
                <a:ea typeface="Calibri"/>
                <a:cs typeface="Calibri"/>
              </a:rPr>
              <a:t>Work towards a single, shared approach to finances, and risk-sharing where appropriate.</a:t>
            </a:r>
            <a:endParaRPr lang="en-GB" sz="1200">
              <a:solidFill>
                <a:prstClr val="black"/>
              </a:solidFill>
              <a:ea typeface="Calibri"/>
              <a:cs typeface="Times New Roman"/>
            </a:endParaRPr>
          </a:p>
          <a:p>
            <a:pPr marL="285750" indent="-285750">
              <a:buFont typeface="Arial" panose="020B0604020202020204" pitchFamily="34" charset="0"/>
              <a:buChar char="•"/>
            </a:pPr>
            <a:r>
              <a:rPr lang="en-GB" sz="1400">
                <a:solidFill>
                  <a:prstClr val="black"/>
                </a:solidFill>
                <a:ea typeface="Calibri"/>
                <a:cs typeface="Calibri"/>
              </a:rPr>
              <a:t>Make best use of the existing premises and facilities and jointly plan capital investments</a:t>
            </a:r>
            <a:endParaRPr lang="en-GB" sz="1200">
              <a:solidFill>
                <a:prstClr val="black"/>
              </a:solidFill>
              <a:ea typeface="Calibri"/>
              <a:cs typeface="Times New Roman"/>
            </a:endParaRPr>
          </a:p>
          <a:p>
            <a:pPr marL="285750" indent="-285750">
              <a:buFont typeface="Arial" panose="020B0604020202020204" pitchFamily="34" charset="0"/>
              <a:buChar char="•"/>
            </a:pPr>
            <a:endParaRPr lang="en-GB" sz="1400">
              <a:solidFill>
                <a:prstClr val="black"/>
              </a:solidFill>
            </a:endParaRPr>
          </a:p>
        </p:txBody>
      </p:sp>
      <p:sp>
        <p:nvSpPr>
          <p:cNvPr id="37" name="TextBox 36"/>
          <p:cNvSpPr txBox="1"/>
          <p:nvPr/>
        </p:nvSpPr>
        <p:spPr>
          <a:xfrm>
            <a:off x="4687702" y="4544404"/>
            <a:ext cx="4424874" cy="2246769"/>
          </a:xfrm>
          <a:prstGeom prst="rect">
            <a:avLst/>
          </a:prstGeom>
          <a:noFill/>
        </p:spPr>
        <p:txBody>
          <a:bodyPr wrap="square" rtlCol="0">
            <a:spAutoFit/>
          </a:bodyPr>
          <a:lstStyle/>
          <a:p>
            <a:pPr marL="285750" indent="-285750">
              <a:buFont typeface="Arial" panose="020B0604020202020204" pitchFamily="34" charset="0"/>
              <a:buChar char="•"/>
              <a:defRPr sz="1800" b="0" i="0" u="none" strike="noStrike" kern="0" cap="none" spc="0" baseline="0">
                <a:solidFill>
                  <a:srgbClr val="000000"/>
                </a:solidFill>
                <a:uFillTx/>
              </a:defRPr>
            </a:pPr>
            <a:r>
              <a:rPr lang="en-GB" sz="1400" kern="0">
                <a:solidFill>
                  <a:srgbClr val="000000"/>
                </a:solidFill>
              </a:rPr>
              <a:t>Overarching clinical strategy and clinical networks</a:t>
            </a:r>
          </a:p>
          <a:p>
            <a:pPr marL="285750" indent="-285750">
              <a:buFont typeface="Arial" panose="020B0604020202020204" pitchFamily="34" charset="0"/>
              <a:buChar char="•"/>
              <a:defRPr sz="1800" b="0" i="0" u="none" strike="noStrike" kern="0" cap="none" spc="0" baseline="0">
                <a:solidFill>
                  <a:srgbClr val="000000"/>
                </a:solidFill>
                <a:uFillTx/>
              </a:defRPr>
            </a:pPr>
            <a:r>
              <a:rPr lang="en-GB" sz="1400" kern="0">
                <a:solidFill>
                  <a:srgbClr val="000000"/>
                </a:solidFill>
              </a:rPr>
              <a:t>Strategic Commissioning (e.g. ambulance services)</a:t>
            </a:r>
          </a:p>
          <a:p>
            <a:pPr marL="285750" indent="-285750">
              <a:buFont typeface="Arial" panose="020B0604020202020204" pitchFamily="34" charset="0"/>
              <a:buChar char="•"/>
              <a:defRPr sz="1800" b="0" i="0" u="none" strike="noStrike" kern="0" cap="none" spc="0" baseline="0">
                <a:solidFill>
                  <a:srgbClr val="000000"/>
                </a:solidFill>
                <a:uFillTx/>
              </a:defRPr>
            </a:pPr>
            <a:r>
              <a:rPr lang="en-GB" sz="1400" kern="0">
                <a:solidFill>
                  <a:srgbClr val="000000"/>
                </a:solidFill>
              </a:rPr>
              <a:t>Shared policy development    </a:t>
            </a:r>
          </a:p>
          <a:p>
            <a:pPr marL="285750" indent="-285750">
              <a:buFont typeface="Arial" panose="020B0604020202020204" pitchFamily="34" charset="0"/>
              <a:buChar char="•"/>
              <a:defRPr sz="1800" b="0" i="0" u="none" strike="noStrike" kern="0" cap="none" spc="0" baseline="0">
                <a:solidFill>
                  <a:srgbClr val="000000"/>
                </a:solidFill>
                <a:uFillTx/>
              </a:defRPr>
            </a:pPr>
            <a:r>
              <a:rPr lang="en-GB" sz="1400" kern="0">
                <a:solidFill>
                  <a:srgbClr val="000000"/>
                </a:solidFill>
              </a:rPr>
              <a:t>Emerging ICS priority workstreams:</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Population Health &amp; Prevention </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Optimising Health Services </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Workforce Transformation</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Digital Transformation </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Mental Health </a:t>
            </a:r>
          </a:p>
          <a:p>
            <a:pPr marL="742950" lvl="1" indent="-285750">
              <a:buFontTx/>
              <a:buChar char="-"/>
              <a:defRPr sz="1800" b="0" i="0" u="none" strike="noStrike" kern="0" cap="none" spc="0" baseline="0">
                <a:solidFill>
                  <a:srgbClr val="000000"/>
                </a:solidFill>
                <a:uFillTx/>
              </a:defRPr>
            </a:pPr>
            <a:r>
              <a:rPr lang="en-GB" sz="1400" kern="0">
                <a:solidFill>
                  <a:srgbClr val="000000"/>
                </a:solidFill>
              </a:rPr>
              <a:t>Learning Disabilities &amp; Autism</a:t>
            </a:r>
          </a:p>
        </p:txBody>
      </p:sp>
      <p:sp>
        <p:nvSpPr>
          <p:cNvPr id="39" name="TextBox 38"/>
          <p:cNvSpPr txBox="1"/>
          <p:nvPr/>
        </p:nvSpPr>
        <p:spPr>
          <a:xfrm>
            <a:off x="2889428" y="3135270"/>
            <a:ext cx="651952" cy="369332"/>
          </a:xfrm>
          <a:prstGeom prst="rect">
            <a:avLst/>
          </a:prstGeom>
          <a:noFill/>
        </p:spPr>
        <p:txBody>
          <a:bodyPr wrap="square" rtlCol="0">
            <a:spAutoFit/>
          </a:bodyPr>
          <a:lstStyle/>
          <a:p>
            <a:pPr algn="ctr"/>
            <a:r>
              <a:rPr lang="en-GB" b="1">
                <a:solidFill>
                  <a:prstClr val="white"/>
                </a:solidFill>
              </a:rPr>
              <a:t>ICP</a:t>
            </a:r>
            <a:endParaRPr lang="en-GB" sz="2800" b="1">
              <a:solidFill>
                <a:prstClr val="white"/>
              </a:solidFill>
            </a:endParaRPr>
          </a:p>
        </p:txBody>
      </p:sp>
      <p:sp>
        <p:nvSpPr>
          <p:cNvPr id="40" name="TextBox 39"/>
          <p:cNvSpPr txBox="1"/>
          <p:nvPr/>
        </p:nvSpPr>
        <p:spPr>
          <a:xfrm>
            <a:off x="3041828" y="3617004"/>
            <a:ext cx="651952" cy="369332"/>
          </a:xfrm>
          <a:prstGeom prst="rect">
            <a:avLst/>
          </a:prstGeom>
          <a:noFill/>
        </p:spPr>
        <p:txBody>
          <a:bodyPr wrap="square" rtlCol="0">
            <a:spAutoFit/>
          </a:bodyPr>
          <a:lstStyle/>
          <a:p>
            <a:pPr algn="ctr"/>
            <a:r>
              <a:rPr lang="en-GB" b="1">
                <a:solidFill>
                  <a:prstClr val="white"/>
                </a:solidFill>
              </a:rPr>
              <a:t>ICP</a:t>
            </a:r>
            <a:endParaRPr lang="en-GB" sz="2800" b="1">
              <a:solidFill>
                <a:prstClr val="white"/>
              </a:solidFill>
            </a:endParaRPr>
          </a:p>
        </p:txBody>
      </p:sp>
      <p:sp>
        <p:nvSpPr>
          <p:cNvPr id="41" name="TextBox 40"/>
          <p:cNvSpPr txBox="1"/>
          <p:nvPr/>
        </p:nvSpPr>
        <p:spPr>
          <a:xfrm>
            <a:off x="3354185" y="3951867"/>
            <a:ext cx="651952" cy="369332"/>
          </a:xfrm>
          <a:prstGeom prst="rect">
            <a:avLst/>
          </a:prstGeom>
          <a:noFill/>
        </p:spPr>
        <p:txBody>
          <a:bodyPr wrap="square" rtlCol="0">
            <a:spAutoFit/>
          </a:bodyPr>
          <a:lstStyle/>
          <a:p>
            <a:pPr algn="ctr"/>
            <a:r>
              <a:rPr lang="en-GB" b="1">
                <a:solidFill>
                  <a:prstClr val="white"/>
                </a:solidFill>
              </a:rPr>
              <a:t>ICP</a:t>
            </a:r>
            <a:endParaRPr lang="en-GB" sz="2800" b="1">
              <a:solidFill>
                <a:prstClr val="white"/>
              </a:solidFill>
            </a:endParaRPr>
          </a:p>
        </p:txBody>
      </p:sp>
      <p:sp>
        <p:nvSpPr>
          <p:cNvPr id="42" name="TextBox 41"/>
          <p:cNvSpPr txBox="1"/>
          <p:nvPr/>
        </p:nvSpPr>
        <p:spPr>
          <a:xfrm>
            <a:off x="2246651" y="3504602"/>
            <a:ext cx="651952" cy="369332"/>
          </a:xfrm>
          <a:prstGeom prst="rect">
            <a:avLst/>
          </a:prstGeom>
          <a:noFill/>
        </p:spPr>
        <p:txBody>
          <a:bodyPr wrap="square" rtlCol="0">
            <a:spAutoFit/>
          </a:bodyPr>
          <a:lstStyle/>
          <a:p>
            <a:pPr algn="ctr"/>
            <a:r>
              <a:rPr lang="en-GB" b="1">
                <a:solidFill>
                  <a:prstClr val="white"/>
                </a:solidFill>
              </a:rPr>
              <a:t>ICP</a:t>
            </a:r>
            <a:endParaRPr lang="en-GB" sz="2800" b="1">
              <a:solidFill>
                <a:prstClr val="white"/>
              </a:solidFill>
            </a:endParaRPr>
          </a:p>
        </p:txBody>
      </p:sp>
    </p:spTree>
    <p:extLst>
      <p:ext uri="{BB962C8B-B14F-4D97-AF65-F5344CB8AC3E}">
        <p14:creationId xmlns:p14="http://schemas.microsoft.com/office/powerpoint/2010/main" val="76168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166"/>
            <a:ext cx="8229600" cy="1143000"/>
          </a:xfrm>
        </p:spPr>
        <p:txBody>
          <a:bodyPr>
            <a:noAutofit/>
          </a:bodyPr>
          <a:lstStyle/>
          <a:p>
            <a:r>
              <a:rPr lang="en-GB"/>
              <a:t>5 – Digitally Enabled Primary &amp; Outpatient Care</a:t>
            </a:r>
          </a:p>
        </p:txBody>
      </p:sp>
      <p:sp>
        <p:nvSpPr>
          <p:cNvPr id="4" name="Content Placeholder 3"/>
          <p:cNvSpPr>
            <a:spLocks noGrp="1"/>
          </p:cNvSpPr>
          <p:nvPr>
            <p:ph idx="1"/>
          </p:nvPr>
        </p:nvSpPr>
        <p:spPr>
          <a:xfrm>
            <a:off x="457200" y="2060903"/>
            <a:ext cx="8229600" cy="2983048"/>
          </a:xfrm>
        </p:spPr>
        <p:txBody>
          <a:bodyPr>
            <a:noAutofit/>
          </a:bodyPr>
          <a:lstStyle/>
          <a:p>
            <a:r>
              <a:rPr lang="en-GB" sz="2100"/>
              <a:t>Patients will be able to access virtual services alongside face-to-face services via a computer or smart phone</a:t>
            </a:r>
          </a:p>
          <a:p>
            <a:r>
              <a:rPr lang="en-GB" sz="2100"/>
              <a:t>As technology advances, the NHS will also trial the use of innovative devices such as smart inhalers for better patient care and remote monitoring of conditions</a:t>
            </a:r>
          </a:p>
          <a:p>
            <a:r>
              <a:rPr lang="en-GB" sz="2100"/>
              <a:t>Over the next five years every patient in England will have a new right to choose the option of having ‘digital-first’ contact through telephone or online consultations – usually from their own practice or, if they prefer, from one of the new digital GP providers</a:t>
            </a:r>
          </a:p>
        </p:txBody>
      </p:sp>
    </p:spTree>
    <p:extLst>
      <p:ext uri="{BB962C8B-B14F-4D97-AF65-F5344CB8AC3E}">
        <p14:creationId xmlns:p14="http://schemas.microsoft.com/office/powerpoint/2010/main" val="1622737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24744"/>
            <a:ext cx="8431619" cy="1143000"/>
          </a:xfrm>
        </p:spPr>
        <p:txBody>
          <a:bodyPr>
            <a:normAutofit fontScale="90000"/>
          </a:bodyPr>
          <a:lstStyle/>
          <a:p>
            <a:r>
              <a:rPr lang="en-GB"/>
              <a:t>Public Sector Resources 2010/11 to 2017/8</a:t>
            </a:r>
          </a:p>
        </p:txBody>
      </p:sp>
      <p:sp>
        <p:nvSpPr>
          <p:cNvPr id="3" name="Content Placeholder 2"/>
          <p:cNvSpPr>
            <a:spLocks noGrp="1"/>
          </p:cNvSpPr>
          <p:nvPr>
            <p:ph idx="1"/>
          </p:nvPr>
        </p:nvSpPr>
        <p:spPr/>
        <p:txBody>
          <a:bodyPr>
            <a:normAutofit fontScale="92500" lnSpcReduction="20000"/>
          </a:bodyPr>
          <a:lstStyle/>
          <a:p>
            <a:r>
              <a:rPr lang="en-GB"/>
              <a:t>NHS Up 15%</a:t>
            </a:r>
          </a:p>
          <a:p>
            <a:r>
              <a:rPr lang="en-GB"/>
              <a:t>Children’s Services Up 15%</a:t>
            </a:r>
          </a:p>
          <a:p>
            <a:r>
              <a:rPr lang="en-GB"/>
              <a:t>Adult Social Care Down 5%</a:t>
            </a:r>
          </a:p>
          <a:p>
            <a:r>
              <a:rPr lang="en-GB"/>
              <a:t>Police, CPS &amp; Prisons Down 20-30%</a:t>
            </a:r>
          </a:p>
          <a:p>
            <a:r>
              <a:rPr lang="en-GB"/>
              <a:t>Neighbourhood Services Down 25%</a:t>
            </a:r>
          </a:p>
          <a:p>
            <a:pPr marL="0" indent="0">
              <a:buNone/>
            </a:pPr>
            <a:r>
              <a:rPr lang="en-GB"/>
              <a:t> </a:t>
            </a:r>
            <a:r>
              <a:rPr lang="en-GB" sz="1600"/>
              <a:t>Source: Institute of Government Latest Performance Tracker</a:t>
            </a:r>
          </a:p>
        </p:txBody>
      </p:sp>
    </p:spTree>
    <p:extLst>
      <p:ext uri="{BB962C8B-B14F-4D97-AF65-F5344CB8AC3E}">
        <p14:creationId xmlns:p14="http://schemas.microsoft.com/office/powerpoint/2010/main" val="417148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0E3D2EC-9E0E-C348-8CF2-FE5D73415963}"/>
              </a:ext>
            </a:extLst>
          </p:cNvPr>
          <p:cNvPicPr>
            <a:picLocks noChangeAspect="1"/>
          </p:cNvPicPr>
          <p:nvPr/>
        </p:nvPicPr>
        <p:blipFill>
          <a:blip r:embed="rId2"/>
          <a:stretch>
            <a:fillRect/>
          </a:stretch>
        </p:blipFill>
        <p:spPr>
          <a:xfrm>
            <a:off x="1" y="939800"/>
            <a:ext cx="4714875" cy="5918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39C1CEC-84F9-9E4E-9E1E-8ADE071F4407}"/>
              </a:ext>
            </a:extLst>
          </p:cNvPr>
          <p:cNvPicPr>
            <a:picLocks noChangeAspect="1"/>
          </p:cNvPicPr>
          <p:nvPr/>
        </p:nvPicPr>
        <p:blipFill>
          <a:blip r:embed="rId3"/>
          <a:stretch>
            <a:fillRect/>
          </a:stretch>
        </p:blipFill>
        <p:spPr>
          <a:xfrm>
            <a:off x="4754720" y="939800"/>
            <a:ext cx="4389281" cy="4222750"/>
          </a:xfrm>
          <a:prstGeom prst="rect">
            <a:avLst/>
          </a:prstGeom>
        </p:spPr>
      </p:pic>
      <p:sp>
        <p:nvSpPr>
          <p:cNvPr id="8" name="TextBox 7">
            <a:extLst>
              <a:ext uri="{FF2B5EF4-FFF2-40B4-BE49-F238E27FC236}">
                <a16:creationId xmlns:a16="http://schemas.microsoft.com/office/drawing/2014/main" id="{23D3767D-7F18-EB46-A455-EE1CC77323F3}"/>
              </a:ext>
            </a:extLst>
          </p:cNvPr>
          <p:cNvSpPr txBox="1"/>
          <p:nvPr/>
        </p:nvSpPr>
        <p:spPr>
          <a:xfrm>
            <a:off x="0" y="2"/>
            <a:ext cx="9144000" cy="1200329"/>
          </a:xfrm>
          <a:prstGeom prst="rect">
            <a:avLst/>
          </a:prstGeom>
          <a:noFill/>
        </p:spPr>
        <p:txBody>
          <a:bodyPr wrap="square" rtlCol="0">
            <a:spAutoFit/>
          </a:bodyPr>
          <a:lstStyle/>
          <a:p>
            <a:pPr defTabSz="914400"/>
            <a:r>
              <a:rPr lang="en-US" sz="3600" b="1">
                <a:solidFill>
                  <a:prstClr val="black"/>
                </a:solidFill>
              </a:rPr>
              <a:t>Derek </a:t>
            </a:r>
            <a:r>
              <a:rPr lang="en-US" sz="3600" b="1" err="1">
                <a:solidFill>
                  <a:prstClr val="black"/>
                </a:solidFill>
              </a:rPr>
              <a:t>Wanless</a:t>
            </a:r>
            <a:r>
              <a:rPr lang="en-US" sz="3600" b="1">
                <a:solidFill>
                  <a:prstClr val="black"/>
                </a:solidFill>
              </a:rPr>
              <a:t>: Securing our future: Taking a Long Term View</a:t>
            </a:r>
          </a:p>
        </p:txBody>
      </p:sp>
      <p:sp>
        <p:nvSpPr>
          <p:cNvPr id="9" name="Rectangle 8">
            <a:extLst>
              <a:ext uri="{FF2B5EF4-FFF2-40B4-BE49-F238E27FC236}">
                <a16:creationId xmlns:a16="http://schemas.microsoft.com/office/drawing/2014/main" id="{E11EB433-606B-034B-88B1-B49FA5F70BAD}"/>
              </a:ext>
            </a:extLst>
          </p:cNvPr>
          <p:cNvSpPr/>
          <p:nvPr/>
        </p:nvSpPr>
        <p:spPr>
          <a:xfrm>
            <a:off x="5134476" y="6611781"/>
            <a:ext cx="4009524" cy="400110"/>
          </a:xfrm>
          <a:prstGeom prst="rect">
            <a:avLst/>
          </a:prstGeom>
        </p:spPr>
        <p:txBody>
          <a:bodyPr wrap="square">
            <a:spAutoFit/>
          </a:bodyPr>
          <a:lstStyle/>
          <a:p>
            <a:pPr defTabSz="914400"/>
            <a:r>
              <a:rPr lang="en-GB" sz="1000">
                <a:solidFill>
                  <a:prstClr val="black"/>
                </a:solidFill>
                <a:hlinkClick r:id="rId4"/>
              </a:rPr>
              <a:t>http://si.easp.es/derechosciudadania/wp-content/uploads/2009/10/4.Informe-Wanless.pdf</a:t>
            </a:r>
            <a:endParaRPr lang="en-US" sz="1000">
              <a:solidFill>
                <a:prstClr val="black"/>
              </a:solidFill>
            </a:endParaRPr>
          </a:p>
        </p:txBody>
      </p:sp>
    </p:spTree>
    <p:extLst>
      <p:ext uri="{BB962C8B-B14F-4D97-AF65-F5344CB8AC3E}">
        <p14:creationId xmlns:p14="http://schemas.microsoft.com/office/powerpoint/2010/main" val="39672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A358E0-3A8C-A740-9832-3DEB16DCC3FC}"/>
              </a:ext>
            </a:extLst>
          </p:cNvPr>
          <p:cNvSpPr txBox="1"/>
          <p:nvPr/>
        </p:nvSpPr>
        <p:spPr>
          <a:xfrm>
            <a:off x="5650993" y="640082"/>
            <a:ext cx="3493007" cy="2268219"/>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b="1">
                <a:latin typeface="+mj-lt"/>
                <a:ea typeface="+mj-ea"/>
                <a:cs typeface="+mj-cs"/>
              </a:rPr>
              <a:t>Partnership of Trust</a:t>
            </a:r>
          </a:p>
        </p:txBody>
      </p:sp>
      <p:pic>
        <p:nvPicPr>
          <p:cNvPr id="3" name="Picture 2" descr="A group of people sitting at a computer&#10;&#10;Description automatically generated">
            <a:extLst>
              <a:ext uri="{FF2B5EF4-FFF2-40B4-BE49-F238E27FC236}">
                <a16:creationId xmlns:a16="http://schemas.microsoft.com/office/drawing/2014/main" id="{23E5D064-58BC-404B-BF2A-AA5BC2AC465E}"/>
              </a:ext>
            </a:extLst>
          </p:cNvPr>
          <p:cNvPicPr>
            <a:picLocks noChangeAspect="1"/>
          </p:cNvPicPr>
          <p:nvPr/>
        </p:nvPicPr>
        <p:blipFill rotWithShape="1">
          <a:blip r:embed="rId2"/>
          <a:srcRect l="8058" r="20255" b="1"/>
          <a:stretch/>
        </p:blipFill>
        <p:spPr>
          <a:xfrm>
            <a:off x="15" y="10"/>
            <a:ext cx="5650977" cy="6857990"/>
          </a:xfrm>
          <a:prstGeom prst="rect">
            <a:avLst/>
          </a:prstGeom>
        </p:spPr>
      </p:pic>
    </p:spTree>
    <p:extLst>
      <p:ext uri="{BB962C8B-B14F-4D97-AF65-F5344CB8AC3E}">
        <p14:creationId xmlns:p14="http://schemas.microsoft.com/office/powerpoint/2010/main" val="144463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2A372E7-00A4-DA4E-BBF3-6C131A181E48}"/>
              </a:ext>
            </a:extLst>
          </p:cNvPr>
          <p:cNvPicPr>
            <a:picLocks noChangeAspect="1"/>
          </p:cNvPicPr>
          <p:nvPr/>
        </p:nvPicPr>
        <p:blipFill>
          <a:blip r:embed="rId2"/>
          <a:stretch>
            <a:fillRect/>
          </a:stretch>
        </p:blipFill>
        <p:spPr>
          <a:xfrm>
            <a:off x="19796" y="644770"/>
            <a:ext cx="1771258" cy="5111262"/>
          </a:xfrm>
          <a:prstGeom prst="rect">
            <a:avLst/>
          </a:prstGeom>
          <a:ln>
            <a:solidFill>
              <a:schemeClr val="accent1"/>
            </a:solidFill>
          </a:ln>
        </p:spPr>
      </p:pic>
      <p:pic>
        <p:nvPicPr>
          <p:cNvPr id="11" name="Picture 10" descr="A screenshot of a cell phone&#10;&#10;Description automatically generated">
            <a:extLst>
              <a:ext uri="{FF2B5EF4-FFF2-40B4-BE49-F238E27FC236}">
                <a16:creationId xmlns:a16="http://schemas.microsoft.com/office/drawing/2014/main" id="{CBF91C12-B511-D145-8BD4-958D0B1AE94A}"/>
              </a:ext>
            </a:extLst>
          </p:cNvPr>
          <p:cNvPicPr>
            <a:picLocks noChangeAspect="1"/>
          </p:cNvPicPr>
          <p:nvPr/>
        </p:nvPicPr>
        <p:blipFill>
          <a:blip r:embed="rId3"/>
          <a:stretch>
            <a:fillRect/>
          </a:stretch>
        </p:blipFill>
        <p:spPr>
          <a:xfrm>
            <a:off x="1836718" y="644770"/>
            <a:ext cx="1771258" cy="5111262"/>
          </a:xfrm>
          <a:prstGeom prst="rect">
            <a:avLst/>
          </a:prstGeom>
          <a:ln>
            <a:solidFill>
              <a:schemeClr val="accent1"/>
            </a:solidFill>
          </a:ln>
        </p:spPr>
      </p:pic>
      <p:pic>
        <p:nvPicPr>
          <p:cNvPr id="15" name="Picture 14" descr="A screenshot of a cell phone&#10;&#10;Description automatically generated">
            <a:extLst>
              <a:ext uri="{FF2B5EF4-FFF2-40B4-BE49-F238E27FC236}">
                <a16:creationId xmlns:a16="http://schemas.microsoft.com/office/drawing/2014/main" id="{B8BDD2AF-C731-4148-9721-624F9CA9619D}"/>
              </a:ext>
            </a:extLst>
          </p:cNvPr>
          <p:cNvPicPr>
            <a:picLocks noChangeAspect="1"/>
          </p:cNvPicPr>
          <p:nvPr/>
        </p:nvPicPr>
        <p:blipFill>
          <a:blip r:embed="rId4"/>
          <a:stretch>
            <a:fillRect/>
          </a:stretch>
        </p:blipFill>
        <p:spPr>
          <a:xfrm>
            <a:off x="3673437" y="644770"/>
            <a:ext cx="1771258" cy="5111262"/>
          </a:xfrm>
          <a:prstGeom prst="rect">
            <a:avLst/>
          </a:prstGeom>
          <a:ln>
            <a:solidFill>
              <a:schemeClr val="accent1"/>
            </a:solidFill>
          </a:ln>
        </p:spPr>
      </p:pic>
      <p:pic>
        <p:nvPicPr>
          <p:cNvPr id="19" name="Picture 18" descr="A screenshot of a cell phone&#10;&#10;Description automatically generated">
            <a:extLst>
              <a:ext uri="{FF2B5EF4-FFF2-40B4-BE49-F238E27FC236}">
                <a16:creationId xmlns:a16="http://schemas.microsoft.com/office/drawing/2014/main" id="{AB8902E6-EDD6-FA44-8A0C-FA45B75820A7}"/>
              </a:ext>
            </a:extLst>
          </p:cNvPr>
          <p:cNvPicPr>
            <a:picLocks noChangeAspect="1"/>
          </p:cNvPicPr>
          <p:nvPr/>
        </p:nvPicPr>
        <p:blipFill>
          <a:blip r:embed="rId5"/>
          <a:stretch>
            <a:fillRect/>
          </a:stretch>
        </p:blipFill>
        <p:spPr>
          <a:xfrm>
            <a:off x="7307282" y="644770"/>
            <a:ext cx="1771258" cy="5111262"/>
          </a:xfrm>
          <a:prstGeom prst="rect">
            <a:avLst/>
          </a:prstGeom>
          <a:ln>
            <a:solidFill>
              <a:schemeClr val="accent1"/>
            </a:solidFill>
          </a:ln>
        </p:spPr>
      </p:pic>
      <p:pic>
        <p:nvPicPr>
          <p:cNvPr id="23" name="Picture 22" descr="A screenshot of a cell phone&#10;&#10;Description automatically generated">
            <a:extLst>
              <a:ext uri="{FF2B5EF4-FFF2-40B4-BE49-F238E27FC236}">
                <a16:creationId xmlns:a16="http://schemas.microsoft.com/office/drawing/2014/main" id="{8EB90E33-96A1-944F-B22B-07154352ADD7}"/>
              </a:ext>
            </a:extLst>
          </p:cNvPr>
          <p:cNvPicPr>
            <a:picLocks noChangeAspect="1"/>
          </p:cNvPicPr>
          <p:nvPr/>
        </p:nvPicPr>
        <p:blipFill>
          <a:blip r:embed="rId6"/>
          <a:stretch>
            <a:fillRect/>
          </a:stretch>
        </p:blipFill>
        <p:spPr>
          <a:xfrm>
            <a:off x="5490358" y="644770"/>
            <a:ext cx="1771259" cy="5111262"/>
          </a:xfrm>
          <a:prstGeom prst="rect">
            <a:avLst/>
          </a:prstGeom>
          <a:ln>
            <a:solidFill>
              <a:schemeClr val="accent1"/>
            </a:solidFill>
          </a:ln>
        </p:spPr>
      </p:pic>
      <p:sp>
        <p:nvSpPr>
          <p:cNvPr id="24" name="Rectangle 23">
            <a:extLst>
              <a:ext uri="{FF2B5EF4-FFF2-40B4-BE49-F238E27FC236}">
                <a16:creationId xmlns:a16="http://schemas.microsoft.com/office/drawing/2014/main" id="{94ED6B78-DF05-9D4A-81E5-1F0FFF096F6E}"/>
              </a:ext>
            </a:extLst>
          </p:cNvPr>
          <p:cNvSpPr/>
          <p:nvPr/>
        </p:nvSpPr>
        <p:spPr>
          <a:xfrm>
            <a:off x="377633" y="6517922"/>
            <a:ext cx="8173841" cy="369332"/>
          </a:xfrm>
          <a:prstGeom prst="rect">
            <a:avLst/>
          </a:prstGeom>
        </p:spPr>
        <p:txBody>
          <a:bodyPr wrap="none">
            <a:spAutoFit/>
          </a:bodyPr>
          <a:lstStyle/>
          <a:p>
            <a:r>
              <a:rPr lang="en-US"/>
              <a:t>Screenshots taken from the Test Patient record: https://</a:t>
            </a:r>
            <a:r>
              <a:rPr lang="en-US" err="1"/>
              <a:t>tinyurl.com</a:t>
            </a:r>
            <a:r>
              <a:rPr lang="en-US"/>
              <a:t>/</a:t>
            </a:r>
            <a:r>
              <a:rPr lang="en-US" err="1"/>
              <a:t>HTMCTestPatient</a:t>
            </a:r>
            <a:endParaRPr lang="en-US"/>
          </a:p>
        </p:txBody>
      </p:sp>
      <p:sp>
        <p:nvSpPr>
          <p:cNvPr id="25" name="TextBox 24">
            <a:extLst>
              <a:ext uri="{FF2B5EF4-FFF2-40B4-BE49-F238E27FC236}">
                <a16:creationId xmlns:a16="http://schemas.microsoft.com/office/drawing/2014/main" id="{45748875-5E93-E146-829D-4DE4ED3626DF}"/>
              </a:ext>
            </a:extLst>
          </p:cNvPr>
          <p:cNvSpPr txBox="1"/>
          <p:nvPr/>
        </p:nvSpPr>
        <p:spPr>
          <a:xfrm>
            <a:off x="1927303" y="5952311"/>
            <a:ext cx="1746134" cy="646331"/>
          </a:xfrm>
          <a:prstGeom prst="rect">
            <a:avLst/>
          </a:prstGeom>
          <a:noFill/>
        </p:spPr>
        <p:txBody>
          <a:bodyPr wrap="square" rtlCol="0">
            <a:spAutoFit/>
          </a:bodyPr>
          <a:lstStyle/>
          <a:p>
            <a:pPr algn="ctr"/>
            <a:r>
              <a:rPr lang="en-US" b="1"/>
              <a:t>Evergreen Life PHR</a:t>
            </a:r>
          </a:p>
        </p:txBody>
      </p:sp>
      <p:sp>
        <p:nvSpPr>
          <p:cNvPr id="26" name="TextBox 25">
            <a:extLst>
              <a:ext uri="{FF2B5EF4-FFF2-40B4-BE49-F238E27FC236}">
                <a16:creationId xmlns:a16="http://schemas.microsoft.com/office/drawing/2014/main" id="{5B4DBF0A-1F49-4B48-A309-A5F2F18D6AA2}"/>
              </a:ext>
            </a:extLst>
          </p:cNvPr>
          <p:cNvSpPr txBox="1"/>
          <p:nvPr/>
        </p:nvSpPr>
        <p:spPr>
          <a:xfrm>
            <a:off x="6205156" y="5952311"/>
            <a:ext cx="1744448" cy="369332"/>
          </a:xfrm>
          <a:prstGeom prst="rect">
            <a:avLst/>
          </a:prstGeom>
          <a:noFill/>
        </p:spPr>
        <p:txBody>
          <a:bodyPr wrap="square" rtlCol="0">
            <a:spAutoFit/>
          </a:bodyPr>
          <a:lstStyle/>
          <a:p>
            <a:pPr algn="ctr"/>
            <a:r>
              <a:rPr lang="en-US" b="1"/>
              <a:t>Patient Access</a:t>
            </a:r>
          </a:p>
        </p:txBody>
      </p:sp>
    </p:spTree>
    <p:extLst>
      <p:ext uri="{BB962C8B-B14F-4D97-AF65-F5344CB8AC3E}">
        <p14:creationId xmlns:p14="http://schemas.microsoft.com/office/powerpoint/2010/main" val="1936075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6535"/>
            <a:ext cx="8229600" cy="1143000"/>
          </a:xfrm>
        </p:spPr>
        <p:txBody>
          <a:bodyPr>
            <a:normAutofit fontScale="90000"/>
          </a:bodyPr>
          <a:lstStyle/>
          <a:p>
            <a:r>
              <a:rPr lang="en-GB"/>
              <a:t>The Digital NHS in Action – Digital Primary Care is here.</a:t>
            </a:r>
          </a:p>
        </p:txBody>
      </p:sp>
      <p:pic>
        <p:nvPicPr>
          <p:cNvPr id="7" name="The Online Doctor - Foil Arms and Hog">
            <a:hlinkClick r:id="" action="ppaction://media"/>
            <a:extLst>
              <a:ext uri="{FF2B5EF4-FFF2-40B4-BE49-F238E27FC236}">
                <a16:creationId xmlns:a16="http://schemas.microsoft.com/office/drawing/2014/main" id="{51549639-161F-465D-9906-94CD0491312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89273" y="2028755"/>
            <a:ext cx="7827945" cy="4403220"/>
          </a:xfrm>
        </p:spPr>
      </p:pic>
    </p:spTree>
    <p:extLst>
      <p:ext uri="{BB962C8B-B14F-4D97-AF65-F5344CB8AC3E}">
        <p14:creationId xmlns:p14="http://schemas.microsoft.com/office/powerpoint/2010/main" val="5521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pic>
        <p:nvPicPr>
          <p:cNvPr id="5" name="ms-54N7A5.gif">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48200" y="2267744"/>
            <a:ext cx="4038600" cy="2827337"/>
          </a:xfrm>
        </p:spPr>
      </p:pic>
      <p:sp>
        <p:nvSpPr>
          <p:cNvPr id="6" name="Content Placeholder 5"/>
          <p:cNvSpPr>
            <a:spLocks noGrp="1"/>
          </p:cNvSpPr>
          <p:nvPr>
            <p:ph sz="half" idx="1"/>
          </p:nvPr>
        </p:nvSpPr>
        <p:spPr/>
        <p:txBody>
          <a:bodyPr/>
          <a:lstStyle/>
          <a:p>
            <a:pPr marL="0" indent="0">
              <a:buNone/>
            </a:pPr>
            <a:endParaRPr lang="en-GB"/>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26" y="2243996"/>
            <a:ext cx="3906426" cy="285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571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071" y="1603169"/>
            <a:ext cx="4989649" cy="377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270" y="1124755"/>
            <a:ext cx="5975882" cy="424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33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12" y="1248221"/>
            <a:ext cx="4334494" cy="414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44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 y="154381"/>
            <a:ext cx="9160241" cy="653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01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795" y="828306"/>
            <a:ext cx="6780811" cy="508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idx="1"/>
          </p:nvPr>
        </p:nvSpPr>
        <p:spPr/>
        <p:txBody>
          <a:bodyPr/>
          <a:lstStyle/>
          <a:p>
            <a:endParaRPr lang="en-GB"/>
          </a:p>
        </p:txBody>
      </p:sp>
    </p:spTree>
    <p:extLst>
      <p:ext uri="{BB962C8B-B14F-4D97-AF65-F5344CB8AC3E}">
        <p14:creationId xmlns:p14="http://schemas.microsoft.com/office/powerpoint/2010/main" val="399996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sp>
        <p:nvSpPr>
          <p:cNvPr id="7" name="Content Placeholder 6"/>
          <p:cNvSpPr>
            <a:spLocks noGrp="1"/>
          </p:cNvSpPr>
          <p:nvPr>
            <p:ph idx="1"/>
          </p:nvPr>
        </p:nvSpPr>
        <p:spPr/>
        <p:txBody>
          <a:bodyPr/>
          <a:lstStyle/>
          <a:p>
            <a:endParaRPr lang="en-GB"/>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42" y="1745673"/>
            <a:ext cx="8354320" cy="338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683961"/>
      </p:ext>
    </p:extLst>
  </p:cSld>
  <p:clrMapOvr>
    <a:masterClrMapping/>
  </p:clrMapOvr>
</p:sld>
</file>

<file path=ppt/theme/theme1.xml><?xml version="1.0" encoding="utf-8"?>
<a:theme xmlns:a="http://schemas.openxmlformats.org/drawingml/2006/main" name="Exec_Dev_220119_MT_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ngs Fund Black Palette">
  <a:themeElements>
    <a:clrScheme name="Kings Fund Red">
      <a:dk1>
        <a:sysClr val="windowText" lastClr="000000"/>
      </a:dk1>
      <a:lt1>
        <a:sysClr val="window" lastClr="FFFFFF"/>
      </a:lt1>
      <a:dk2>
        <a:srgbClr val="6E2639"/>
      </a:dk2>
      <a:lt2>
        <a:srgbClr val="FFFFFF"/>
      </a:lt2>
      <a:accent1>
        <a:srgbClr val="6E2639"/>
      </a:accent1>
      <a:accent2>
        <a:srgbClr val="C90C0F"/>
      </a:accent2>
      <a:accent3>
        <a:srgbClr val="E54800"/>
      </a:accent3>
      <a:accent4>
        <a:srgbClr val="FF9F00"/>
      </a:accent4>
      <a:accent5>
        <a:srgbClr val="6E2639"/>
      </a:accent5>
      <a:accent6>
        <a:srgbClr val="C90C0F"/>
      </a:accent6>
      <a:hlink>
        <a:srgbClr val="000000"/>
      </a:hlink>
      <a:folHlink>
        <a:srgbClr val="000000"/>
      </a:folHlink>
    </a:clrScheme>
    <a:fontScheme name="Kings Fu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76200">
          <a:solidFill>
            <a:schemeClr val="accent4"/>
          </a:solid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extLst>
    <a:ext uri="{05A4C25C-085E-4340-85A3-A5531E510DB2}">
      <thm15:themeFamily xmlns:thm15="http://schemas.microsoft.com/office/thememl/2012/main" name="KF Master PowerPoint Template 2018" id="{EDF5D20B-4AB7-4C12-8713-1EB3A283970C}" vid="{C1F9366F-A983-48CC-8D54-AF4A5A203D48}"/>
    </a:ext>
  </a:extLst>
</a:theme>
</file>

<file path=ppt/theme/theme3.xml><?xml version="1.0" encoding="utf-8"?>
<a:theme xmlns:a="http://schemas.openxmlformats.org/drawingml/2006/main" name="1_Kings Fund Black Palette">
  <a:themeElements>
    <a:clrScheme name="Kings Fund Red">
      <a:dk1>
        <a:sysClr val="windowText" lastClr="000000"/>
      </a:dk1>
      <a:lt1>
        <a:sysClr val="window" lastClr="FFFFFF"/>
      </a:lt1>
      <a:dk2>
        <a:srgbClr val="6E2639"/>
      </a:dk2>
      <a:lt2>
        <a:srgbClr val="FFFFFF"/>
      </a:lt2>
      <a:accent1>
        <a:srgbClr val="6E2639"/>
      </a:accent1>
      <a:accent2>
        <a:srgbClr val="C90C0F"/>
      </a:accent2>
      <a:accent3>
        <a:srgbClr val="E54800"/>
      </a:accent3>
      <a:accent4>
        <a:srgbClr val="FF9F00"/>
      </a:accent4>
      <a:accent5>
        <a:srgbClr val="6E2639"/>
      </a:accent5>
      <a:accent6>
        <a:srgbClr val="C90C0F"/>
      </a:accent6>
      <a:hlink>
        <a:srgbClr val="000000"/>
      </a:hlink>
      <a:folHlink>
        <a:srgbClr val="000000"/>
      </a:folHlink>
    </a:clrScheme>
    <a:fontScheme name="Kings Fu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76200">
          <a:solidFill>
            <a:schemeClr val="accent4"/>
          </a:solid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extLst>
    <a:ext uri="{05A4C25C-085E-4340-85A3-A5531E510DB2}">
      <thm15:themeFamily xmlns:thm15="http://schemas.microsoft.com/office/thememl/2012/main" name="KF Master PowerPoint Template 2018" id="{EDF5D20B-4AB7-4C12-8713-1EB3A283970C}" vid="{C1F9366F-A983-48CC-8D54-AF4A5A203D48}"/>
    </a:ext>
  </a:extLst>
</a:theme>
</file>

<file path=ppt/theme/theme4.xml><?xml version="1.0" encoding="utf-8"?>
<a:theme xmlns:a="http://schemas.openxmlformats.org/drawingml/2006/main" name="2_Kings Fund Black Palette">
  <a:themeElements>
    <a:clrScheme name="Kings Fund Red">
      <a:dk1>
        <a:sysClr val="windowText" lastClr="000000"/>
      </a:dk1>
      <a:lt1>
        <a:sysClr val="window" lastClr="FFFFFF"/>
      </a:lt1>
      <a:dk2>
        <a:srgbClr val="6E2639"/>
      </a:dk2>
      <a:lt2>
        <a:srgbClr val="FFFFFF"/>
      </a:lt2>
      <a:accent1>
        <a:srgbClr val="6E2639"/>
      </a:accent1>
      <a:accent2>
        <a:srgbClr val="C90C0F"/>
      </a:accent2>
      <a:accent3>
        <a:srgbClr val="E54800"/>
      </a:accent3>
      <a:accent4>
        <a:srgbClr val="FF9F00"/>
      </a:accent4>
      <a:accent5>
        <a:srgbClr val="6E2639"/>
      </a:accent5>
      <a:accent6>
        <a:srgbClr val="C90C0F"/>
      </a:accent6>
      <a:hlink>
        <a:srgbClr val="000000"/>
      </a:hlink>
      <a:folHlink>
        <a:srgbClr val="000000"/>
      </a:folHlink>
    </a:clrScheme>
    <a:fontScheme name="Kings Fu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76200">
          <a:solidFill>
            <a:schemeClr val="accent4"/>
          </a:solid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extLst>
    <a:ext uri="{05A4C25C-085E-4340-85A3-A5531E510DB2}">
      <thm15:themeFamily xmlns:thm15="http://schemas.microsoft.com/office/thememl/2012/main" name="KF Master PowerPoint Template 2018" id="{EDF5D20B-4AB7-4C12-8713-1EB3A283970C}" vid="{C1F9366F-A983-48CC-8D54-AF4A5A203D48}"/>
    </a:ext>
  </a:extLst>
</a:theme>
</file>

<file path=ppt/theme/theme5.xml><?xml version="1.0" encoding="utf-8"?>
<a:theme xmlns:a="http://schemas.openxmlformats.org/drawingml/2006/main" name="3_Kings Fund Black Palette">
  <a:themeElements>
    <a:clrScheme name="Kings Fund Red">
      <a:dk1>
        <a:sysClr val="windowText" lastClr="000000"/>
      </a:dk1>
      <a:lt1>
        <a:sysClr val="window" lastClr="FFFFFF"/>
      </a:lt1>
      <a:dk2>
        <a:srgbClr val="6E2639"/>
      </a:dk2>
      <a:lt2>
        <a:srgbClr val="FFFFFF"/>
      </a:lt2>
      <a:accent1>
        <a:srgbClr val="6E2639"/>
      </a:accent1>
      <a:accent2>
        <a:srgbClr val="C90C0F"/>
      </a:accent2>
      <a:accent3>
        <a:srgbClr val="E54800"/>
      </a:accent3>
      <a:accent4>
        <a:srgbClr val="FF9F00"/>
      </a:accent4>
      <a:accent5>
        <a:srgbClr val="6E2639"/>
      </a:accent5>
      <a:accent6>
        <a:srgbClr val="C90C0F"/>
      </a:accent6>
      <a:hlink>
        <a:srgbClr val="000000"/>
      </a:hlink>
      <a:folHlink>
        <a:srgbClr val="000000"/>
      </a:folHlink>
    </a:clrScheme>
    <a:fontScheme name="Kings Fu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76200">
          <a:solidFill>
            <a:schemeClr val="accent4"/>
          </a:solid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extLst>
    <a:ext uri="{05A4C25C-085E-4340-85A3-A5531E510DB2}">
      <thm15:themeFamily xmlns:thm15="http://schemas.microsoft.com/office/thememl/2012/main" name="KF Master PowerPoint Template 2018" id="{EDF5D20B-4AB7-4C12-8713-1EB3A283970C}" vid="{C1F9366F-A983-48CC-8D54-AF4A5A203D4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tranet Document" ma:contentTypeID="0x010100094E2154BA7B324290840D383B096D1300BFF290211B140C4588067BF1014A00AF" ma:contentTypeVersion="9" ma:contentTypeDescription="" ma:contentTypeScope="" ma:versionID="5646a3c773ebce2530fc085983784858">
  <xsd:schema xmlns:xsd="http://www.w3.org/2001/XMLSchema" xmlns:xs="http://www.w3.org/2001/XMLSchema" xmlns:p="http://schemas.microsoft.com/office/2006/metadata/properties" xmlns:ns2="6768d3c8-5418-4f3b-b1c0-ea8830a58ed3" targetNamespace="http://schemas.microsoft.com/office/2006/metadata/properties" ma:root="true" ma:fieldsID="8cca2b998bb60f7098238f30d85f1faf" ns2:_="">
    <xsd:import namespace="6768d3c8-5418-4f3b-b1c0-ea8830a58ed3"/>
    <xsd:element name="properties">
      <xsd:complexType>
        <xsd:sequence>
          <xsd:element name="documentManagement">
            <xsd:complexType>
              <xsd:all>
                <xsd:element ref="ns2:Synopsis"/>
                <xsd:element ref="ns2:Metadata" minOccurs="0"/>
                <xsd:element ref="ns2:DocumentType"/>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8d3c8-5418-4f3b-b1c0-ea8830a58ed3" elementFormDefault="qualified">
    <xsd:import namespace="http://schemas.microsoft.com/office/2006/documentManagement/types"/>
    <xsd:import namespace="http://schemas.microsoft.com/office/infopath/2007/PartnerControls"/>
    <xsd:element name="Synopsis" ma:index="8" ma:displayName="Synopsis" ma:internalName="Synopsis">
      <xsd:simpleType>
        <xsd:restriction base="dms:Text">
          <xsd:maxLength value="255"/>
        </xsd:restriction>
      </xsd:simpleType>
    </xsd:element>
    <xsd:element name="Metadata" ma:index="9" nillable="true" ma:displayName="Metadata" ma:list="{277abdd8-aa85-4fdf-b058-c74a763d42e8}" ma:internalName="Metadata" ma:readOnly="false" ma:showField="Title" ma:web="6768d3c8-5418-4f3b-b1c0-ea8830a58ed3" ma:requiredMultiChoice="true">
      <xsd:complexType>
        <xsd:complexContent>
          <xsd:extension base="dms:MultiChoiceLookup">
            <xsd:sequence>
              <xsd:element name="Value" type="dms:Lookup" maxOccurs="unbounded" minOccurs="0" nillable="true"/>
            </xsd:sequence>
          </xsd:extension>
        </xsd:complexContent>
      </xsd:complexType>
    </xsd:element>
    <xsd:element name="DocumentType" ma:index="10" ma:displayName="Document Type" ma:list="{af9af07f-3f9f-4d04-ac9b-48a47eedac0b}" ma:internalName="DocumentType" ma:readOnly="false" ma:showField="Title" ma:web="6768d3c8-5418-4f3b-b1c0-ea8830a58ed3">
      <xsd:simpleType>
        <xsd:restriction base="dms:Lookup"/>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Synopsis xmlns="6768d3c8-5418-4f3b-b1c0-ea8830a58ed3"/>
    <Metadata xmlns="6768d3c8-5418-4f3b-b1c0-ea8830a58ed3"/>
    <DocumentType xmlns="6768d3c8-5418-4f3b-b1c0-ea8830a58ed3"/>
    <_dlc_DocId xmlns="6768d3c8-5418-4f3b-b1c0-ea8830a58ed3" xsi:nil="true"/>
    <_dlc_DocIdUrl xmlns="6768d3c8-5418-4f3b-b1c0-ea8830a58ed3">
      <Url xsi:nil="true"/>
      <Description xsi:nil="true"/>
    </_dlc_DocIdUrl>
  </documentManagement>
</p:properties>
</file>

<file path=customXml/itemProps1.xml><?xml version="1.0" encoding="utf-8"?>
<ds:datastoreItem xmlns:ds="http://schemas.openxmlformats.org/officeDocument/2006/customXml" ds:itemID="{13495D1A-5F18-4964-8AB4-B1D6011D1EC5}">
  <ds:schemaRefs>
    <ds:schemaRef ds:uri="http://schemas.microsoft.com/sharepoint/v3/contenttype/forms"/>
  </ds:schemaRefs>
</ds:datastoreItem>
</file>

<file path=customXml/itemProps2.xml><?xml version="1.0" encoding="utf-8"?>
<ds:datastoreItem xmlns:ds="http://schemas.openxmlformats.org/officeDocument/2006/customXml" ds:itemID="{4640C559-31B8-469C-BD7A-5A5A060B75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68d3c8-5418-4f3b-b1c0-ea8830a58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F952ED-7557-4686-B88A-2DB42B1B495E}">
  <ds:schemaRefs>
    <ds:schemaRef ds:uri="http://schemas.microsoft.com/sharepoint/events"/>
  </ds:schemaRefs>
</ds:datastoreItem>
</file>

<file path=customXml/itemProps4.xml><?xml version="1.0" encoding="utf-8"?>
<ds:datastoreItem xmlns:ds="http://schemas.openxmlformats.org/officeDocument/2006/customXml" ds:itemID="{F2255337-5DFE-420F-845E-B5E90B9AF60A}">
  <ds:schemaRefs>
    <ds:schemaRef ds:uri="http://schemas.microsoft.com/office/2006/metadata/properties"/>
    <ds:schemaRef ds:uri="http://schemas.microsoft.com/office/infopath/2007/PartnerControls"/>
    <ds:schemaRef ds:uri="6768d3c8-5418-4f3b-b1c0-ea8830a58ed3"/>
  </ds:schemaRefs>
</ds:datastoreItem>
</file>

<file path=docProps/app.xml><?xml version="1.0" encoding="utf-8"?>
<Properties xmlns="http://schemas.openxmlformats.org/officeDocument/2006/extended-properties" xmlns:vt="http://schemas.openxmlformats.org/officeDocument/2006/docPropsVTypes">
  <Template>SCCG Presentation template Feb 17</Template>
  <Application>Microsoft Office PowerPoint</Application>
  <PresentationFormat>On-screen Show (4:3)</PresentationFormat>
  <Slides>44</Slides>
  <Notes>20</Notes>
  <HiddenSlides>0</HiddenSlides>
  <ScaleCrop>false</ScaleCrop>
  <HeadingPairs>
    <vt:vector size="4" baseType="variant">
      <vt:variant>
        <vt:lpstr>Theme</vt:lpstr>
      </vt:variant>
      <vt:variant>
        <vt:i4>7</vt:i4>
      </vt:variant>
      <vt:variant>
        <vt:lpstr>Slide Titles</vt:lpstr>
      </vt:variant>
      <vt:variant>
        <vt:i4>44</vt:i4>
      </vt:variant>
    </vt:vector>
  </HeadingPairs>
  <TitlesOfParts>
    <vt:vector size="51" baseType="lpstr">
      <vt:lpstr>Exec_Dev_220119_MT_Slides</vt:lpstr>
      <vt:lpstr>Kings Fund Black Palette</vt:lpstr>
      <vt:lpstr>1_Kings Fund Black Palette</vt:lpstr>
      <vt:lpstr>2_Kings Fund Black Palette</vt:lpstr>
      <vt:lpstr>3_Kings Fund Black Palette</vt:lpstr>
      <vt:lpstr>Office Theme</vt:lpstr>
      <vt:lpstr>1_Office Theme</vt:lpstr>
      <vt:lpstr>  NHS Finance Update    David Chandler Deputy Chief Officer and Chief Finance Officer, NHS Sunderland CCG (+ friends).  CIPFA NE Conference Body – 22nd November 2019     </vt:lpstr>
      <vt:lpstr>Disclaimer</vt:lpstr>
      <vt:lpstr> </vt:lpstr>
      <vt:lpstr>Public Sector Resources 2010/11 to 2017/8</vt:lpstr>
      <vt:lpstr> </vt:lpstr>
      <vt:lpstr> </vt:lpstr>
      <vt:lpstr> </vt:lpstr>
      <vt:lpstr> </vt:lpstr>
      <vt:lpstr> </vt:lpstr>
      <vt:lpstr>Quick Reminder of Pressures facing NHS</vt:lpstr>
      <vt:lpstr> </vt:lpstr>
      <vt:lpstr>Workforce morale</vt:lpstr>
      <vt:lpstr>PowerPoint Presentation</vt:lpstr>
      <vt:lpstr>In return for £20bn……. the NHS Long Term Plan</vt:lpstr>
      <vt:lpstr>The NHS Long-term Plan is part of a constellation of strategy work </vt:lpstr>
      <vt:lpstr>PowerPoint Presentation</vt:lpstr>
      <vt:lpstr>NHS Long Term Plan (Jan 2019)</vt:lpstr>
      <vt:lpstr>LTP Implementation Framework – ‘What’ and ‘When’</vt:lpstr>
      <vt:lpstr>NHS LTP – Finance Tests</vt:lpstr>
      <vt:lpstr>PowerPoint Presentation</vt:lpstr>
      <vt:lpstr>PowerPoint Presentation</vt:lpstr>
      <vt:lpstr>Some grounds for optimism</vt:lpstr>
      <vt:lpstr>Is there enough money to deliver?</vt:lpstr>
      <vt:lpstr>The NHS Long Term Plan</vt:lpstr>
      <vt:lpstr>1 – Out of Hospital Care &amp; Primary Care Networks  (PCNs)</vt:lpstr>
      <vt:lpstr>Core characteristics: primary care home</vt:lpstr>
      <vt:lpstr>PowerPoint Presentation</vt:lpstr>
      <vt:lpstr>PowerPoint Presentation</vt:lpstr>
      <vt:lpstr>PowerPoint Presentation</vt:lpstr>
      <vt:lpstr>Core characteristics: primary care home</vt:lpstr>
      <vt:lpstr>PowerPoint Presentation</vt:lpstr>
      <vt:lpstr>3 - Personalised Care</vt:lpstr>
      <vt:lpstr>4 – Focus on Population Health via ICS’s</vt:lpstr>
      <vt:lpstr>Why? Health Care System Performance Rankings</vt:lpstr>
      <vt:lpstr>PowerPoint Presentation</vt:lpstr>
      <vt:lpstr>PowerPoint Presentation</vt:lpstr>
      <vt:lpstr>PowerPoint Presentation</vt:lpstr>
      <vt:lpstr>PowerPoint Presentation</vt:lpstr>
      <vt:lpstr>5 – Digitally Enabled Primary &amp; Outpatient Care</vt:lpstr>
      <vt:lpstr>PowerPoint Presentation</vt:lpstr>
      <vt:lpstr>PowerPoint Presentation</vt:lpstr>
      <vt:lpstr>PowerPoint Presentation</vt:lpstr>
      <vt:lpstr>The Digital NHS in Action – Digital Primary Care is here.</vt:lpstr>
      <vt:lpstr> </vt:lpstr>
    </vt:vector>
  </TitlesOfParts>
  <Company>NHS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Steadman Helen (South of Tyne &amp; Wear)</dc:creator>
  <cp:revision>3</cp:revision>
  <cp:lastPrinted>2019-01-21T15:58:45Z</cp:lastPrinted>
  <dcterms:created xsi:type="dcterms:W3CDTF">2018-11-13T12:26:50Z</dcterms:created>
  <dcterms:modified xsi:type="dcterms:W3CDTF">2019-11-21T18:40:02Z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0x010100094E2154BA7B324290840D383B096D1300BFF290211B140C4588067BF1014A00AF</vt:lpwstr>
  </property>
  <property fmtid="{D5CDD505-2E9C-101B-9397-08002B2CF9AE}" pid="3" name="_dlc_DocIdItemGuid">
    <vt:lpwstr>8de84a70-b6b5-4c20-9b30-217fb50c157e</vt:lpwstr>
  </property>
</Properties>
</file>