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ED1E4E5-43C7-47BC-8278-9AFD8735FF5C}" type="datetimeFigureOut">
              <a:rPr lang="en-GB" smtClean="0"/>
              <a:t>26/09/2017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6B6426-4D8C-4D08-A1C4-03DE241F0845}" type="slidenum">
              <a:rPr lang="en-GB" smtClean="0"/>
              <a:t>‹#›</a:t>
            </a:fld>
            <a:endParaRPr lang="en-GB"/>
          </a:p>
        </p:txBody>
      </p:sp>
    </p:spTree>
    <p:extLst>
      <p:ext uri="{BB962C8B-B14F-4D97-AF65-F5344CB8AC3E}">
        <p14:creationId xmlns:p14="http://schemas.microsoft.com/office/powerpoint/2010/main" val="2422009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D1E4E5-43C7-47BC-8278-9AFD8735FF5C}" type="datetimeFigureOut">
              <a:rPr lang="en-GB" smtClean="0"/>
              <a:t>26/09/2017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6B6426-4D8C-4D08-A1C4-03DE241F0845}" type="slidenum">
              <a:rPr lang="en-GB" smtClean="0"/>
              <a:t>‹#›</a:t>
            </a:fld>
            <a:endParaRPr lang="en-GB"/>
          </a:p>
        </p:txBody>
      </p:sp>
    </p:spTree>
    <p:extLst>
      <p:ext uri="{BB962C8B-B14F-4D97-AF65-F5344CB8AC3E}">
        <p14:creationId xmlns:p14="http://schemas.microsoft.com/office/powerpoint/2010/main" val="3817851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D1E4E5-43C7-47BC-8278-9AFD8735FF5C}" type="datetimeFigureOut">
              <a:rPr lang="en-GB" smtClean="0"/>
              <a:t>26/09/2017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6B6426-4D8C-4D08-A1C4-03DE241F0845}" type="slidenum">
              <a:rPr lang="en-GB" smtClean="0"/>
              <a:t>‹#›</a:t>
            </a:fld>
            <a:endParaRPr lang="en-GB"/>
          </a:p>
        </p:txBody>
      </p:sp>
    </p:spTree>
    <p:extLst>
      <p:ext uri="{BB962C8B-B14F-4D97-AF65-F5344CB8AC3E}">
        <p14:creationId xmlns:p14="http://schemas.microsoft.com/office/powerpoint/2010/main" val="2888605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D1E4E5-43C7-47BC-8278-9AFD8735FF5C}" type="datetimeFigureOut">
              <a:rPr lang="en-GB" smtClean="0"/>
              <a:t>26/09/2017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6B6426-4D8C-4D08-A1C4-03DE241F0845}" type="slidenum">
              <a:rPr lang="en-GB" smtClean="0"/>
              <a:t>‹#›</a:t>
            </a:fld>
            <a:endParaRPr lang="en-GB"/>
          </a:p>
        </p:txBody>
      </p:sp>
    </p:spTree>
    <p:extLst>
      <p:ext uri="{BB962C8B-B14F-4D97-AF65-F5344CB8AC3E}">
        <p14:creationId xmlns:p14="http://schemas.microsoft.com/office/powerpoint/2010/main" val="2667293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D1E4E5-43C7-47BC-8278-9AFD8735FF5C}" type="datetimeFigureOut">
              <a:rPr lang="en-GB" smtClean="0"/>
              <a:t>26/09/2017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86B6426-4D8C-4D08-A1C4-03DE241F0845}" type="slidenum">
              <a:rPr lang="en-GB" smtClean="0"/>
              <a:t>‹#›</a:t>
            </a:fld>
            <a:endParaRPr lang="en-GB"/>
          </a:p>
        </p:txBody>
      </p:sp>
    </p:spTree>
    <p:extLst>
      <p:ext uri="{BB962C8B-B14F-4D97-AF65-F5344CB8AC3E}">
        <p14:creationId xmlns:p14="http://schemas.microsoft.com/office/powerpoint/2010/main" val="876233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ED1E4E5-43C7-47BC-8278-9AFD8735FF5C}" type="datetimeFigureOut">
              <a:rPr lang="en-GB" smtClean="0"/>
              <a:t>26/09/2017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6B6426-4D8C-4D08-A1C4-03DE241F0845}" type="slidenum">
              <a:rPr lang="en-GB" smtClean="0"/>
              <a:t>‹#›</a:t>
            </a:fld>
            <a:endParaRPr lang="en-GB"/>
          </a:p>
        </p:txBody>
      </p:sp>
    </p:spTree>
    <p:extLst>
      <p:ext uri="{BB962C8B-B14F-4D97-AF65-F5344CB8AC3E}">
        <p14:creationId xmlns:p14="http://schemas.microsoft.com/office/powerpoint/2010/main" val="224574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ED1E4E5-43C7-47BC-8278-9AFD8735FF5C}" type="datetimeFigureOut">
              <a:rPr lang="en-GB" smtClean="0"/>
              <a:t>26/09/2017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86B6426-4D8C-4D08-A1C4-03DE241F0845}" type="slidenum">
              <a:rPr lang="en-GB" smtClean="0"/>
              <a:t>‹#›</a:t>
            </a:fld>
            <a:endParaRPr lang="en-GB"/>
          </a:p>
        </p:txBody>
      </p:sp>
    </p:spTree>
    <p:extLst>
      <p:ext uri="{BB962C8B-B14F-4D97-AF65-F5344CB8AC3E}">
        <p14:creationId xmlns:p14="http://schemas.microsoft.com/office/powerpoint/2010/main" val="2600978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ED1E4E5-43C7-47BC-8278-9AFD8735FF5C}" type="datetimeFigureOut">
              <a:rPr lang="en-GB" smtClean="0"/>
              <a:t>26/09/2017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86B6426-4D8C-4D08-A1C4-03DE241F0845}" type="slidenum">
              <a:rPr lang="en-GB" smtClean="0"/>
              <a:t>‹#›</a:t>
            </a:fld>
            <a:endParaRPr lang="en-GB"/>
          </a:p>
        </p:txBody>
      </p:sp>
    </p:spTree>
    <p:extLst>
      <p:ext uri="{BB962C8B-B14F-4D97-AF65-F5344CB8AC3E}">
        <p14:creationId xmlns:p14="http://schemas.microsoft.com/office/powerpoint/2010/main" val="4181241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D1E4E5-43C7-47BC-8278-9AFD8735FF5C}" type="datetimeFigureOut">
              <a:rPr lang="en-GB" smtClean="0"/>
              <a:t>26/09/2017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86B6426-4D8C-4D08-A1C4-03DE241F0845}" type="slidenum">
              <a:rPr lang="en-GB" smtClean="0"/>
              <a:t>‹#›</a:t>
            </a:fld>
            <a:endParaRPr lang="en-GB"/>
          </a:p>
        </p:txBody>
      </p:sp>
    </p:spTree>
    <p:extLst>
      <p:ext uri="{BB962C8B-B14F-4D97-AF65-F5344CB8AC3E}">
        <p14:creationId xmlns:p14="http://schemas.microsoft.com/office/powerpoint/2010/main" val="2486947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D1E4E5-43C7-47BC-8278-9AFD8735FF5C}" type="datetimeFigureOut">
              <a:rPr lang="en-GB" smtClean="0"/>
              <a:t>26/09/2017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6B6426-4D8C-4D08-A1C4-03DE241F0845}" type="slidenum">
              <a:rPr lang="en-GB" smtClean="0"/>
              <a:t>‹#›</a:t>
            </a:fld>
            <a:endParaRPr lang="en-GB"/>
          </a:p>
        </p:txBody>
      </p:sp>
    </p:spTree>
    <p:extLst>
      <p:ext uri="{BB962C8B-B14F-4D97-AF65-F5344CB8AC3E}">
        <p14:creationId xmlns:p14="http://schemas.microsoft.com/office/powerpoint/2010/main" val="1575872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D1E4E5-43C7-47BC-8278-9AFD8735FF5C}" type="datetimeFigureOut">
              <a:rPr lang="en-GB" smtClean="0"/>
              <a:t>26/09/2017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86B6426-4D8C-4D08-A1C4-03DE241F0845}" type="slidenum">
              <a:rPr lang="en-GB" smtClean="0"/>
              <a:t>‹#›</a:t>
            </a:fld>
            <a:endParaRPr lang="en-GB"/>
          </a:p>
        </p:txBody>
      </p:sp>
    </p:spTree>
    <p:extLst>
      <p:ext uri="{BB962C8B-B14F-4D97-AF65-F5344CB8AC3E}">
        <p14:creationId xmlns:p14="http://schemas.microsoft.com/office/powerpoint/2010/main" val="2120807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D1E4E5-43C7-47BC-8278-9AFD8735FF5C}" type="datetimeFigureOut">
              <a:rPr lang="en-GB" smtClean="0"/>
              <a:t>26/09/2017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6B6426-4D8C-4D08-A1C4-03DE241F0845}" type="slidenum">
              <a:rPr lang="en-GB" smtClean="0"/>
              <a:t>‹#›</a:t>
            </a:fld>
            <a:endParaRPr lang="en-GB"/>
          </a:p>
        </p:txBody>
      </p:sp>
    </p:spTree>
    <p:extLst>
      <p:ext uri="{BB962C8B-B14F-4D97-AF65-F5344CB8AC3E}">
        <p14:creationId xmlns:p14="http://schemas.microsoft.com/office/powerpoint/2010/main" val="3253026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Lynn.anders@knowsley.gov.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Direct Payments</a:t>
            </a:r>
            <a:br>
              <a:rPr lang="en-GB" dirty="0" smtClean="0"/>
            </a:br>
            <a:r>
              <a:rPr lang="en-GB" dirty="0" smtClean="0"/>
              <a:t>Review of Administration Policies and Procedures 2016</a:t>
            </a:r>
            <a:endParaRPr lang="en-GB" dirty="0"/>
          </a:p>
        </p:txBody>
      </p:sp>
      <p:sp>
        <p:nvSpPr>
          <p:cNvPr id="3" name="Subtitle 2"/>
          <p:cNvSpPr>
            <a:spLocks noGrp="1"/>
          </p:cNvSpPr>
          <p:nvPr>
            <p:ph type="subTitle" idx="1"/>
          </p:nvPr>
        </p:nvSpPr>
        <p:spPr/>
        <p:txBody>
          <a:bodyPr>
            <a:normAutofit fontScale="85000" lnSpcReduction="20000"/>
          </a:bodyPr>
          <a:lstStyle/>
          <a:p>
            <a:r>
              <a:rPr lang="en-GB" dirty="0" smtClean="0"/>
              <a:t> Knowsley MBC </a:t>
            </a:r>
          </a:p>
          <a:p>
            <a:r>
              <a:rPr lang="en-GB" dirty="0" smtClean="0"/>
              <a:t> Our </a:t>
            </a:r>
            <a:r>
              <a:rPr lang="en-GB" dirty="0" smtClean="0"/>
              <a:t>Approach</a:t>
            </a:r>
          </a:p>
          <a:p>
            <a:endParaRPr lang="en-GB" dirty="0" smtClean="0"/>
          </a:p>
          <a:p>
            <a:r>
              <a:rPr lang="en-GB" dirty="0" smtClean="0">
                <a:hlinkClick r:id="rId2"/>
              </a:rPr>
              <a:t>Lynn.anders@knowsley.gov.uk</a:t>
            </a:r>
            <a:endParaRPr lang="en-GB" dirty="0" smtClean="0"/>
          </a:p>
          <a:p>
            <a:endParaRPr lang="en-GB" dirty="0"/>
          </a:p>
        </p:txBody>
      </p:sp>
    </p:spTree>
    <p:extLst>
      <p:ext uri="{BB962C8B-B14F-4D97-AF65-F5344CB8AC3E}">
        <p14:creationId xmlns:p14="http://schemas.microsoft.com/office/powerpoint/2010/main" val="1652701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Project Groups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Approach – Develop a robust KMBC policy for the administration, control and monitoring of direct payments for clients choosing to take personal budgets by DP</a:t>
            </a:r>
          </a:p>
          <a:p>
            <a:r>
              <a:rPr lang="en-GB" dirty="0" smtClean="0"/>
              <a:t>How – develop and implement procedures and controls that the Council will use to ensure that practitioners, clients and budget holders have adequate assurance that DP’s are calculated and recorded correctly, expenditure is evidenced, support plan outcomes are being met.</a:t>
            </a:r>
            <a:endParaRPr lang="en-GB" dirty="0"/>
          </a:p>
        </p:txBody>
      </p:sp>
    </p:spTree>
    <p:extLst>
      <p:ext uri="{BB962C8B-B14F-4D97-AF65-F5344CB8AC3E}">
        <p14:creationId xmlns:p14="http://schemas.microsoft.com/office/powerpoint/2010/main" val="2181879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Examples of Findings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55263732"/>
              </p:ext>
            </p:extLst>
          </p:nvPr>
        </p:nvGraphicFramePr>
        <p:xfrm>
          <a:off x="467544" y="1124744"/>
          <a:ext cx="8229600" cy="56134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GB" dirty="0" smtClean="0"/>
                        <a:t>Issue/Effect</a:t>
                      </a:r>
                      <a:endParaRPr lang="en-GB" dirty="0"/>
                    </a:p>
                  </a:txBody>
                  <a:tcPr/>
                </a:tc>
                <a:tc>
                  <a:txBody>
                    <a:bodyPr/>
                    <a:lstStyle/>
                    <a:p>
                      <a:r>
                        <a:rPr lang="en-GB" dirty="0" smtClean="0"/>
                        <a:t>Cause</a:t>
                      </a:r>
                      <a:endParaRPr lang="en-GB" dirty="0"/>
                    </a:p>
                  </a:txBody>
                  <a:tcPr/>
                </a:tc>
              </a:tr>
              <a:tr h="370840">
                <a:tc>
                  <a:txBody>
                    <a:bodyPr/>
                    <a:lstStyle/>
                    <a:p>
                      <a:r>
                        <a:rPr lang="en-GB" sz="1600" dirty="0" smtClean="0"/>
                        <a:t>Confusion</a:t>
                      </a:r>
                      <a:r>
                        <a:rPr lang="en-GB" sz="1600" baseline="0" dirty="0" smtClean="0"/>
                        <a:t> around</a:t>
                      </a:r>
                      <a:r>
                        <a:rPr lang="en-GB" sz="1600" dirty="0" smtClean="0"/>
                        <a:t> direct payment and procedures</a:t>
                      </a:r>
                      <a:r>
                        <a:rPr lang="en-GB" sz="1600" baseline="0" dirty="0" smtClean="0"/>
                        <a:t> to be followed</a:t>
                      </a:r>
                    </a:p>
                    <a:p>
                      <a:r>
                        <a:rPr lang="en-GB" sz="1600" baseline="0" dirty="0" smtClean="0"/>
                        <a:t>DP managed by inappropriate person</a:t>
                      </a:r>
                      <a:endParaRPr lang="en-GB" sz="1600" dirty="0"/>
                    </a:p>
                  </a:txBody>
                  <a:tcPr/>
                </a:tc>
                <a:tc>
                  <a:txBody>
                    <a:bodyPr/>
                    <a:lstStyle/>
                    <a:p>
                      <a:r>
                        <a:rPr lang="en-GB" sz="1600" dirty="0" smtClean="0"/>
                        <a:t>No Policy, lack of standard</a:t>
                      </a:r>
                      <a:r>
                        <a:rPr lang="en-GB" sz="1600" baseline="0" dirty="0" smtClean="0"/>
                        <a:t> processes, lack of guidance for client and practitioners</a:t>
                      </a:r>
                    </a:p>
                    <a:p>
                      <a:r>
                        <a:rPr lang="en-GB" sz="1600" baseline="0" dirty="0" smtClean="0"/>
                        <a:t>Workarounds allowed in systems</a:t>
                      </a:r>
                    </a:p>
                    <a:p>
                      <a:r>
                        <a:rPr lang="en-GB" sz="1600" baseline="0" dirty="0" smtClean="0"/>
                        <a:t>Lack of client checks</a:t>
                      </a:r>
                      <a:endParaRPr lang="en-GB"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t>Practitioners</a:t>
                      </a:r>
                      <a:r>
                        <a:rPr lang="en-GB" sz="1600" baseline="0" dirty="0" smtClean="0"/>
                        <a:t> unable to reconcile previous payments during review</a:t>
                      </a:r>
                      <a:endParaRPr lang="en-GB" sz="1600" dirty="0" smtClean="0"/>
                    </a:p>
                    <a:p>
                      <a:r>
                        <a:rPr lang="en-GB" sz="1600" dirty="0" smtClean="0"/>
                        <a:t>Payments</a:t>
                      </a:r>
                      <a:r>
                        <a:rPr lang="en-GB" sz="1600" baseline="0" dirty="0" smtClean="0"/>
                        <a:t> not calculated correctly – over and under</a:t>
                      </a:r>
                    </a:p>
                    <a:p>
                      <a:r>
                        <a:rPr lang="en-GB" sz="1600" baseline="0" dirty="0" smtClean="0"/>
                        <a:t>Transition client challenge change in rates</a:t>
                      </a:r>
                      <a:endParaRPr lang="en-GB" sz="1600" dirty="0"/>
                    </a:p>
                  </a:txBody>
                  <a:tcPr/>
                </a:tc>
                <a:tc>
                  <a:txBody>
                    <a:bodyPr/>
                    <a:lstStyle/>
                    <a:p>
                      <a:r>
                        <a:rPr lang="en-GB" sz="1600" dirty="0" smtClean="0"/>
                        <a:t>Cost Calculator</a:t>
                      </a:r>
                      <a:r>
                        <a:rPr lang="en-GB" sz="1600" baseline="0" dirty="0" smtClean="0"/>
                        <a:t> not fit for purpose</a:t>
                      </a:r>
                    </a:p>
                    <a:p>
                      <a:r>
                        <a:rPr lang="en-GB" sz="1600" baseline="0" dirty="0" smtClean="0"/>
                        <a:t>No standard Rates across the services</a:t>
                      </a:r>
                    </a:p>
                    <a:p>
                      <a:r>
                        <a:rPr lang="en-GB" sz="1600" baseline="0" dirty="0" smtClean="0"/>
                        <a:t>PA rates not equitable re employer costs</a:t>
                      </a:r>
                    </a:p>
                    <a:p>
                      <a:r>
                        <a:rPr lang="en-GB" sz="1600" baseline="0" dirty="0" smtClean="0"/>
                        <a:t>Breakdown of hours and rates not recorded sufficiently</a:t>
                      </a:r>
                    </a:p>
                  </a:txBody>
                  <a:tcPr/>
                </a:tc>
              </a:tr>
              <a:tr h="370840">
                <a:tc>
                  <a:txBody>
                    <a:bodyPr/>
                    <a:lstStyle/>
                    <a:p>
                      <a:r>
                        <a:rPr lang="en-GB" sz="1600" dirty="0" smtClean="0"/>
                        <a:t>DP’s not used correctly</a:t>
                      </a:r>
                    </a:p>
                    <a:p>
                      <a:r>
                        <a:rPr lang="en-GB" sz="1600" dirty="0" smtClean="0"/>
                        <a:t>Managed account provider is not able to verify payments and hours</a:t>
                      </a:r>
                    </a:p>
                    <a:p>
                      <a:r>
                        <a:rPr lang="en-GB" sz="1600" dirty="0" smtClean="0"/>
                        <a:t>Overdrawn accounts</a:t>
                      </a:r>
                    </a:p>
                    <a:p>
                      <a:r>
                        <a:rPr lang="en-GB" sz="1600" dirty="0" smtClean="0"/>
                        <a:t>Non payment of client contributions</a:t>
                      </a:r>
                      <a:endParaRPr lang="en-GB" sz="1600" dirty="0"/>
                    </a:p>
                  </a:txBody>
                  <a:tcPr/>
                </a:tc>
                <a:tc>
                  <a:txBody>
                    <a:bodyPr/>
                    <a:lstStyle/>
                    <a:p>
                      <a:r>
                        <a:rPr lang="en-GB" sz="1600" dirty="0" smtClean="0"/>
                        <a:t>Lack of responsibility by client</a:t>
                      </a:r>
                    </a:p>
                    <a:p>
                      <a:r>
                        <a:rPr lang="en-GB" sz="1600" dirty="0" smtClean="0"/>
                        <a:t>Vague agreements</a:t>
                      </a:r>
                    </a:p>
                    <a:p>
                      <a:r>
                        <a:rPr lang="en-GB" sz="1600" dirty="0" smtClean="0"/>
                        <a:t>Support</a:t>
                      </a:r>
                      <a:r>
                        <a:rPr lang="en-GB" sz="1600" baseline="0" dirty="0" smtClean="0"/>
                        <a:t> plans not detailed enough</a:t>
                      </a:r>
                    </a:p>
                    <a:p>
                      <a:r>
                        <a:rPr lang="en-GB" sz="1600" baseline="0" dirty="0" smtClean="0"/>
                        <a:t>Tasks completed to meet outcomes not recorded</a:t>
                      </a:r>
                    </a:p>
                    <a:p>
                      <a:r>
                        <a:rPr lang="en-GB" sz="1600" baseline="0" dirty="0" smtClean="0"/>
                        <a:t>Lack of monitoring and control to support Audit.</a:t>
                      </a:r>
                      <a:endParaRPr lang="en-GB" sz="1600" dirty="0"/>
                    </a:p>
                  </a:txBody>
                  <a:tcPr/>
                </a:tc>
              </a:tr>
              <a:tr h="370840">
                <a:tc>
                  <a:txBody>
                    <a:bodyPr/>
                    <a:lstStyle/>
                    <a:p>
                      <a:r>
                        <a:rPr lang="en-GB" sz="1600" dirty="0" smtClean="0"/>
                        <a:t>Unable</a:t>
                      </a:r>
                      <a:r>
                        <a:rPr lang="en-GB" sz="1600" baseline="0" dirty="0" smtClean="0"/>
                        <a:t> to identify rates for analysis and forecasting uplifts etc.</a:t>
                      </a:r>
                      <a:endParaRPr lang="en-GB" sz="1600" dirty="0"/>
                    </a:p>
                  </a:txBody>
                  <a:tcPr/>
                </a:tc>
                <a:tc>
                  <a:txBody>
                    <a:bodyPr/>
                    <a:lstStyle/>
                    <a:p>
                      <a:r>
                        <a:rPr lang="en-GB" sz="1600" dirty="0" smtClean="0"/>
                        <a:t>DP not sufficiently broken down in system</a:t>
                      </a:r>
                      <a:r>
                        <a:rPr lang="en-GB" sz="1600" baseline="0" dirty="0" smtClean="0"/>
                        <a:t> where payment is generated</a:t>
                      </a:r>
                    </a:p>
                    <a:p>
                      <a:r>
                        <a:rPr lang="en-GB" sz="1600" baseline="0" dirty="0" smtClean="0"/>
                        <a:t>Various payments rolled up into hourly rates</a:t>
                      </a:r>
                    </a:p>
                    <a:p>
                      <a:r>
                        <a:rPr lang="en-GB" sz="1600" baseline="0" dirty="0" smtClean="0"/>
                        <a:t>No standard rates</a:t>
                      </a:r>
                      <a:endParaRPr lang="en-GB" sz="1600" dirty="0"/>
                    </a:p>
                  </a:txBody>
                  <a:tcPr/>
                </a:tc>
              </a:tr>
            </a:tbl>
          </a:graphicData>
        </a:graphic>
      </p:graphicFrame>
    </p:spTree>
    <p:extLst>
      <p:ext uri="{BB962C8B-B14F-4D97-AF65-F5344CB8AC3E}">
        <p14:creationId xmlns:p14="http://schemas.microsoft.com/office/powerpoint/2010/main" val="175453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Progress</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Draft policy at final stages for approval – clear policy for the administration of direct payments. Includes reference to checks on nominated persons.</a:t>
            </a:r>
          </a:p>
          <a:p>
            <a:r>
              <a:rPr lang="en-GB" dirty="0" smtClean="0"/>
              <a:t>Client guidance – supports the advice and guidance contract with third party but is clear for both on what the process is and what DP’s can be used for.  Clarifies client responsibility around evidence of expenditure, recording of tasks to meet outcomes, signing time sheets, selecting managed account providers</a:t>
            </a:r>
          </a:p>
          <a:p>
            <a:r>
              <a:rPr lang="en-GB" dirty="0" smtClean="0"/>
              <a:t>Client Agreement – in draft with legal but includes declaration by client and/or nominated persons </a:t>
            </a:r>
          </a:p>
          <a:p>
            <a:r>
              <a:rPr lang="en-GB" dirty="0" smtClean="0"/>
              <a:t>Practitioner Guidance – aligned to all of the above.</a:t>
            </a:r>
            <a:endParaRPr lang="en-GB" dirty="0"/>
          </a:p>
        </p:txBody>
      </p:sp>
    </p:spTree>
    <p:extLst>
      <p:ext uri="{BB962C8B-B14F-4D97-AF65-F5344CB8AC3E}">
        <p14:creationId xmlns:p14="http://schemas.microsoft.com/office/powerpoint/2010/main" val="2937834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Progress so far</a:t>
            </a:r>
            <a:br>
              <a:rPr lang="en-GB" dirty="0" smtClean="0"/>
            </a:b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Standard rates – calculated and ready for approval</a:t>
            </a:r>
          </a:p>
          <a:p>
            <a:r>
              <a:rPr lang="en-GB" dirty="0" smtClean="0"/>
              <a:t>PA costs – hourly rate and annual employer costs are calculated separately to meet HMRC standards and remove inequity in calculation of employer costs</a:t>
            </a:r>
          </a:p>
          <a:p>
            <a:r>
              <a:rPr lang="en-GB" dirty="0" smtClean="0"/>
              <a:t>Changes to system recording – details of hours and rate used to be recorded, outcomes recorded, starter forms redesigned to remove ambiguity, payment elements in SWIFT to allow a breakdown of total payment to remove confusion and allow future uplifts to be applied accurately, improved analysis.</a:t>
            </a:r>
          </a:p>
          <a:p>
            <a:r>
              <a:rPr lang="en-GB" dirty="0" smtClean="0"/>
              <a:t>Communication to clients – to be agreed – changes to current PA rates, changes to calculation of PA rates, pensions impact,</a:t>
            </a:r>
          </a:p>
          <a:p>
            <a:r>
              <a:rPr lang="en-GB" dirty="0" smtClean="0"/>
              <a:t>Task Sheets, electronic submission of evidence</a:t>
            </a:r>
          </a:p>
          <a:p>
            <a:r>
              <a:rPr lang="en-GB" dirty="0" smtClean="0"/>
              <a:t>Partnership agreement for providers of managed accounts </a:t>
            </a:r>
          </a:p>
          <a:p>
            <a:r>
              <a:rPr lang="en-GB" dirty="0" smtClean="0"/>
              <a:t>Make system changes – any that are still to be approved.</a:t>
            </a:r>
            <a:endParaRPr lang="en-GB" dirty="0"/>
          </a:p>
        </p:txBody>
      </p:sp>
    </p:spTree>
    <p:extLst>
      <p:ext uri="{BB962C8B-B14F-4D97-AF65-F5344CB8AC3E}">
        <p14:creationId xmlns:p14="http://schemas.microsoft.com/office/powerpoint/2010/main" val="1277274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will things change for Practitioners and Clients</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Clear policy and guidance</a:t>
            </a:r>
          </a:p>
          <a:p>
            <a:r>
              <a:rPr lang="en-GB" dirty="0" smtClean="0"/>
              <a:t>What you record – high level not detailed but sufficient to address issues we currently find</a:t>
            </a:r>
          </a:p>
          <a:p>
            <a:r>
              <a:rPr lang="en-GB" dirty="0" smtClean="0"/>
              <a:t>How you will record – system changes – minor</a:t>
            </a:r>
          </a:p>
          <a:p>
            <a:r>
              <a:rPr lang="en-GB" dirty="0" smtClean="0"/>
              <a:t>DP calculation – improved cost calculator and breakdown of total payment recorded</a:t>
            </a:r>
          </a:p>
          <a:p>
            <a:r>
              <a:rPr lang="en-GB" dirty="0" smtClean="0"/>
              <a:t>Standard rates to apply</a:t>
            </a:r>
          </a:p>
          <a:p>
            <a:r>
              <a:rPr lang="en-GB" dirty="0" smtClean="0"/>
              <a:t>Outcomes evidenced (high level records maintained by PA or Agency worker) to enable review of current payment against outcomes in the support plans</a:t>
            </a:r>
          </a:p>
          <a:p>
            <a:r>
              <a:rPr lang="en-GB" dirty="0" smtClean="0"/>
              <a:t>Improved monitoring of DP’s to avoid clients reaching crisis point</a:t>
            </a:r>
          </a:p>
          <a:p>
            <a:r>
              <a:rPr lang="en-GB" dirty="0" smtClean="0"/>
              <a:t>Client will have improved understanding leading to reduction in queries </a:t>
            </a:r>
            <a:r>
              <a:rPr lang="en-GB" smtClean="0"/>
              <a:t>and complaints,</a:t>
            </a:r>
            <a:endParaRPr lang="en-GB" dirty="0" smtClean="0"/>
          </a:p>
          <a:p>
            <a:r>
              <a:rPr lang="en-GB" dirty="0" smtClean="0"/>
              <a:t>Responsibility of client is documented and agreed.</a:t>
            </a:r>
            <a:endParaRPr lang="en-GB" dirty="0"/>
          </a:p>
        </p:txBody>
      </p:sp>
    </p:spTree>
    <p:extLst>
      <p:ext uri="{BB962C8B-B14F-4D97-AF65-F5344CB8AC3E}">
        <p14:creationId xmlns:p14="http://schemas.microsoft.com/office/powerpoint/2010/main" val="15469042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603</Words>
  <Application>Microsoft Office PowerPoint</Application>
  <PresentationFormat>On-screen Show (4:3)</PresentationFormat>
  <Paragraphs>59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Direct Payments Review of Administration Policies and Procedures 2016</vt:lpstr>
      <vt:lpstr>Project Groups</vt:lpstr>
      <vt:lpstr>Examples of Findings</vt:lpstr>
      <vt:lpstr>Progress</vt:lpstr>
      <vt:lpstr>Progress so far </vt:lpstr>
      <vt:lpstr>How will things change for Practitioners and Clients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 Payments Review of Administration Policies and Procedures 2016</dc:title>
  <dc:creator>Anders, Lynn</dc:creator>
  <cp:lastModifiedBy>Tanner, Mat</cp:lastModifiedBy>
  <cp:revision>8</cp:revision>
  <dcterms:created xsi:type="dcterms:W3CDTF">2016-04-08T11:40:45Z</dcterms:created>
  <dcterms:modified xsi:type="dcterms:W3CDTF">2017-09-26T08:30:24Z</dcterms:modified>
</cp:coreProperties>
</file>