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7" r:id="rId3"/>
    <p:sldId id="262" r:id="rId4"/>
    <p:sldId id="274" r:id="rId5"/>
    <p:sldId id="272" r:id="rId6"/>
    <p:sldId id="263" r:id="rId7"/>
    <p:sldId id="268" r:id="rId8"/>
    <p:sldId id="269" r:id="rId9"/>
    <p:sldId id="266" r:id="rId10"/>
    <p:sldId id="275" r:id="rId11"/>
    <p:sldId id="273" r:id="rId12"/>
    <p:sldId id="271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8894" autoAdjust="0"/>
  </p:normalViewPr>
  <p:slideViewPr>
    <p:cSldViewPr snapToGrid="0">
      <p:cViewPr varScale="1">
        <p:scale>
          <a:sx n="126" d="100"/>
          <a:sy n="126" d="100"/>
        </p:scale>
        <p:origin x="161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2460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B212A-5F7E-4419-9225-7FACB4A2339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FE06E-EF97-445B-9462-113287361161}">
      <dgm:prSet phldrT="[Text]"/>
      <dgm:spPr/>
      <dgm:t>
        <a:bodyPr/>
        <a:lstStyle/>
        <a:p>
          <a:endParaRPr lang="en-US" dirty="0"/>
        </a:p>
      </dgm:t>
    </dgm:pt>
    <dgm:pt modelId="{EC85B946-80CE-4B77-A104-9532BD60B59D}" type="parTrans" cxnId="{60392B91-5780-4882-BFA6-64A99D057E15}">
      <dgm:prSet/>
      <dgm:spPr/>
      <dgm:t>
        <a:bodyPr/>
        <a:lstStyle/>
        <a:p>
          <a:endParaRPr lang="en-US"/>
        </a:p>
      </dgm:t>
    </dgm:pt>
    <dgm:pt modelId="{DCA45647-491A-40D7-A014-145EC1436F45}" type="sibTrans" cxnId="{60392B91-5780-4882-BFA6-64A99D057E15}">
      <dgm:prSet/>
      <dgm:spPr/>
      <dgm:t>
        <a:bodyPr/>
        <a:lstStyle/>
        <a:p>
          <a:endParaRPr lang="en-US"/>
        </a:p>
      </dgm:t>
    </dgm:pt>
    <dgm:pt modelId="{C13942E2-6981-4B98-B822-14570DC89903}">
      <dgm:prSet phldrT="[Text]"/>
      <dgm:spPr/>
      <dgm:t>
        <a:bodyPr/>
        <a:lstStyle/>
        <a:p>
          <a:endParaRPr lang="en-US" dirty="0"/>
        </a:p>
      </dgm:t>
    </dgm:pt>
    <dgm:pt modelId="{4985D6F1-74B6-49A6-90BC-14EAD71A4032}" type="sibTrans" cxnId="{868A6B69-8B1C-4898-9529-61735D3CA05E}">
      <dgm:prSet/>
      <dgm:spPr/>
      <dgm:t>
        <a:bodyPr/>
        <a:lstStyle/>
        <a:p>
          <a:endParaRPr lang="en-US"/>
        </a:p>
      </dgm:t>
    </dgm:pt>
    <dgm:pt modelId="{CC94A941-5793-42F2-B586-1AF7F9130BBD}" type="parTrans" cxnId="{868A6B69-8B1C-4898-9529-61735D3CA05E}">
      <dgm:prSet/>
      <dgm:spPr/>
      <dgm:t>
        <a:bodyPr/>
        <a:lstStyle/>
        <a:p>
          <a:endParaRPr lang="en-US"/>
        </a:p>
      </dgm:t>
    </dgm:pt>
    <dgm:pt modelId="{A09AFBB7-4AEF-4C93-BA1F-416E7EFFBBAE}">
      <dgm:prSet phldrT="[Text]"/>
      <dgm:spPr/>
      <dgm:t>
        <a:bodyPr/>
        <a:lstStyle/>
        <a:p>
          <a:endParaRPr lang="en-US" dirty="0"/>
        </a:p>
      </dgm:t>
    </dgm:pt>
    <dgm:pt modelId="{04588B8A-8DA3-4301-A504-575C17C398F8}" type="sibTrans" cxnId="{D52CD4EB-04C5-430E-B7A5-0E7554F011D2}">
      <dgm:prSet/>
      <dgm:spPr/>
      <dgm:t>
        <a:bodyPr/>
        <a:lstStyle/>
        <a:p>
          <a:endParaRPr lang="en-US"/>
        </a:p>
      </dgm:t>
    </dgm:pt>
    <dgm:pt modelId="{84A9DE8E-BA1D-4EA4-A106-759E1FDDAFDA}" type="parTrans" cxnId="{D52CD4EB-04C5-430E-B7A5-0E7554F011D2}">
      <dgm:prSet/>
      <dgm:spPr/>
      <dgm:t>
        <a:bodyPr/>
        <a:lstStyle/>
        <a:p>
          <a:endParaRPr lang="en-US"/>
        </a:p>
      </dgm:t>
    </dgm:pt>
    <dgm:pt modelId="{B5B5888E-4EC0-4FA3-9FB9-E8297683A313}" type="pres">
      <dgm:prSet presAssocID="{F3BB212A-5F7E-4419-9225-7FACB4A2339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496B98-8816-4CBC-9F9B-2FA6F45EE1A0}" type="pres">
      <dgm:prSet presAssocID="{6FEFE06E-EF97-445B-9462-113287361161}" presName="composite" presStyleCnt="0"/>
      <dgm:spPr/>
    </dgm:pt>
    <dgm:pt modelId="{75C9E62E-E6A8-4DC0-8C88-7DDC684FF0AA}" type="pres">
      <dgm:prSet presAssocID="{6FEFE06E-EF97-445B-9462-113287361161}" presName="LShape" presStyleLbl="alignNode1" presStyleIdx="0" presStyleCnt="5" custScaleX="149936" custScaleY="106869" custLinFactNeighborX="-9448" custLinFactNeighborY="74115"/>
      <dgm:spPr/>
    </dgm:pt>
    <dgm:pt modelId="{B09F4FFB-DB82-42F0-ADB8-3E6B8998FC02}" type="pres">
      <dgm:prSet presAssocID="{6FEFE06E-EF97-445B-9462-11328736116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1CDBF-3543-4285-B6D0-8D0BAD55EBA0}" type="pres">
      <dgm:prSet presAssocID="{6FEFE06E-EF97-445B-9462-113287361161}" presName="Triangle" presStyleLbl="alignNode1" presStyleIdx="1" presStyleCnt="5" custAng="16200000" custFlipVert="0" custFlipHor="0" custScaleX="177197" custScaleY="163027" custLinFactY="100000" custLinFactNeighborX="55851" custLinFactNeighborY="121788"/>
      <dgm:spPr/>
    </dgm:pt>
    <dgm:pt modelId="{B09DB5BD-012A-4024-9144-48744062887E}" type="pres">
      <dgm:prSet presAssocID="{DCA45647-491A-40D7-A014-145EC1436F45}" presName="sibTrans" presStyleCnt="0"/>
      <dgm:spPr/>
    </dgm:pt>
    <dgm:pt modelId="{EC825675-8D76-4D21-85A2-EB0DA058A7DE}" type="pres">
      <dgm:prSet presAssocID="{DCA45647-491A-40D7-A014-145EC1436F45}" presName="space" presStyleCnt="0"/>
      <dgm:spPr/>
    </dgm:pt>
    <dgm:pt modelId="{6577D39B-C663-4412-AD37-E88CE0F4214F}" type="pres">
      <dgm:prSet presAssocID="{C13942E2-6981-4B98-B822-14570DC89903}" presName="composite" presStyleCnt="0"/>
      <dgm:spPr/>
    </dgm:pt>
    <dgm:pt modelId="{27C75769-9BF6-4DCE-9221-DDD5FE9C8F4A}" type="pres">
      <dgm:prSet presAssocID="{C13942E2-6981-4B98-B822-14570DC89903}" presName="LShape" presStyleLbl="alignNode1" presStyleIdx="2" presStyleCnt="5" custScaleX="168095" custScaleY="109591" custLinFactNeighborX="2099" custLinFactNeighborY="-44952"/>
      <dgm:spPr/>
    </dgm:pt>
    <dgm:pt modelId="{3942207D-5ED3-4649-B15F-F73F82145DDD}" type="pres">
      <dgm:prSet presAssocID="{C13942E2-6981-4B98-B822-14570DC8990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C1376-A71E-4E31-8C3B-A7C6D342CBEF}" type="pres">
      <dgm:prSet presAssocID="{C13942E2-6981-4B98-B822-14570DC89903}" presName="Triangle" presStyleLbl="alignNode1" presStyleIdx="3" presStyleCnt="5" custFlipVert="1" custScaleX="170270" custScaleY="173532" custLinFactX="100000" custLinFactY="-95940" custLinFactNeighborX="103090" custLinFactNeighborY="-100000"/>
      <dgm:spPr/>
      <dgm:t>
        <a:bodyPr/>
        <a:lstStyle/>
        <a:p>
          <a:endParaRPr lang="en-US"/>
        </a:p>
      </dgm:t>
    </dgm:pt>
    <dgm:pt modelId="{AB9258A4-2F5E-43DE-BE49-B126D2D893ED}" type="pres">
      <dgm:prSet presAssocID="{4985D6F1-74B6-49A6-90BC-14EAD71A4032}" presName="sibTrans" presStyleCnt="0"/>
      <dgm:spPr/>
    </dgm:pt>
    <dgm:pt modelId="{BA0FD030-2F4E-4149-8485-F8B0DA32BD4B}" type="pres">
      <dgm:prSet presAssocID="{4985D6F1-74B6-49A6-90BC-14EAD71A4032}" presName="space" presStyleCnt="0"/>
      <dgm:spPr/>
    </dgm:pt>
    <dgm:pt modelId="{9F683346-C883-4332-962F-ABF95A186C30}" type="pres">
      <dgm:prSet presAssocID="{A09AFBB7-4AEF-4C93-BA1F-416E7EFFBBAE}" presName="composite" presStyleCnt="0"/>
      <dgm:spPr/>
    </dgm:pt>
    <dgm:pt modelId="{0534565E-8F38-42AE-BCF6-674C8FBB6A56}" type="pres">
      <dgm:prSet presAssocID="{A09AFBB7-4AEF-4C93-BA1F-416E7EFFBBAE}" presName="LShape" presStyleLbl="alignNode1" presStyleIdx="4" presStyleCnt="5" custScaleX="172317" custScaleY="121610" custLinFactY="-50877" custLinFactNeighborX="43025" custLinFactNeighborY="-100000"/>
      <dgm:spPr/>
    </dgm:pt>
    <dgm:pt modelId="{AD170A70-4DBE-417D-A970-C1B2B816DF10}" type="pres">
      <dgm:prSet presAssocID="{A09AFBB7-4AEF-4C93-BA1F-416E7EFFBBA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2CD4EB-04C5-430E-B7A5-0E7554F011D2}" srcId="{F3BB212A-5F7E-4419-9225-7FACB4A2339A}" destId="{A09AFBB7-4AEF-4C93-BA1F-416E7EFFBBAE}" srcOrd="2" destOrd="0" parTransId="{84A9DE8E-BA1D-4EA4-A106-759E1FDDAFDA}" sibTransId="{04588B8A-8DA3-4301-A504-575C17C398F8}"/>
    <dgm:cxn modelId="{51368EA5-4207-46E3-9311-3DFC814A802C}" type="presOf" srcId="{F3BB212A-5F7E-4419-9225-7FACB4A2339A}" destId="{B5B5888E-4EC0-4FA3-9FB9-E8297683A313}" srcOrd="0" destOrd="0" presId="urn:microsoft.com/office/officeart/2009/3/layout/StepUpProcess"/>
    <dgm:cxn modelId="{F478B988-B3CD-4651-AEC3-E05930F297EF}" type="presOf" srcId="{6FEFE06E-EF97-445B-9462-113287361161}" destId="{B09F4FFB-DB82-42F0-ADB8-3E6B8998FC02}" srcOrd="0" destOrd="0" presId="urn:microsoft.com/office/officeart/2009/3/layout/StepUpProcess"/>
    <dgm:cxn modelId="{20D61439-7C78-449B-90AC-E9AA360FDC84}" type="presOf" srcId="{C13942E2-6981-4B98-B822-14570DC89903}" destId="{3942207D-5ED3-4649-B15F-F73F82145DDD}" srcOrd="0" destOrd="0" presId="urn:microsoft.com/office/officeart/2009/3/layout/StepUpProcess"/>
    <dgm:cxn modelId="{A4926DE7-1B99-491D-A4D4-A033E3E7CB80}" type="presOf" srcId="{A09AFBB7-4AEF-4C93-BA1F-416E7EFFBBAE}" destId="{AD170A70-4DBE-417D-A970-C1B2B816DF10}" srcOrd="0" destOrd="0" presId="urn:microsoft.com/office/officeart/2009/3/layout/StepUpProcess"/>
    <dgm:cxn modelId="{868A6B69-8B1C-4898-9529-61735D3CA05E}" srcId="{F3BB212A-5F7E-4419-9225-7FACB4A2339A}" destId="{C13942E2-6981-4B98-B822-14570DC89903}" srcOrd="1" destOrd="0" parTransId="{CC94A941-5793-42F2-B586-1AF7F9130BBD}" sibTransId="{4985D6F1-74B6-49A6-90BC-14EAD71A4032}"/>
    <dgm:cxn modelId="{60392B91-5780-4882-BFA6-64A99D057E15}" srcId="{F3BB212A-5F7E-4419-9225-7FACB4A2339A}" destId="{6FEFE06E-EF97-445B-9462-113287361161}" srcOrd="0" destOrd="0" parTransId="{EC85B946-80CE-4B77-A104-9532BD60B59D}" sibTransId="{DCA45647-491A-40D7-A014-145EC1436F45}"/>
    <dgm:cxn modelId="{5AEDF4B5-5F36-431F-9373-3BF99C098C22}" type="presParOf" srcId="{B5B5888E-4EC0-4FA3-9FB9-E8297683A313}" destId="{C4496B98-8816-4CBC-9F9B-2FA6F45EE1A0}" srcOrd="0" destOrd="0" presId="urn:microsoft.com/office/officeart/2009/3/layout/StepUpProcess"/>
    <dgm:cxn modelId="{B7671CAB-0197-4338-99DA-935DC9450A95}" type="presParOf" srcId="{C4496B98-8816-4CBC-9F9B-2FA6F45EE1A0}" destId="{75C9E62E-E6A8-4DC0-8C88-7DDC684FF0AA}" srcOrd="0" destOrd="0" presId="urn:microsoft.com/office/officeart/2009/3/layout/StepUpProcess"/>
    <dgm:cxn modelId="{FE10A3E2-335C-428E-91BB-6BD23B06C736}" type="presParOf" srcId="{C4496B98-8816-4CBC-9F9B-2FA6F45EE1A0}" destId="{B09F4FFB-DB82-42F0-ADB8-3E6B8998FC02}" srcOrd="1" destOrd="0" presId="urn:microsoft.com/office/officeart/2009/3/layout/StepUpProcess"/>
    <dgm:cxn modelId="{ED1E83B9-BFFD-4C3A-99D8-EF6226C2574A}" type="presParOf" srcId="{C4496B98-8816-4CBC-9F9B-2FA6F45EE1A0}" destId="{FAB1CDBF-3543-4285-B6D0-8D0BAD55EBA0}" srcOrd="2" destOrd="0" presId="urn:microsoft.com/office/officeart/2009/3/layout/StepUpProcess"/>
    <dgm:cxn modelId="{B6F6EFA0-DC11-42B3-BB90-E44B397DF42F}" type="presParOf" srcId="{B5B5888E-4EC0-4FA3-9FB9-E8297683A313}" destId="{B09DB5BD-012A-4024-9144-48744062887E}" srcOrd="1" destOrd="0" presId="urn:microsoft.com/office/officeart/2009/3/layout/StepUpProcess"/>
    <dgm:cxn modelId="{8AE5A6C1-6B3C-44FC-BBF2-0608876A76B7}" type="presParOf" srcId="{B09DB5BD-012A-4024-9144-48744062887E}" destId="{EC825675-8D76-4D21-85A2-EB0DA058A7DE}" srcOrd="0" destOrd="0" presId="urn:microsoft.com/office/officeart/2009/3/layout/StepUpProcess"/>
    <dgm:cxn modelId="{C2AA51FF-293D-42F0-9B56-6335FF40041C}" type="presParOf" srcId="{B5B5888E-4EC0-4FA3-9FB9-E8297683A313}" destId="{6577D39B-C663-4412-AD37-E88CE0F4214F}" srcOrd="2" destOrd="0" presId="urn:microsoft.com/office/officeart/2009/3/layout/StepUpProcess"/>
    <dgm:cxn modelId="{A785D989-FAE5-4E83-88FB-7F66935A7415}" type="presParOf" srcId="{6577D39B-C663-4412-AD37-E88CE0F4214F}" destId="{27C75769-9BF6-4DCE-9221-DDD5FE9C8F4A}" srcOrd="0" destOrd="0" presId="urn:microsoft.com/office/officeart/2009/3/layout/StepUpProcess"/>
    <dgm:cxn modelId="{99F7A48D-85D8-4E09-8386-82F2596A3592}" type="presParOf" srcId="{6577D39B-C663-4412-AD37-E88CE0F4214F}" destId="{3942207D-5ED3-4649-B15F-F73F82145DDD}" srcOrd="1" destOrd="0" presId="urn:microsoft.com/office/officeart/2009/3/layout/StepUpProcess"/>
    <dgm:cxn modelId="{F0CE32C2-AB5D-4C6E-AF58-BFAE5AA81562}" type="presParOf" srcId="{6577D39B-C663-4412-AD37-E88CE0F4214F}" destId="{9C8C1376-A71E-4E31-8C3B-A7C6D342CBEF}" srcOrd="2" destOrd="0" presId="urn:microsoft.com/office/officeart/2009/3/layout/StepUpProcess"/>
    <dgm:cxn modelId="{E7B1A09B-CEDF-4CD2-80E8-894F8F397704}" type="presParOf" srcId="{B5B5888E-4EC0-4FA3-9FB9-E8297683A313}" destId="{AB9258A4-2F5E-43DE-BE49-B126D2D893ED}" srcOrd="3" destOrd="0" presId="urn:microsoft.com/office/officeart/2009/3/layout/StepUpProcess"/>
    <dgm:cxn modelId="{A5EEAD20-8CF4-49D2-9B7A-973BA511DA17}" type="presParOf" srcId="{AB9258A4-2F5E-43DE-BE49-B126D2D893ED}" destId="{BA0FD030-2F4E-4149-8485-F8B0DA32BD4B}" srcOrd="0" destOrd="0" presId="urn:microsoft.com/office/officeart/2009/3/layout/StepUpProcess"/>
    <dgm:cxn modelId="{D28A04AB-08C9-4AC7-8EFF-E39D9B9DE0B6}" type="presParOf" srcId="{B5B5888E-4EC0-4FA3-9FB9-E8297683A313}" destId="{9F683346-C883-4332-962F-ABF95A186C30}" srcOrd="4" destOrd="0" presId="urn:microsoft.com/office/officeart/2009/3/layout/StepUpProcess"/>
    <dgm:cxn modelId="{A62E91FB-C68B-4959-8052-84FA9F9F08DF}" type="presParOf" srcId="{9F683346-C883-4332-962F-ABF95A186C30}" destId="{0534565E-8F38-42AE-BCF6-674C8FBB6A56}" srcOrd="0" destOrd="0" presId="urn:microsoft.com/office/officeart/2009/3/layout/StepUpProcess"/>
    <dgm:cxn modelId="{C611F63E-B00D-4EE7-B8C9-2570E70087DC}" type="presParOf" srcId="{9F683346-C883-4332-962F-ABF95A186C30}" destId="{AD170A70-4DBE-417D-A970-C1B2B816DF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9E62E-E6A8-4DC0-8C88-7DDC684FF0AA}">
      <dsp:nvSpPr>
        <dsp:cNvPr id="0" name=""/>
        <dsp:cNvSpPr/>
      </dsp:nvSpPr>
      <dsp:spPr>
        <a:xfrm rot="5400000">
          <a:off x="587048" y="2560733"/>
          <a:ext cx="1122863" cy="26213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F4FFB-DB82-42F0-ADB8-3E6B8998FC02}">
      <dsp:nvSpPr>
        <dsp:cNvPr id="0" name=""/>
        <dsp:cNvSpPr/>
      </dsp:nvSpPr>
      <dsp:spPr>
        <a:xfrm>
          <a:off x="612929" y="2740908"/>
          <a:ext cx="1578398" cy="138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612929" y="2740908"/>
        <a:ext cx="1578398" cy="1383559"/>
      </dsp:txXfrm>
    </dsp:sp>
    <dsp:sp modelId="{FAB1CDBF-3543-4285-B6D0-8D0BAD55EBA0}">
      <dsp:nvSpPr>
        <dsp:cNvPr id="0" name=""/>
        <dsp:cNvSpPr/>
      </dsp:nvSpPr>
      <dsp:spPr>
        <a:xfrm rot="16200000">
          <a:off x="1944897" y="2656480"/>
          <a:ext cx="527712" cy="48551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75769-9BF6-4DCE-9221-DDD5FE9C8F4A}">
      <dsp:nvSpPr>
        <dsp:cNvPr id="0" name=""/>
        <dsp:cNvSpPr/>
      </dsp:nvSpPr>
      <dsp:spPr>
        <a:xfrm rot="5400000">
          <a:off x="3735176" y="578975"/>
          <a:ext cx="1151462" cy="293884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2207D-5ED3-4649-B15F-F73F82145DDD}">
      <dsp:nvSpPr>
        <dsp:cNvPr id="0" name=""/>
        <dsp:cNvSpPr/>
      </dsp:nvSpPr>
      <dsp:spPr>
        <a:xfrm>
          <a:off x="3573478" y="2168916"/>
          <a:ext cx="1578398" cy="138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3573478" y="2168916"/>
        <a:ext cx="1578398" cy="1383559"/>
      </dsp:txXfrm>
    </dsp:sp>
    <dsp:sp modelId="{9C8C1376-A71E-4E31-8C3B-A7C6D342CBEF}">
      <dsp:nvSpPr>
        <dsp:cNvPr id="0" name=""/>
        <dsp:cNvSpPr/>
      </dsp:nvSpPr>
      <dsp:spPr>
        <a:xfrm flipV="1">
          <a:off x="5354254" y="824805"/>
          <a:ext cx="507083" cy="5167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4565E-8F38-42AE-BCF6-674C8FBB6A56}">
      <dsp:nvSpPr>
        <dsp:cNvPr id="0" name=""/>
        <dsp:cNvSpPr/>
      </dsp:nvSpPr>
      <dsp:spPr>
        <a:xfrm rot="5400000">
          <a:off x="7226271" y="-1158511"/>
          <a:ext cx="1277745" cy="30126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70A70-4DBE-417D-A970-C1B2B816DF10}">
      <dsp:nvSpPr>
        <dsp:cNvPr id="0" name=""/>
        <dsp:cNvSpPr/>
      </dsp:nvSpPr>
      <dsp:spPr>
        <a:xfrm>
          <a:off x="6412194" y="1581281"/>
          <a:ext cx="1578398" cy="138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6412194" y="1581281"/>
        <a:ext cx="1578398" cy="1383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2A27-CDBC-428D-883C-E55F58F3C67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E85D-F760-43D5-A15A-284542597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3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6613" cy="404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Clr>
                <a:srgbClr val="00AEEF"/>
              </a:buClr>
              <a:buSzPct val="120000"/>
              <a:defRPr/>
            </a:pPr>
            <a:endParaRPr lang="en-GB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8785-F2A7-4245-8D9B-3B3795F7E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8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069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8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800" kern="1200" dirty="0">
              <a:solidFill>
                <a:srgbClr val="00B0F0"/>
              </a:solidFill>
              <a:latin typeface="Expert Sans Regular" panose="020B05030301030202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8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1000"/>
              </a:spcBef>
              <a:buFont typeface="Symbol" panose="05050102010706020507" pitchFamily="18" charset="2"/>
              <a:buChar char="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8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2" indent="-228600" algn="l" defTabSz="914400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"/>
            </a:pPr>
            <a:endParaRPr lang="en-GB" sz="4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l" defTabSz="914400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"/>
            </a:pPr>
            <a:endParaRPr lang="en-GB" sz="44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1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0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77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4400" b="1" kern="12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32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5D-F760-43D5-A15A-284542597F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1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7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1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ar_06_COL_POS [Converted]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66590" y="2654302"/>
            <a:ext cx="161387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/>
          <p:nvPr userDrawn="1"/>
        </p:nvSpPr>
        <p:spPr bwMode="auto">
          <a:xfrm>
            <a:off x="2466034" y="2487665"/>
            <a:ext cx="7287847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AEEF"/>
              </a:solidFill>
              <a:latin typeface="Arial" pitchFamily="34" charset="0"/>
            </a:endParaRPr>
          </a:p>
        </p:txBody>
      </p:sp>
      <p:pic>
        <p:nvPicPr>
          <p:cNvPr id="6" name="Picture 9" descr="Picture 29.png"/>
          <p:cNvPicPr>
            <a:picLocks/>
          </p:cNvPicPr>
          <p:nvPr userDrawn="1"/>
        </p:nvPicPr>
        <p:blipFill>
          <a:blip r:embed="rId3"/>
          <a:srcRect l="2068" b="7236"/>
          <a:stretch>
            <a:fillRect/>
          </a:stretch>
        </p:blipFill>
        <p:spPr bwMode="auto">
          <a:xfrm>
            <a:off x="2487274" y="1032195"/>
            <a:ext cx="7229231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1"/>
          <p:cNvCxnSpPr>
            <a:cxnSpLocks noChangeShapeType="1"/>
          </p:cNvCxnSpPr>
          <p:nvPr userDrawn="1"/>
        </p:nvCxnSpPr>
        <p:spPr bwMode="auto">
          <a:xfrm rot="16200000" flipH="1">
            <a:off x="708549" y="2764632"/>
            <a:ext cx="3557587" cy="0"/>
          </a:xfrm>
          <a:prstGeom prst="line">
            <a:avLst/>
          </a:prstGeom>
          <a:noFill/>
          <a:ln w="63500" cap="rnd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" name="Straight Connector 14"/>
          <p:cNvCxnSpPr>
            <a:cxnSpLocks noChangeShapeType="1"/>
          </p:cNvCxnSpPr>
          <p:nvPr userDrawn="1"/>
        </p:nvCxnSpPr>
        <p:spPr bwMode="auto">
          <a:xfrm rot="16200000" flipH="1">
            <a:off x="7969015" y="2764632"/>
            <a:ext cx="3557587" cy="0"/>
          </a:xfrm>
          <a:prstGeom prst="line">
            <a:avLst/>
          </a:prstGeom>
          <a:noFill/>
          <a:ln w="63500" cap="rnd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716214" y="4729599"/>
            <a:ext cx="7096927" cy="492443"/>
          </a:xfrm>
        </p:spPr>
        <p:txBody>
          <a:bodyPr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20488" y="5270327"/>
            <a:ext cx="7186083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9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ar_06_COL_POS [Converted]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66590" y="3008316"/>
            <a:ext cx="161387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965248" y="2132221"/>
            <a:ext cx="8788400" cy="1965325"/>
            <a:chOff x="1865096" y="985741"/>
            <a:chExt cx="5446206" cy="3557683"/>
          </a:xfrm>
        </p:grpSpPr>
        <p:cxnSp>
          <p:nvCxnSpPr>
            <p:cNvPr id="6" name="Straight Connector 22"/>
            <p:cNvCxnSpPr>
              <a:cxnSpLocks noChangeShapeType="1"/>
            </p:cNvCxnSpPr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7" name="Straight Connector 23"/>
            <p:cNvCxnSpPr>
              <a:cxnSpLocks noChangeShapeType="1"/>
            </p:cNvCxnSpPr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algn="ctr">
              <a:solidFill>
                <a:schemeClr val="bg2"/>
              </a:solidFill>
              <a:round/>
              <a:headEnd/>
              <a:tailEnd/>
            </a:ln>
          </p:spPr>
        </p:cxnSp>
      </p:grp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963169" y="438150"/>
            <a:ext cx="1690076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1000" dirty="0">
                <a:solidFill>
                  <a:srgbClr val="00AEEF"/>
                </a:solidFill>
              </a:rPr>
              <a:t>Signposting</a:t>
            </a:r>
          </a:p>
        </p:txBody>
      </p: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89285" y="2701253"/>
            <a:ext cx="8128423" cy="492443"/>
          </a:xfrm>
        </p:spPr>
        <p:txBody>
          <a:bodyPr anchor="b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89216" y="3273707"/>
            <a:ext cx="8117904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6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ar_06_COL_POS [Converted]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66590" y="3008316"/>
            <a:ext cx="161387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2475799" y="2132221"/>
            <a:ext cx="7278076" cy="1965325"/>
            <a:chOff x="1865096" y="985741"/>
            <a:chExt cx="5446206" cy="3557683"/>
          </a:xfrm>
        </p:grpSpPr>
        <p:cxnSp>
          <p:nvCxnSpPr>
            <p:cNvPr id="6" name="Straight Connector 22"/>
            <p:cNvCxnSpPr>
              <a:cxnSpLocks noChangeShapeType="1"/>
            </p:cNvCxnSpPr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7" name="Straight Connector 23"/>
            <p:cNvCxnSpPr>
              <a:cxnSpLocks noChangeShapeType="1"/>
            </p:cNvCxnSpPr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algn="ctr">
              <a:solidFill>
                <a:schemeClr val="bg2"/>
              </a:solidFill>
              <a:round/>
              <a:headEnd/>
              <a:tailEnd/>
            </a:ln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712512" y="2708504"/>
            <a:ext cx="6576483" cy="492443"/>
          </a:xfrm>
        </p:spPr>
        <p:txBody>
          <a:bodyPr anchor="b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20545" y="3278952"/>
            <a:ext cx="656797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0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963169" y="438150"/>
            <a:ext cx="1690076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1000" dirty="0">
                <a:solidFill>
                  <a:srgbClr val="00AEEF"/>
                </a:solidFill>
              </a:rPr>
              <a:t>Signposting</a:t>
            </a:r>
          </a:p>
        </p:txBody>
      </p:sp>
      <p:pic>
        <p:nvPicPr>
          <p:cNvPr id="5" name="Picture 7" descr="Bar_06_COL_POS [Converted]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78807" y="6410839"/>
            <a:ext cx="159824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25099" y="2731539"/>
            <a:ext cx="8392583" cy="461665"/>
          </a:xfrm>
        </p:spPr>
        <p:txBody>
          <a:bodyPr anchor="b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25474" y="3273519"/>
            <a:ext cx="838172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81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25099" y="2731539"/>
            <a:ext cx="8392583" cy="461665"/>
          </a:xfrm>
        </p:spPr>
        <p:txBody>
          <a:bodyPr anchor="b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25474" y="3281728"/>
            <a:ext cx="838172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0" y="6327980"/>
            <a:ext cx="12192000" cy="153888"/>
          </a:xfrm>
        </p:spPr>
        <p:txBody>
          <a:bodyPr/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31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454" y="384066"/>
            <a:ext cx="10750549" cy="461665"/>
          </a:xfrm>
        </p:spPr>
        <p:txBody>
          <a:bodyPr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53" y="1096009"/>
            <a:ext cx="10672233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52587" indent="-331582">
              <a:defRPr sz="2000">
                <a:latin typeface="+mn-lt"/>
              </a:defRPr>
            </a:lvl3pPr>
            <a:lvl4pPr marL="833543" indent="-280937">
              <a:defRPr sz="2000">
                <a:latin typeface="+mn-lt"/>
              </a:defRPr>
            </a:lvl4pPr>
            <a:lvl5pPr marL="1165158" indent="-331582">
              <a:defRPr sz="2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83737" y="6638925"/>
            <a:ext cx="5941645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</a:rPr>
              <a:t>Internal only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0" y="6463265"/>
            <a:ext cx="12192000" cy="153888"/>
          </a:xfrm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7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454" y="383654"/>
            <a:ext cx="10750549" cy="461665"/>
          </a:xfrm>
        </p:spPr>
        <p:txBody>
          <a:bodyPr anchor="t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53" y="1096013"/>
            <a:ext cx="10672233" cy="1938992"/>
          </a:xfrm>
        </p:spPr>
        <p:txBody>
          <a:bodyPr/>
          <a:lstStyle>
            <a:lvl1pPr marL="330056" indent="-330056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60100" indent="-330056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991689" indent="-322369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108337" indent="-224128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4pPr>
            <a:lvl5pPr marL="1380054" indent="-271672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0" y="6300889"/>
            <a:ext cx="12192000" cy="153888"/>
          </a:xfrm>
          <a:ln/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6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66" y="1106446"/>
            <a:ext cx="5234517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0406" indent="-170406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391450" indent="-221061">
              <a:lnSpc>
                <a:spcPct val="100000"/>
              </a:lnSpc>
              <a:spcBef>
                <a:spcPts val="900"/>
              </a:spcBef>
              <a:defRPr sz="1400"/>
            </a:lvl3pPr>
            <a:lvl4pPr marL="612510" indent="-221061">
              <a:lnSpc>
                <a:spcPct val="100000"/>
              </a:lnSpc>
              <a:spcBef>
                <a:spcPts val="900"/>
              </a:spcBef>
              <a:defRPr sz="1400"/>
            </a:lvl4pPr>
            <a:lvl5pPr marL="833543" indent="-221061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78036" y="1146218"/>
            <a:ext cx="5211233" cy="4792663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00889"/>
            <a:ext cx="12192000" cy="153888"/>
          </a:xfrm>
          <a:ln/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0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50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66" y="1106446"/>
            <a:ext cx="5234517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0406" indent="-170406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1450" indent="-221061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2587" indent="-161197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3069" indent="-170406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0" y="6300889"/>
            <a:ext cx="12192000" cy="153888"/>
          </a:xfrm>
          <a:ln/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2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66" y="1106446"/>
            <a:ext cx="5234517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0406" indent="-170406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391450" indent="-221061">
              <a:lnSpc>
                <a:spcPct val="100000"/>
              </a:lnSpc>
              <a:spcBef>
                <a:spcPts val="900"/>
              </a:spcBef>
              <a:defRPr sz="1400"/>
            </a:lvl3pPr>
            <a:lvl4pPr marL="552587" indent="-161197">
              <a:lnSpc>
                <a:spcPct val="100000"/>
              </a:lnSpc>
              <a:spcBef>
                <a:spcPts val="900"/>
              </a:spcBef>
              <a:defRPr sz="1400"/>
            </a:lvl4pPr>
            <a:lvl5pPr marL="723069" indent="-170406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78036" y="1146303"/>
            <a:ext cx="5211233" cy="229036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364624" y="3658393"/>
            <a:ext cx="5211233" cy="229036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  <p:custDataLst>
              <p:tags r:id="rId1"/>
            </p:custDataLst>
          </p:nvPr>
        </p:nvSpPr>
        <p:spPr>
          <a:xfrm>
            <a:off x="0" y="6300889"/>
            <a:ext cx="12192000" cy="153888"/>
          </a:xfrm>
          <a:ln/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0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94" y="3940186"/>
            <a:ext cx="5225853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0406" indent="-170406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1582" indent="-161197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2007" indent="-170406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3168" indent="-161197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38238" y="1146309"/>
            <a:ext cx="5211233" cy="2581763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364624" y="1146309"/>
            <a:ext cx="5211233" cy="2581763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6364154" y="3940186"/>
            <a:ext cx="5225853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0406" indent="-170406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1582" indent="-161197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2007" indent="-170406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3168" indent="-161197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>
          <a:xfrm>
            <a:off x="0" y="6300889"/>
            <a:ext cx="12192000" cy="153888"/>
          </a:xfrm>
          <a:ln/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33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5102" y="452992"/>
            <a:ext cx="5211233" cy="245111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351061" y="452992"/>
            <a:ext cx="5211233" cy="245111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25102" y="3266532"/>
            <a:ext cx="5211233" cy="245111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51061" y="3266532"/>
            <a:ext cx="5211233" cy="245111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0165" y="2953831"/>
            <a:ext cx="5181600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376468" y="2953831"/>
            <a:ext cx="5181600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910165" y="5757323"/>
            <a:ext cx="5181600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376468" y="5757323"/>
            <a:ext cx="5181600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8"/>
            <p:custDataLst>
              <p:tags r:id="rId1"/>
            </p:custDataLst>
          </p:nvPr>
        </p:nvSpPr>
        <p:spPr>
          <a:xfrm>
            <a:off x="0" y="6300889"/>
            <a:ext cx="12192000" cy="153888"/>
          </a:xfrm>
          <a:ln/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4737" y="452989"/>
            <a:ext cx="10637692" cy="5264649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910165" y="5918091"/>
            <a:ext cx="5181600" cy="153888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0" y="6300889"/>
            <a:ext cx="12192000" cy="153888"/>
          </a:xfrm>
          <a:ln/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06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65252" y="1081280"/>
            <a:ext cx="4636712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5874692" y="1081280"/>
            <a:ext cx="4636712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>
          <a:xfrm>
            <a:off x="0" y="6300889"/>
            <a:ext cx="12192000" cy="153888"/>
          </a:xfrm>
          <a:ln/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06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01432" y="6226179"/>
            <a:ext cx="6096000" cy="368300"/>
          </a:xfrm>
          <a:prstGeom prst="rect">
            <a:avLst/>
          </a:prstGeom>
        </p:spPr>
        <p:txBody>
          <a:bodyPr lIns="88419" tIns="44199" rIns="88419" bIns="4419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0000"/>
                </a:solidFill>
              </a:rPr>
              <a:t>   BIA Town Hall  21.02..2013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srgbClr val="000000"/>
                </a:solidFill>
              </a:rPr>
              <a:t>  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8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0" y="6300889"/>
            <a:ext cx="12192000" cy="153888"/>
          </a:xfrm>
          <a:ln/>
        </p:spPr>
        <p:txBody>
          <a:bodyPr/>
          <a:lstStyle>
            <a:lvl1pPr algn="ctr"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pPr>
              <a:defRPr/>
            </a:pPr>
            <a:r>
              <a:rPr lang="en-GB" smtClean="0"/>
              <a:t> Internal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94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984" y="1104439"/>
            <a:ext cx="5020733" cy="2154436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234950" indent="0">
              <a:buNone/>
              <a:defRPr sz="2000"/>
            </a:lvl3pPr>
            <a:lvl4pPr marL="568325" indent="0">
              <a:buNone/>
              <a:defRPr sz="2000"/>
            </a:lvl4pPr>
            <a:lvl5pPr marL="858838" indent="0"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77" y="1104439"/>
            <a:ext cx="5020732" cy="2154436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234950" indent="0">
              <a:buNone/>
              <a:defRPr sz="2000"/>
            </a:lvl3pPr>
            <a:lvl4pPr marL="568325" indent="0">
              <a:buNone/>
              <a:defRPr sz="2000"/>
            </a:lvl4pPr>
            <a:lvl5pPr marL="858838" indent="0"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3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4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2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5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3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70D9-E25F-4390-8F12-D52C57FBCA9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9CE3-E0B5-4CE4-AB69-D00CDC9F46B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SIPCM892349fa8d54f6d4e0afc882" descr="{&quot;HashCode&quot;:-357467542,&quot;Placement&quot;:&quot;Footer&quot;,&quot;Top&quot;:519.343,&quot;Left&quot;:427.396942,&quot;SlideWidth&quot;:960,&quot;SlideHeight&quot;:540}"/>
          <p:cNvSpPr txBox="1"/>
          <p:nvPr userDrawn="1"/>
        </p:nvSpPr>
        <p:spPr>
          <a:xfrm>
            <a:off x="5427941" y="6595656"/>
            <a:ext cx="133611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Restricted - External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7" descr="Bar_06_COL_POS [Converted]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978807" y="6410839"/>
            <a:ext cx="159824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0258" y="384066"/>
            <a:ext cx="10750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85" y="1095408"/>
            <a:ext cx="10671908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904765" y="6224588"/>
            <a:ext cx="1067190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AEE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0" y="6300889"/>
            <a:ext cx="121920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GB" sz="1000" b="0" i="0" u="none">
                <a:solidFill>
                  <a:srgbClr val="000000"/>
                </a:solidFill>
                <a:latin typeface="Expert Sans Regular"/>
              </a:defRPr>
            </a:lvl1pPr>
          </a:lstStyle>
          <a:p>
            <a:r>
              <a:rPr lang="en-GB" smtClean="0"/>
              <a:t> Internal Only</a:t>
            </a:r>
            <a:endParaRPr lang="en-GB"/>
          </a:p>
        </p:txBody>
      </p:sp>
      <p:sp>
        <p:nvSpPr>
          <p:cNvPr id="3" name="MSIPCMa5204dafb7ef348f38dfa8c3" descr="{&quot;HashCode&quot;:-357467542,&quot;Placement&quot;:&quot;Footer&quot;,&quot;Top&quot;:519.343,&quot;Left&quot;:427.396942,&quot;SlideWidth&quot;:960,&quot;SlideHeight&quot;:540}"/>
          <p:cNvSpPr txBox="1"/>
          <p:nvPr userDrawn="1"/>
        </p:nvSpPr>
        <p:spPr>
          <a:xfrm>
            <a:off x="5427941" y="6595656"/>
            <a:ext cx="133611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Restricted - External</a:t>
            </a:r>
            <a:endParaRPr lang="en-GB" sz="1000" dirty="0" err="1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Expert Sans Regular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Expert Sans Regular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Expert Sans Regular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Expert Sans Regular" pitchFamily="34" charset="0"/>
        </a:defRPr>
      </a:lvl5pPr>
      <a:lvl6pPr marL="44213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88423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2634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76845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24128" indent="-224128" algn="l" rtl="0" fontAlgn="base">
        <a:spcBef>
          <a:spcPct val="5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49530" indent="-322369" algn="l" rtl="0" fontAlgn="base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830469" indent="-280937" algn="l" rtl="0" fontAlgn="base">
        <a:spcBef>
          <a:spcPct val="5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165158" indent="-334669" algn="l" rtl="0" fontAlgn="base">
        <a:spcBef>
          <a:spcPct val="5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2379442" indent="-16886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821550" indent="-16886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263662" indent="-16886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705784" indent="-16886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134" algn="l" defTabSz="88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235" algn="l" defTabSz="88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6342" algn="l" defTabSz="88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8457" algn="l" defTabSz="88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0560" algn="l" defTabSz="88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685" algn="l" defTabSz="88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4800" algn="l" defTabSz="88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6918" algn="l" defTabSz="88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746" y="2118446"/>
            <a:ext cx="72800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latin typeface="Expert Sans Regular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95" y="3071197"/>
            <a:ext cx="1437354" cy="4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02045567\Desktop\Blue b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677872"/>
            <a:ext cx="131884" cy="27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99" y="1674990"/>
            <a:ext cx="128954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35723" y="2260726"/>
            <a:ext cx="617344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2"/>
                </a:solidFill>
                <a:latin typeface="Expert Sans Regular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2"/>
                </a:solidFill>
                <a:latin typeface="Expert Sans Regular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2"/>
                </a:solidFill>
                <a:latin typeface="Expert Sans Regular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2"/>
                </a:solidFill>
                <a:latin typeface="Expert Sans Regular" pitchFamily="34" charset="0"/>
              </a:defRPr>
            </a:lvl5pPr>
            <a:lvl6pPr marL="442134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88423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26342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768457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GB" sz="2400" kern="0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66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GB" sz="6600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#Auditiscool</a:t>
            </a:r>
          </a:p>
          <a:p>
            <a:endParaRPr lang="en-GB" sz="2400" kern="0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2400" kern="0" dirty="0" smtClean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2400" kern="0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2400" kern="0" dirty="0" smtClean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400" kern="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Sally Clark, Chief Internal Auditor</a:t>
            </a:r>
            <a:br>
              <a:rPr lang="en-GB" sz="2400" kern="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kern="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March 2019</a:t>
            </a:r>
            <a:endParaRPr lang="en-GB" sz="2400" kern="0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72" y="111022"/>
            <a:ext cx="4031957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My Team is…..</a:t>
            </a:r>
            <a:r>
              <a:rPr lang="en-GB" b="1" dirty="0" smtClean="0"/>
              <a:t>		</a:t>
            </a:r>
            <a:endParaRPr lang="en-GB" b="1" dirty="0"/>
          </a:p>
        </p:txBody>
      </p:sp>
      <p:sp>
        <p:nvSpPr>
          <p:cNvPr id="4" name="AutoShape 2" descr="Image result for harpenden village image"/>
          <p:cNvSpPr>
            <a:spLocks noChangeAspect="1" noChangeArrowheads="1"/>
          </p:cNvSpPr>
          <p:nvPr/>
        </p:nvSpPr>
        <p:spPr bwMode="auto">
          <a:xfrm>
            <a:off x="-31750" y="-136525"/>
            <a:ext cx="17240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22" y="493571"/>
            <a:ext cx="3278075" cy="1843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00" y="565276"/>
            <a:ext cx="3291839" cy="219455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7126" y="3598444"/>
            <a:ext cx="1523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Diverse</a:t>
            </a:r>
          </a:p>
          <a:p>
            <a:r>
              <a:rPr lang="en-GB" sz="2400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     &amp; Inclusive</a:t>
            </a:r>
            <a:r>
              <a:rPr lang="en-GB" sz="4000" b="1" dirty="0" smtClean="0"/>
              <a:t>		</a:t>
            </a:r>
            <a:endParaRPr lang="en-GB" sz="40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85573" y="1258444"/>
            <a:ext cx="2001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Award </a:t>
            </a:r>
          </a:p>
          <a:p>
            <a:r>
              <a:rPr lang="en-GB" sz="2400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winning</a:t>
            </a:r>
            <a:r>
              <a:rPr lang="en-GB" sz="4000" b="1" dirty="0" smtClean="0"/>
              <a:t>		</a:t>
            </a:r>
            <a:endParaRPr lang="en-GB" sz="4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9887" y="-436552"/>
            <a:ext cx="59150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Committed to Citizenship</a:t>
            </a:r>
            <a:r>
              <a:rPr lang="en-GB" b="1" dirty="0" smtClean="0"/>
              <a:t>		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72" y="4261225"/>
            <a:ext cx="3808592" cy="2539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8" y="1415530"/>
            <a:ext cx="2377625" cy="422688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30262" y="5761773"/>
            <a:ext cx="2089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Focused on Well Being</a:t>
            </a:r>
            <a:r>
              <a:rPr lang="en-GB" sz="4000" b="1" dirty="0" smtClean="0"/>
              <a:t>		</a:t>
            </a:r>
            <a:endParaRPr lang="en-GB" sz="40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49887" y="2751723"/>
            <a:ext cx="3502628" cy="604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7030A0"/>
                </a:solidFill>
                <a:latin typeface="Expert Sans Regular" panose="020B0503030103020204" pitchFamily="34" charset="0"/>
              </a:rPr>
              <a:t>IDAHOBIT</a:t>
            </a:r>
            <a:r>
              <a:rPr lang="en-GB" sz="4000" b="1" dirty="0" smtClean="0">
                <a:solidFill>
                  <a:srgbClr val="7030A0"/>
                </a:solidFill>
              </a:rPr>
              <a:t>		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578" y="3316310"/>
            <a:ext cx="5043947" cy="34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28" y="293915"/>
            <a:ext cx="5990771" cy="59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3" y="-77445"/>
            <a:ext cx="10680026" cy="1325563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About</a:t>
            </a:r>
            <a:r>
              <a:rPr lang="en-GB" b="1" dirty="0" smtClean="0">
                <a:solidFill>
                  <a:srgbClr val="00B0F0"/>
                </a:solidFill>
                <a:latin typeface="Expert Sans Light" panose="020B0403030103020204" pitchFamily="34" charset="0"/>
              </a:rPr>
              <a:t> me</a:t>
            </a:r>
            <a:r>
              <a:rPr lang="en-GB" b="1" dirty="0" smtClean="0"/>
              <a:t>			</a:t>
            </a:r>
            <a:endParaRPr lang="en-GB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8" y="2195113"/>
            <a:ext cx="3171415" cy="21447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991" y="2195113"/>
            <a:ext cx="5847654" cy="3644119"/>
          </a:xfrm>
          <a:prstGeom prst="rect">
            <a:avLst/>
          </a:prstGeom>
        </p:spPr>
      </p:pic>
      <p:sp>
        <p:nvSpPr>
          <p:cNvPr id="4" name="AutoShape 2" descr="Image result for harpenden village image"/>
          <p:cNvSpPr>
            <a:spLocks noChangeAspect="1" noChangeArrowheads="1"/>
          </p:cNvSpPr>
          <p:nvPr/>
        </p:nvSpPr>
        <p:spPr bwMode="auto">
          <a:xfrm>
            <a:off x="-31750" y="-136525"/>
            <a:ext cx="17240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906" y="2195113"/>
            <a:ext cx="1545257" cy="4573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7" y="4556245"/>
            <a:ext cx="3171415" cy="22120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53860" y="5912111"/>
            <a:ext cx="214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Expert Sans Regular" panose="020B0503030103020204" pitchFamily="34" charset="0"/>
              </a:rPr>
              <a:t>My family</a:t>
            </a:r>
            <a:endParaRPr lang="en-GB" sz="3600" dirty="0">
              <a:solidFill>
                <a:schemeClr val="tx2"/>
              </a:solidFill>
              <a:latin typeface="Expert Sans Regular" panose="020B05030301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7143" y="1548782"/>
            <a:ext cx="266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Expert Sans Regular" panose="020B0503030103020204" pitchFamily="34" charset="0"/>
              </a:rPr>
              <a:t>My passions</a:t>
            </a:r>
            <a:endParaRPr lang="en-GB" sz="3600" dirty="0">
              <a:solidFill>
                <a:schemeClr val="tx2"/>
              </a:solidFill>
              <a:latin typeface="Expert Sans Regular" panose="020B05030301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7" y="-10682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  <a:latin typeface="Expert Sans Regular" panose="020B0503030103020204" pitchFamily="34" charset="0"/>
              </a:rPr>
              <a:t>How I chose my career…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4" y="1151850"/>
            <a:ext cx="10524449" cy="5300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5017" y="2094271"/>
            <a:ext cx="5226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Graduates wanted… involves international travel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4" y="2701903"/>
            <a:ext cx="2535805" cy="15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3" y="-77445"/>
            <a:ext cx="10680026" cy="1325563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My Career</a:t>
            </a:r>
            <a:r>
              <a:rPr lang="en-GB" b="1" dirty="0" smtClean="0"/>
              <a:t>			</a:t>
            </a:r>
            <a:endParaRPr lang="en-GB" b="1" dirty="0"/>
          </a:p>
        </p:txBody>
      </p:sp>
      <p:sp>
        <p:nvSpPr>
          <p:cNvPr id="4" name="AutoShape 2" descr="Image result for harpenden village image"/>
          <p:cNvSpPr>
            <a:spLocks noChangeAspect="1" noChangeArrowheads="1"/>
          </p:cNvSpPr>
          <p:nvPr/>
        </p:nvSpPr>
        <p:spPr bwMode="auto">
          <a:xfrm>
            <a:off x="-31750" y="-136525"/>
            <a:ext cx="17240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670" y="3319571"/>
            <a:ext cx="4359788" cy="2904478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86145035"/>
              </p:ext>
            </p:extLst>
          </p:nvPr>
        </p:nvGraphicFramePr>
        <p:xfrm>
          <a:off x="644028" y="922471"/>
          <a:ext cx="86222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2945" y="2659749"/>
            <a:ext cx="2848503" cy="13196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4119" y="927315"/>
            <a:ext cx="3000375" cy="11144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28" y="4407679"/>
            <a:ext cx="2341554" cy="15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9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5" y="3807808"/>
            <a:ext cx="4205045" cy="2246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855" y="1424106"/>
            <a:ext cx="3211033" cy="321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583" y="3216128"/>
            <a:ext cx="3543999" cy="2838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637" y="194586"/>
            <a:ext cx="5868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00B0F0"/>
                </a:solidFill>
                <a:latin typeface="Expert Sans Regular" panose="020B0503030103020204" pitchFamily="34" charset="0"/>
                <a:ea typeface="+mj-ea"/>
                <a:cs typeface="+mj-cs"/>
              </a:rPr>
              <a:t>Some of the challenges</a:t>
            </a:r>
            <a:endParaRPr lang="en-GB" dirty="0">
              <a:latin typeface="Expert Sans Regular" panose="020B05030301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56" y="6391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Expert Sans Regular" panose="020B0503030103020204" pitchFamily="34" charset="0"/>
              </a:rPr>
              <a:t>Internal Audit’s response</a:t>
            </a:r>
            <a:endParaRPr lang="en-GB" dirty="0">
              <a:latin typeface="Expert Sans Regular" panose="020B0503030103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9350" y="365125"/>
            <a:ext cx="3605480" cy="2506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341" y="2413835"/>
            <a:ext cx="3705046" cy="2029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418" y="3739398"/>
            <a:ext cx="3726414" cy="24797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3017" y="1714138"/>
            <a:ext cx="5562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Expert Sans Regular" panose="020B0503030103020204" pitchFamily="34" charset="0"/>
              </a:rPr>
              <a:t>Data mining/analytics</a:t>
            </a:r>
          </a:p>
          <a:p>
            <a:endParaRPr lang="en-GB" sz="4000" dirty="0" smtClean="0">
              <a:solidFill>
                <a:schemeClr val="tx2"/>
              </a:solidFill>
              <a:latin typeface="Expert Sans Regular" panose="020B0503030103020204" pitchFamily="34" charset="0"/>
            </a:endParaRPr>
          </a:p>
          <a:p>
            <a:r>
              <a:rPr lang="en-GB" sz="4000" dirty="0" smtClean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 intelligence</a:t>
            </a:r>
          </a:p>
          <a:p>
            <a:endParaRPr lang="en-GB" sz="4000" dirty="0" smtClean="0">
              <a:solidFill>
                <a:schemeClr val="tx2"/>
              </a:solidFill>
              <a:latin typeface="Expert Sans Regular" panose="020B05030301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  <a:p>
            <a:endParaRPr lang="en-GB" sz="4000" dirty="0">
              <a:solidFill>
                <a:schemeClr val="tx2"/>
              </a:solidFill>
              <a:latin typeface="Expert Sans Regular" panose="020B05030301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endParaRPr lang="en-GB" sz="4000" dirty="0">
              <a:solidFill>
                <a:schemeClr val="tx2"/>
              </a:solidFill>
              <a:latin typeface="Expert Sans Regular" panose="020B05030301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05" y="9087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Expert Sans Regular" panose="020B0503030103020204" pitchFamily="34" charset="0"/>
              </a:rPr>
              <a:t>Internal Audit’s response</a:t>
            </a:r>
            <a:endParaRPr lang="en-GB" dirty="0">
              <a:latin typeface="Expert Sans Regular" panose="020B05030301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36" y="2081789"/>
            <a:ext cx="4735548" cy="4285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789" y="280190"/>
            <a:ext cx="2365960" cy="30625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9171" y="1967038"/>
            <a:ext cx="50947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the right operating </a:t>
            </a:r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autonomy by empowering more junior staff </a:t>
            </a:r>
          </a:p>
        </p:txBody>
      </p:sp>
    </p:spTree>
    <p:extLst>
      <p:ext uri="{BB962C8B-B14F-4D97-AF65-F5344CB8AC3E}">
        <p14:creationId xmlns:p14="http://schemas.microsoft.com/office/powerpoint/2010/main" val="431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33" y="6487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Expert Sans Regular" panose="020B0503030103020204" pitchFamily="34" charset="0"/>
              </a:rPr>
              <a:t>Knowledge and Skills</a:t>
            </a:r>
            <a:endParaRPr lang="en-GB" dirty="0">
              <a:solidFill>
                <a:srgbClr val="00B0F0"/>
              </a:solidFill>
              <a:latin typeface="Expert Sans Regular" panose="020B05030301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285" y="1384336"/>
            <a:ext cx="6444209" cy="533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lnSpc>
                <a:spcPct val="107000"/>
              </a:lnSpc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GB" sz="2400" dirty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how to keep </a:t>
            </a:r>
            <a:r>
              <a:rPr lang="en-GB" sz="2400" dirty="0" smtClean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motivated, developed and engaged </a:t>
            </a:r>
            <a:endParaRPr lang="en-GB" sz="2400" dirty="0" smtClean="0">
              <a:solidFill>
                <a:schemeClr val="tx2"/>
              </a:solidFill>
              <a:latin typeface="Expert Sans Regular" panose="020B05030301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107000"/>
              </a:lnSpc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chemeClr val="tx2"/>
              </a:solidFill>
              <a:latin typeface="Expert Sans Regular" panose="020B05030301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107000"/>
              </a:lnSpc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training – technical and personal</a:t>
            </a:r>
          </a:p>
          <a:p>
            <a:pPr marL="342900" lvl="3" indent="-342900">
              <a:lnSpc>
                <a:spcPct val="107000"/>
              </a:lnSpc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chemeClr val="tx2"/>
              </a:solidFill>
              <a:latin typeface="Expert Sans Regular" panose="020B05030301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107000"/>
              </a:lnSpc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qualifications – specific to role</a:t>
            </a:r>
          </a:p>
          <a:p>
            <a:pPr marL="342900" lvl="3" indent="-342900">
              <a:lnSpc>
                <a:spcPct val="107000"/>
              </a:lnSpc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chemeClr val="tx2"/>
              </a:solidFill>
              <a:latin typeface="Expert Sans Regular" panose="020B05030301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107000"/>
              </a:lnSpc>
              <a:spcBef>
                <a:spcPts val="1000"/>
              </a:spcBef>
              <a:buClr>
                <a:srgbClr val="00B0F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  <a:latin typeface="Expert Sans Regular" panose="020B05030301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Communicate regularly and repeat messages for clarity so that everyone knows what is going on and can get involved.</a:t>
            </a:r>
            <a:endParaRPr lang="en-GB" sz="2400" dirty="0">
              <a:solidFill>
                <a:schemeClr val="tx2"/>
              </a:solidFill>
              <a:latin typeface="Expert Sans Regular" panose="020B05030301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Clr>
                <a:srgbClr val="00B0F0"/>
              </a:buClr>
              <a:buSzPct val="75000"/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h02045567\Desktop\BIA Vision Nov 20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84" y="446546"/>
            <a:ext cx="4625013" cy="30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595" y="4785968"/>
            <a:ext cx="2134316" cy="1237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191" y="4245026"/>
            <a:ext cx="1883053" cy="18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1307" y="1036042"/>
            <a:ext cx="7191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“</a:t>
            </a:r>
            <a:r>
              <a:rPr lang="en-GB" sz="3600" dirty="0" smtClean="0"/>
              <a:t> The only way to do  great work is</a:t>
            </a:r>
          </a:p>
          <a:p>
            <a:endParaRPr lang="en-GB" sz="3600" dirty="0"/>
          </a:p>
          <a:p>
            <a:r>
              <a:rPr lang="en-GB" sz="3600" dirty="0" smtClean="0"/>
              <a:t> to love what you do. If you haven’t </a:t>
            </a:r>
          </a:p>
          <a:p>
            <a:endParaRPr lang="en-GB" sz="3600" dirty="0" smtClean="0"/>
          </a:p>
          <a:p>
            <a:r>
              <a:rPr lang="en-GB" sz="3600" dirty="0" smtClean="0"/>
              <a:t>found it, keep looking. Don’t settle.</a:t>
            </a:r>
            <a:r>
              <a:rPr lang="en-GB" sz="7200" dirty="0" smtClean="0"/>
              <a:t>”</a:t>
            </a:r>
            <a:endParaRPr lang="en-GB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545" y="2505822"/>
            <a:ext cx="1962150" cy="3248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98094" y="5854279"/>
            <a:ext cx="147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Steve Jobs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0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Confidential&#10; &#10;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LAN039_Barclays_Template_021612_7c">
  <a:themeElements>
    <a:clrScheme name="Barclays_Template">
      <a:dk1>
        <a:srgbClr val="000000"/>
      </a:dk1>
      <a:lt1>
        <a:srgbClr val="FFFFFF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406B85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166</Words>
  <Application>Microsoft Office PowerPoint</Application>
  <PresentationFormat>Widescreen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Expert Sans Light</vt:lpstr>
      <vt:lpstr>Expert Sans Regular</vt:lpstr>
      <vt:lpstr>Symbol</vt:lpstr>
      <vt:lpstr>Times New Roman</vt:lpstr>
      <vt:lpstr>Wingdings</vt:lpstr>
      <vt:lpstr>Office Theme</vt:lpstr>
      <vt:lpstr>6_LAN039_Barclays_Template_021612_7c</vt:lpstr>
      <vt:lpstr>PowerPoint Presentation</vt:lpstr>
      <vt:lpstr>About me   </vt:lpstr>
      <vt:lpstr>How I chose my career…</vt:lpstr>
      <vt:lpstr>My Career   </vt:lpstr>
      <vt:lpstr>PowerPoint Presentation</vt:lpstr>
      <vt:lpstr>Internal Audit’s response</vt:lpstr>
      <vt:lpstr>Internal Audit’s response</vt:lpstr>
      <vt:lpstr>Knowledge and Skills</vt:lpstr>
      <vt:lpstr>PowerPoint Presentation</vt:lpstr>
      <vt:lpstr>My Team is…..  </vt:lpstr>
      <vt:lpstr>PowerPoint Presentation</vt:lpstr>
    </vt:vector>
  </TitlesOfParts>
  <Company>Barclays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 Finance Function</dc:title>
  <dc:creator>Byrne, Janice : Barclays Internal Audit</dc:creator>
  <cp:lastModifiedBy>Bailey, Louise : Barclays Internal Audit</cp:lastModifiedBy>
  <cp:revision>53</cp:revision>
  <cp:lastPrinted>2019-02-18T11:05:15Z</cp:lastPrinted>
  <dcterms:created xsi:type="dcterms:W3CDTF">2018-01-08T15:51:15Z</dcterms:created>
  <dcterms:modified xsi:type="dcterms:W3CDTF">2019-02-18T11:18:55Z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9883c2-c98e-47bb-9665-f01ec16099d6_Enabled">
    <vt:lpwstr>True</vt:lpwstr>
  </property>
  <property fmtid="{D5CDD505-2E9C-101B-9397-08002B2CF9AE}" pid="3" name="MSIP_Label_809883c2-c98e-47bb-9665-f01ec16099d6_SiteId">
    <vt:lpwstr>c4b62f1d-01e0-4107-a0cc-5ac886858b23</vt:lpwstr>
  </property>
  <property fmtid="{D5CDD505-2E9C-101B-9397-08002B2CF9AE}" pid="4" name="MSIP_Label_809883c2-c98e-47bb-9665-f01ec16099d6_Owner">
    <vt:lpwstr>louise.bailey2@barclays.com</vt:lpwstr>
  </property>
  <property fmtid="{D5CDD505-2E9C-101B-9397-08002B2CF9AE}" pid="5" name="MSIP_Label_809883c2-c98e-47bb-9665-f01ec16099d6_SetDate">
    <vt:lpwstr>2019-02-18T11:15:34.8579279Z</vt:lpwstr>
  </property>
  <property fmtid="{D5CDD505-2E9C-101B-9397-08002B2CF9AE}" pid="6" name="MSIP_Label_809883c2-c98e-47bb-9665-f01ec16099d6_Name">
    <vt:lpwstr>Restricted - External</vt:lpwstr>
  </property>
  <property fmtid="{D5CDD505-2E9C-101B-9397-08002B2CF9AE}" pid="7" name="MSIP_Label_809883c2-c98e-47bb-9665-f01ec16099d6_Application">
    <vt:lpwstr>Microsoft Azure Information Protection</vt:lpwstr>
  </property>
  <property fmtid="{D5CDD505-2E9C-101B-9397-08002B2CF9AE}" pid="8" name="MSIP_Label_809883c2-c98e-47bb-9665-f01ec16099d6_Extended_MSFT_Method">
    <vt:lpwstr>Automatic</vt:lpwstr>
  </property>
  <property fmtid="{D5CDD505-2E9C-101B-9397-08002B2CF9AE}" pid="9" name="barclaysdc">
    <vt:lpwstr>Restricted - External</vt:lpwstr>
  </property>
  <property fmtid="{D5CDD505-2E9C-101B-9397-08002B2CF9AE}" pid="11" name="_NewReviewCycle">
    <vt:lpwstr/>
  </property>
</Properties>
</file>