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254_35C26DD2.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2"/>
    <p:sldMasterId id="2147483648" r:id="rId3"/>
    <p:sldMasterId id="2147483653" r:id="rId4"/>
  </p:sldMasterIdLst>
  <p:notesMasterIdLst>
    <p:notesMasterId r:id="rId26"/>
  </p:notesMasterIdLst>
  <p:handoutMasterIdLst>
    <p:handoutMasterId r:id="rId27"/>
  </p:handoutMasterIdLst>
  <p:sldIdLst>
    <p:sldId id="306" r:id="rId5"/>
    <p:sldId id="542" r:id="rId6"/>
    <p:sldId id="555" r:id="rId7"/>
    <p:sldId id="436" r:id="rId8"/>
    <p:sldId id="546" r:id="rId9"/>
    <p:sldId id="567" r:id="rId10"/>
    <p:sldId id="563" r:id="rId11"/>
    <p:sldId id="559" r:id="rId12"/>
    <p:sldId id="560" r:id="rId13"/>
    <p:sldId id="594" r:id="rId14"/>
    <p:sldId id="593" r:id="rId15"/>
    <p:sldId id="595" r:id="rId16"/>
    <p:sldId id="596" r:id="rId17"/>
    <p:sldId id="589" r:id="rId18"/>
    <p:sldId id="585" r:id="rId19"/>
    <p:sldId id="566" r:id="rId20"/>
    <p:sldId id="588" r:id="rId21"/>
    <p:sldId id="590" r:id="rId22"/>
    <p:sldId id="591" r:id="rId23"/>
    <p:sldId id="586" r:id="rId24"/>
    <p:sldId id="580"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36" userDrawn="1">
          <p15:clr>
            <a:srgbClr val="A4A3A4"/>
          </p15:clr>
        </p15:guide>
        <p15:guide id="2" pos="25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D81330-8DC7-290B-5A6B-C70E0D0830D8}" name="Michael Watts" initials="MW" userId="S::Michael.Watts@psaa.co.uk::b7ca6bba-7338-4cba-9d8f-218c50d26e9c" providerId="AD"/>
  <p188:author id="{0D36BE3F-5EB6-D5AF-441B-D115516735A5}" name="Andrew Chappell" initials="AC" userId="S::andrew.chappell@psaa.co.uk::6e2e8cc9-f239-4a50-8dc9-5f74c05a60ba" providerId="AD"/>
  <p188:author id="{0B22EA8C-D20D-8054-C213-844E446FD183}" name="Tony Crawley" initials="TC" userId="S::Tony.Crawley@psaa.co.uk::cc111719-5344-4222-bcb9-8b939d56866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36995"/>
    <a:srgbClr val="40516F"/>
    <a:srgbClr val="F5D400"/>
    <a:srgbClr val="8CD600"/>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1" autoAdjust="0"/>
  </p:normalViewPr>
  <p:slideViewPr>
    <p:cSldViewPr snapToGrid="0" snapToObjects="1">
      <p:cViewPr varScale="1">
        <p:scale>
          <a:sx n="77" d="100"/>
          <a:sy n="77" d="100"/>
        </p:scale>
        <p:origin x="130" y="53"/>
      </p:cViewPr>
      <p:guideLst>
        <p:guide orient="horz" pos="436"/>
        <p:guide pos="2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omments/modernComment_254_35C26DD2.xml><?xml version="1.0" encoding="utf-8"?>
<p188:cmLst xmlns:a="http://schemas.openxmlformats.org/drawingml/2006/main" xmlns:r="http://schemas.openxmlformats.org/officeDocument/2006/relationships" xmlns:p188="http://schemas.microsoft.com/office/powerpoint/2018/8/main">
  <p188:cm id="{830040AA-9FAB-4E5F-9957-4BFFDE47AC99}" authorId="{0D36BE3F-5EB6-D5AF-441B-D115516735A5}" status="resolved" created="2025-03-12T12:37:48.742" complete="100000">
    <ac:deMkLst xmlns:ac="http://schemas.microsoft.com/office/drawing/2013/main/command">
      <pc:docMk xmlns:pc="http://schemas.microsoft.com/office/powerpoint/2013/main/command"/>
      <pc:sldMk xmlns:pc="http://schemas.microsoft.com/office/powerpoint/2013/main/command" cId="901934546" sldId="596"/>
      <ac:picMk id="7" creationId="{CD0C8C80-3F5C-4EE6-2B91-CC2A91F2209C}"/>
    </ac:deMkLst>
    <p188:replyLst>
      <p188:reply id="{51EF54AA-84FF-4E4A-B31C-54F76ED7F620}" authorId="{2ED81330-8DC7-290B-5A6B-C70E0D0830D8}" created="2025-03-14T11:04:57.445">
        <p188:txBody>
          <a:bodyPr/>
          <a:lstStyle/>
          <a:p>
            <a:r>
              <a:rPr lang="en-GB"/>
              <a:t>Updated</a:t>
            </a:r>
          </a:p>
        </p188:txBody>
      </p188:reply>
    </p188:replyLst>
    <p188:txBody>
      <a:bodyPr/>
      <a:lstStyle/>
      <a:p>
        <a:r>
          <a:rPr lang="en-GB"/>
          <a:t>Check latest press update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88267610-D8CF-4FD6-80CD-496EEE9B96D8}" type="datetime1">
              <a:rPr lang="en-US"/>
              <a:pPr/>
              <a:t>3/14/2025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4FC2B2FB-09AE-462E-BBD1-FA60DB53383F}" type="slidenum">
              <a:rPr lang="en-US"/>
              <a:pPr/>
              <a:t>‹#›</a:t>
            </a:fld>
            <a:endParaRPr lang="en-US"/>
          </a:p>
        </p:txBody>
      </p:sp>
    </p:spTree>
    <p:extLst>
      <p:ext uri="{BB962C8B-B14F-4D97-AF65-F5344CB8AC3E}">
        <p14:creationId xmlns:p14="http://schemas.microsoft.com/office/powerpoint/2010/main" val="820295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48D549A-BC12-4ED3-86AD-D12F9808225D}" type="datetime1">
              <a:rPr lang="en-US"/>
              <a:pPr/>
              <a:t>3/14/2025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EFD5940-1402-4F35-8DFC-964BB9425D00}" type="slidenum">
              <a:rPr lang="en-US"/>
              <a:pPr/>
              <a:t>‹#›</a:t>
            </a:fld>
            <a:endParaRPr lang="en-US"/>
          </a:p>
        </p:txBody>
      </p:sp>
    </p:spTree>
    <p:extLst>
      <p:ext uri="{BB962C8B-B14F-4D97-AF65-F5344CB8AC3E}">
        <p14:creationId xmlns:p14="http://schemas.microsoft.com/office/powerpoint/2010/main" val="1038799605"/>
      </p:ext>
    </p:extLst>
  </p:cSld>
  <p:clrMap bg1="lt1" tx1="dk1" bg2="lt2" tx2="dk2" accent1="accent1" accent2="accent2" accent3="accent3" accent4="accent4" accent5="accent5" accent6="accent6" hlink="hlink" folHlink="folHlink"/>
  <p:hf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EFD5940-1402-4F35-8DFC-964BB9425D00}" type="slidenum">
              <a:rPr lang="en-US" smtClean="0"/>
              <a:pPr/>
              <a:t>1</a:t>
            </a:fld>
            <a:endParaRPr lang="en-US"/>
          </a:p>
        </p:txBody>
      </p:sp>
    </p:spTree>
    <p:extLst>
      <p:ext uri="{BB962C8B-B14F-4D97-AF65-F5344CB8AC3E}">
        <p14:creationId xmlns:p14="http://schemas.microsoft.com/office/powerpoint/2010/main" val="154182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2280739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F64F21-B905-2743-9F72-63F67A6A9866}" type="slidenum">
              <a:rPr lang="en-GB" altLang="en-GB" smtClean="0"/>
              <a:pPr/>
              <a:t>7</a:t>
            </a:fld>
            <a:endParaRPr lang="en-GB" altLang="en-GB"/>
          </a:p>
        </p:txBody>
      </p:sp>
    </p:spTree>
    <p:extLst>
      <p:ext uri="{BB962C8B-B14F-4D97-AF65-F5344CB8AC3E}">
        <p14:creationId xmlns:p14="http://schemas.microsoft.com/office/powerpoint/2010/main" val="21671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F64F21-B905-2743-9F72-63F67A6A9866}" type="slidenum">
              <a:rPr lang="en-GB" altLang="en-GB" smtClean="0"/>
              <a:pPr/>
              <a:t>8</a:t>
            </a:fld>
            <a:endParaRPr lang="en-GB" altLang="en-GB"/>
          </a:p>
        </p:txBody>
      </p:sp>
    </p:spTree>
    <p:extLst>
      <p:ext uri="{BB962C8B-B14F-4D97-AF65-F5344CB8AC3E}">
        <p14:creationId xmlns:p14="http://schemas.microsoft.com/office/powerpoint/2010/main" val="1554515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F64F21-B905-2743-9F72-63F67A6A9866}" type="slidenum">
              <a:rPr lang="en-GB" altLang="en-GB" smtClean="0"/>
              <a:pPr/>
              <a:t>9</a:t>
            </a:fld>
            <a:endParaRPr lang="en-GB" altLang="en-GB"/>
          </a:p>
        </p:txBody>
      </p:sp>
    </p:spTree>
    <p:extLst>
      <p:ext uri="{BB962C8B-B14F-4D97-AF65-F5344CB8AC3E}">
        <p14:creationId xmlns:p14="http://schemas.microsoft.com/office/powerpoint/2010/main" val="2800347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12E7A-F6E8-39A8-DA49-A48CC969A2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C3261A-F187-6816-7FB9-AE1C063F42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23063C-7C8D-DEA4-27B9-197A948E3E6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BCD3ECD-B443-8BEA-00B8-ACE4EB56ED7C}"/>
              </a:ext>
            </a:extLst>
          </p:cNvPr>
          <p:cNvSpPr>
            <a:spLocks noGrp="1"/>
          </p:cNvSpPr>
          <p:nvPr>
            <p:ph type="sldNum" sz="quarter" idx="5"/>
          </p:nvPr>
        </p:nvSpPr>
        <p:spPr/>
        <p:txBody>
          <a:bodyPr/>
          <a:lstStyle/>
          <a:p>
            <a:fld id="{BDF64F21-B905-2743-9F72-63F67A6A9866}" type="slidenum">
              <a:rPr lang="en-GB" altLang="en-GB" smtClean="0"/>
              <a:pPr/>
              <a:t>11</a:t>
            </a:fld>
            <a:endParaRPr lang="en-GB" altLang="en-GB"/>
          </a:p>
        </p:txBody>
      </p:sp>
    </p:spTree>
    <p:extLst>
      <p:ext uri="{BB962C8B-B14F-4D97-AF65-F5344CB8AC3E}">
        <p14:creationId xmlns:p14="http://schemas.microsoft.com/office/powerpoint/2010/main" val="3730601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285750" y="155982"/>
            <a:ext cx="8549080" cy="944056"/>
          </a:xfrm>
          <a:prstGeom prst="rect">
            <a:avLst/>
          </a:prstGeom>
        </p:spPr>
        <p:txBody>
          <a:bodyPr anchor="t">
            <a:noAutofit/>
          </a:bodyPr>
          <a:lstStyle>
            <a:lvl1pPr algn="l">
              <a:defRPr sz="4800" b="1" i="0" u="heavy" baseline="0">
                <a:solidFill>
                  <a:srgbClr val="FFFFFF"/>
                </a:solidFill>
                <a:latin typeface="+mj-lt"/>
                <a:cs typeface="Angsana New" pitchFamily="18" charset="-34"/>
              </a:defRPr>
            </a:lvl1pPr>
          </a:lstStyle>
          <a:p>
            <a:r>
              <a:rPr lang="en-US"/>
              <a:t>Click to edit Master title style</a:t>
            </a:r>
            <a:endParaRPr lang="en-US" dirty="0"/>
          </a:p>
        </p:txBody>
      </p:sp>
      <p:sp>
        <p:nvSpPr>
          <p:cNvPr id="11" name="Subtitle 2"/>
          <p:cNvSpPr>
            <a:spLocks noGrp="1"/>
          </p:cNvSpPr>
          <p:nvPr>
            <p:ph type="subTitle" idx="1"/>
          </p:nvPr>
        </p:nvSpPr>
        <p:spPr>
          <a:xfrm>
            <a:off x="286491" y="1382400"/>
            <a:ext cx="8549081" cy="3629799"/>
          </a:xfrm>
          <a:prstGeom prst="rect">
            <a:avLst/>
          </a:prstGeom>
        </p:spPr>
        <p:txBody>
          <a:bodyPr>
            <a:normAutofit/>
          </a:bodyPr>
          <a:lstStyle>
            <a:lvl1pPr marL="0" indent="0" algn="l">
              <a:spcAft>
                <a:spcPts val="1800"/>
              </a:spcAft>
              <a:buNone/>
              <a:defRPr sz="2400" b="1" i="0" baseline="0">
                <a:solidFill>
                  <a:srgbClr val="FFFFFF"/>
                </a:solidFill>
                <a:latin typeface="+mn-lt"/>
                <a:cs typeface="HelveticaNeueLT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0849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285750" y="155982"/>
            <a:ext cx="8549080" cy="944056"/>
          </a:xfrm>
          <a:prstGeom prst="rect">
            <a:avLst/>
          </a:prstGeom>
        </p:spPr>
        <p:txBody>
          <a:bodyPr anchor="t">
            <a:noAutofit/>
          </a:bodyPr>
          <a:lstStyle>
            <a:lvl1pPr algn="l">
              <a:defRPr sz="4800" b="1" i="0" u="heavy" baseline="0">
                <a:solidFill>
                  <a:srgbClr val="FFFFFF"/>
                </a:solidFill>
                <a:latin typeface="+mj-lt"/>
                <a:cs typeface="HelveticaNeueLT Std Bold"/>
              </a:defRPr>
            </a:lvl1pPr>
          </a:lstStyle>
          <a:p>
            <a:r>
              <a:rPr lang="en-GB" dirty="0"/>
              <a:t>Click to edit Master title style</a:t>
            </a:r>
            <a:endParaRPr lang="en-US" dirty="0"/>
          </a:p>
        </p:txBody>
      </p:sp>
      <p:sp>
        <p:nvSpPr>
          <p:cNvPr id="11" name="Subtitle 2"/>
          <p:cNvSpPr>
            <a:spLocks noGrp="1"/>
          </p:cNvSpPr>
          <p:nvPr>
            <p:ph type="subTitle" idx="1"/>
          </p:nvPr>
        </p:nvSpPr>
        <p:spPr>
          <a:xfrm>
            <a:off x="286491" y="1382400"/>
            <a:ext cx="8549081" cy="3629799"/>
          </a:xfrm>
          <a:prstGeom prst="rect">
            <a:avLst/>
          </a:prstGeom>
        </p:spPr>
        <p:txBody>
          <a:bodyPr>
            <a:normAutofit/>
          </a:bodyPr>
          <a:lstStyle>
            <a:lvl1pPr marL="0" indent="0" algn="l">
              <a:spcAft>
                <a:spcPts val="1800"/>
              </a:spcAft>
              <a:buNone/>
              <a:defRPr sz="2400" b="1" i="0" baseline="0">
                <a:solidFill>
                  <a:srgbClr val="FFFFFF"/>
                </a:solidFill>
                <a:latin typeface="+mn-lt"/>
                <a:cs typeface="HelveticaNeueLT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92282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493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86492" y="244248"/>
            <a:ext cx="8501900" cy="944056"/>
          </a:xfrm>
          <a:prstGeom prst="rect">
            <a:avLst/>
          </a:prstGeom>
        </p:spPr>
        <p:txBody>
          <a:bodyPr anchor="t">
            <a:normAutofit/>
          </a:bodyPr>
          <a:lstStyle>
            <a:lvl1pPr algn="l">
              <a:defRPr sz="2800" b="1" i="0" u="none" baseline="0">
                <a:solidFill>
                  <a:schemeClr val="tx1"/>
                </a:solidFill>
                <a:latin typeface="+mj-lt"/>
                <a:cs typeface="HelveticaNeueLT Std Bold"/>
              </a:defRPr>
            </a:lvl1pPr>
          </a:lstStyle>
          <a:p>
            <a:r>
              <a:rPr lang="en-GB" dirty="0"/>
              <a:t>Click to edit Master title style</a:t>
            </a:r>
            <a:endParaRPr lang="en-US" dirty="0"/>
          </a:p>
        </p:txBody>
      </p:sp>
      <p:sp>
        <p:nvSpPr>
          <p:cNvPr id="7" name="Text Placeholder 6"/>
          <p:cNvSpPr>
            <a:spLocks noGrp="1"/>
          </p:cNvSpPr>
          <p:nvPr>
            <p:ph type="body" sz="quarter" idx="12"/>
          </p:nvPr>
        </p:nvSpPr>
        <p:spPr>
          <a:xfrm>
            <a:off x="286491" y="1383685"/>
            <a:ext cx="8501909" cy="3596304"/>
          </a:xfrm>
          <a:prstGeom prst="rect">
            <a:avLst/>
          </a:prstGeom>
        </p:spPr>
        <p:txBody>
          <a:bodyPr/>
          <a:lstStyle>
            <a:lvl1pPr>
              <a:buNone/>
              <a:defRPr sz="2400" b="1" cap="none">
                <a:solidFill>
                  <a:srgbClr val="006633"/>
                </a:solidFill>
              </a:defRPr>
            </a:lvl1pPr>
            <a:lvl2pPr marL="0" indent="0">
              <a:buNone/>
              <a:defRPr sz="2400"/>
            </a:lvl2pPr>
            <a:lvl3pPr marL="263525" indent="-263525">
              <a:buFont typeface="Wingdings" charset="2"/>
              <a:buChar char="§"/>
              <a:defRPr sz="2400" baseline="0"/>
            </a:lvl3pPr>
            <a:lvl4pPr marL="536575" indent="-273050">
              <a:defRPr sz="24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43883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058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a:p>
        </p:txBody>
      </p:sp>
    </p:spTree>
    <p:extLst>
      <p:ext uri="{BB962C8B-B14F-4D97-AF65-F5344CB8AC3E}">
        <p14:creationId xmlns:p14="http://schemas.microsoft.com/office/powerpoint/2010/main" val="298198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a:p>
        </p:txBody>
      </p:sp>
    </p:spTree>
    <p:extLst>
      <p:ext uri="{BB962C8B-B14F-4D97-AF65-F5344CB8AC3E}">
        <p14:creationId xmlns:p14="http://schemas.microsoft.com/office/powerpoint/2010/main" val="26228082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b="34811"/>
          <a:stretch>
            <a:fillRect/>
          </a:stretch>
        </p:blipFill>
        <p:spPr bwMode="auto">
          <a:xfrm>
            <a:off x="-3175" y="1809750"/>
            <a:ext cx="9144000"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Title Placeholder 1"/>
          <p:cNvSpPr>
            <a:spLocks noGrp="1"/>
          </p:cNvSpPr>
          <p:nvPr>
            <p:ph type="title"/>
          </p:nvPr>
        </p:nvSpPr>
        <p:spPr bwMode="auto">
          <a:xfrm>
            <a:off x="307975"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Box 13"/>
          <p:cNvSpPr txBox="1"/>
          <p:nvPr/>
        </p:nvSpPr>
        <p:spPr>
          <a:xfrm>
            <a:off x="8408988" y="6503988"/>
            <a:ext cx="184150" cy="923925"/>
          </a:xfrm>
          <a:prstGeom prst="rect">
            <a:avLst/>
          </a:prstGeom>
          <a:noFill/>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sz="1800"/>
          </a:p>
          <a:p>
            <a:pPr eaLnBrk="1" hangingPunct="1"/>
            <a:endParaRPr lang="en-US" sz="1800"/>
          </a:p>
          <a:p>
            <a:pPr eaLnBrk="1" hangingPunct="1"/>
            <a:endParaRPr lang="en-US" sz="1800"/>
          </a:p>
        </p:txBody>
      </p:sp>
      <p:pic>
        <p:nvPicPr>
          <p:cNvPr id="1029" name="Picture 18" descr="cover_logo.ai"/>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3425" y="5827713"/>
            <a:ext cx="18256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noChangeArrowheads="1"/>
          </p:cNvSpPr>
          <p:nvPr/>
        </p:nvSpPr>
        <p:spPr bwMode="auto">
          <a:xfrm>
            <a:off x="-57150" y="0"/>
            <a:ext cx="9231313" cy="2970213"/>
          </a:xfrm>
          <a:custGeom>
            <a:avLst/>
            <a:gdLst>
              <a:gd name="T0" fmla="*/ 7807 w 9189873"/>
              <a:gd name="T1" fmla="*/ 0 h 2970306"/>
              <a:gd name="T2" fmla="*/ 9231313 w 9189873"/>
              <a:gd name="T3" fmla="*/ 0 h 2970306"/>
              <a:gd name="T4" fmla="*/ 9231313 w 9189873"/>
              <a:gd name="T5" fmla="*/ 1789057 h 2970306"/>
              <a:gd name="T6" fmla="*/ 2996820 w 9189873"/>
              <a:gd name="T7" fmla="*/ 2931409 h 2970306"/>
              <a:gd name="T8" fmla="*/ 0 w 9189873"/>
              <a:gd name="T9" fmla="*/ 2636725 h 2970306"/>
              <a:gd name="T10" fmla="*/ 7807 w 9189873"/>
              <a:gd name="T11" fmla="*/ 0 h 2970306"/>
              <a:gd name="T12" fmla="*/ 0 60000 65536"/>
              <a:gd name="T13" fmla="*/ 0 60000 65536"/>
              <a:gd name="T14" fmla="*/ 0 60000 65536"/>
              <a:gd name="T15" fmla="*/ 0 60000 65536"/>
              <a:gd name="T16" fmla="*/ 0 60000 65536"/>
              <a:gd name="T17" fmla="*/ 0 60000 65536"/>
              <a:gd name="T18" fmla="*/ 0 w 9189873"/>
              <a:gd name="T19" fmla="*/ 0 h 2970306"/>
              <a:gd name="T20" fmla="*/ 9189873 w 9189873"/>
              <a:gd name="T21" fmla="*/ 2970306 h 2970306"/>
            </a:gdLst>
            <a:ahLst/>
            <a:cxnLst>
              <a:cxn ang="T12">
                <a:pos x="T0" y="T1"/>
              </a:cxn>
              <a:cxn ang="T13">
                <a:pos x="T2" y="T3"/>
              </a:cxn>
              <a:cxn ang="T14">
                <a:pos x="T4" y="T5"/>
              </a:cxn>
              <a:cxn ang="T15">
                <a:pos x="T6" y="T7"/>
              </a:cxn>
              <a:cxn ang="T16">
                <a:pos x="T8" y="T9"/>
              </a:cxn>
              <a:cxn ang="T17">
                <a:pos x="T10" y="T11"/>
              </a:cxn>
            </a:cxnLst>
            <a:rect l="T18" t="T19" r="T20" b="T21"/>
            <a:pathLst>
              <a:path w="9189873" h="2970306">
                <a:moveTo>
                  <a:pt x="7772" y="0"/>
                </a:moveTo>
                <a:lnTo>
                  <a:pt x="9189873" y="0"/>
                </a:lnTo>
                <a:lnTo>
                  <a:pt x="9189873" y="1789113"/>
                </a:lnTo>
                <a:cubicBezTo>
                  <a:pt x="5915173" y="2970306"/>
                  <a:pt x="3652008" y="2925203"/>
                  <a:pt x="2983367" y="2931501"/>
                </a:cubicBezTo>
                <a:cubicBezTo>
                  <a:pt x="2397872" y="2920384"/>
                  <a:pt x="674381" y="2914574"/>
                  <a:pt x="0" y="2636808"/>
                </a:cubicBezTo>
                <a:cubicBezTo>
                  <a:pt x="2591" y="1665283"/>
                  <a:pt x="5181" y="971525"/>
                  <a:pt x="7772" y="0"/>
                </a:cubicBezTo>
                <a:close/>
              </a:path>
            </a:pathLst>
          </a:custGeom>
          <a:solidFill>
            <a:srgbClr val="236995"/>
          </a:solidFill>
          <a:ln>
            <a:noFill/>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2" name="Freeform 11"/>
          <p:cNvSpPr>
            <a:spLocks noChangeArrowheads="1"/>
          </p:cNvSpPr>
          <p:nvPr/>
        </p:nvSpPr>
        <p:spPr bwMode="auto">
          <a:xfrm>
            <a:off x="-46038" y="4859338"/>
            <a:ext cx="9223376" cy="2024062"/>
          </a:xfrm>
          <a:custGeom>
            <a:avLst/>
            <a:gdLst>
              <a:gd name="T0" fmla="*/ 0 w 9223376"/>
              <a:gd name="T1" fmla="*/ 0 h 2024062"/>
              <a:gd name="T2" fmla="*/ 5125812 w 9223376"/>
              <a:gd name="T3" fmla="*/ 783559 h 2024062"/>
              <a:gd name="T4" fmla="*/ 9223376 w 9223376"/>
              <a:gd name="T5" fmla="*/ 152400 h 2024062"/>
              <a:gd name="T6" fmla="*/ 9223376 w 9223376"/>
              <a:gd name="T7" fmla="*/ 2024062 h 2024062"/>
              <a:gd name="T8" fmla="*/ 0 w 9223376"/>
              <a:gd name="T9" fmla="*/ 2024062 h 2024062"/>
              <a:gd name="T10" fmla="*/ 0 w 9223376"/>
              <a:gd name="T11" fmla="*/ 0 h 2024062"/>
              <a:gd name="T12" fmla="*/ 0 60000 65536"/>
              <a:gd name="T13" fmla="*/ 0 60000 65536"/>
              <a:gd name="T14" fmla="*/ 0 60000 65536"/>
              <a:gd name="T15" fmla="*/ 0 60000 65536"/>
              <a:gd name="T16" fmla="*/ 0 60000 65536"/>
              <a:gd name="T17" fmla="*/ 0 60000 65536"/>
              <a:gd name="T18" fmla="*/ 0 w 9223376"/>
              <a:gd name="T19" fmla="*/ 0 h 2024062"/>
              <a:gd name="T20" fmla="*/ 9223376 w 9223376"/>
              <a:gd name="T21" fmla="*/ 2024062 h 2024062"/>
            </a:gdLst>
            <a:ahLst/>
            <a:cxnLst>
              <a:cxn ang="T12">
                <a:pos x="T0" y="T1"/>
              </a:cxn>
              <a:cxn ang="T13">
                <a:pos x="T2" y="T3"/>
              </a:cxn>
              <a:cxn ang="T14">
                <a:pos x="T4" y="T5"/>
              </a:cxn>
              <a:cxn ang="T15">
                <a:pos x="T6" y="T7"/>
              </a:cxn>
              <a:cxn ang="T16">
                <a:pos x="T8" y="T9"/>
              </a:cxn>
              <a:cxn ang="T17">
                <a:pos x="T10" y="T11"/>
              </a:cxn>
            </a:cxnLst>
            <a:rect l="T18" t="T19" r="T20" b="T21"/>
            <a:pathLst>
              <a:path w="9223376" h="2024062">
                <a:moveTo>
                  <a:pt x="0" y="0"/>
                </a:moveTo>
                <a:cubicBezTo>
                  <a:pt x="682880" y="212339"/>
                  <a:pt x="2506294" y="774131"/>
                  <a:pt x="5125812" y="783559"/>
                </a:cubicBezTo>
                <a:cubicBezTo>
                  <a:pt x="7745330" y="792987"/>
                  <a:pt x="8876665" y="257046"/>
                  <a:pt x="9223376" y="152400"/>
                </a:cubicBezTo>
                <a:lnTo>
                  <a:pt x="9223376" y="2024062"/>
                </a:lnTo>
                <a:lnTo>
                  <a:pt x="0" y="2024062"/>
                </a:lnTo>
                <a:lnTo>
                  <a:pt x="0" y="0"/>
                </a:lnTo>
                <a:close/>
              </a:path>
            </a:pathLst>
          </a:cu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3" name="Freeform 12"/>
          <p:cNvSpPr>
            <a:spLocks noChangeArrowheads="1"/>
          </p:cNvSpPr>
          <p:nvPr/>
        </p:nvSpPr>
        <p:spPr bwMode="auto">
          <a:xfrm>
            <a:off x="-47625" y="5019675"/>
            <a:ext cx="9261475" cy="2024063"/>
          </a:xfrm>
          <a:custGeom>
            <a:avLst/>
            <a:gdLst>
              <a:gd name="T0" fmla="*/ 9222676 w 9262178"/>
              <a:gd name="T1" fmla="*/ 2024063 h 2024062"/>
              <a:gd name="T2" fmla="*/ 0 w 9262178"/>
              <a:gd name="T3" fmla="*/ 2024063 h 2024062"/>
              <a:gd name="T4" fmla="*/ 0 w 9262178"/>
              <a:gd name="T5" fmla="*/ 0 h 2024062"/>
              <a:gd name="T6" fmla="*/ 5125423 w 9262178"/>
              <a:gd name="T7" fmla="*/ 719863 h 2024062"/>
              <a:gd name="T8" fmla="*/ 9261475 w 9262178"/>
              <a:gd name="T9" fmla="*/ 220705 h 2024062"/>
              <a:gd name="T10" fmla="*/ 0 60000 65536"/>
              <a:gd name="T11" fmla="*/ 0 60000 65536"/>
              <a:gd name="T12" fmla="*/ 0 60000 65536"/>
              <a:gd name="T13" fmla="*/ 0 60000 65536"/>
              <a:gd name="T14" fmla="*/ 0 60000 65536"/>
              <a:gd name="T15" fmla="*/ 0 w 9262178"/>
              <a:gd name="T16" fmla="*/ 0 h 2024062"/>
              <a:gd name="T17" fmla="*/ 9262178 w 9262178"/>
              <a:gd name="T18" fmla="*/ 2024062 h 2024062"/>
            </a:gdLst>
            <a:ahLst/>
            <a:cxnLst>
              <a:cxn ang="T10">
                <a:pos x="T0" y="T1"/>
              </a:cxn>
              <a:cxn ang="T11">
                <a:pos x="T2" y="T3"/>
              </a:cxn>
              <a:cxn ang="T12">
                <a:pos x="T4" y="T5"/>
              </a:cxn>
              <a:cxn ang="T13">
                <a:pos x="T6" y="T7"/>
              </a:cxn>
              <a:cxn ang="T14">
                <a:pos x="T8" y="T9"/>
              </a:cxn>
            </a:cxnLst>
            <a:rect l="T15" t="T16" r="T17" b="T18"/>
            <a:pathLst>
              <a:path w="9262178" h="2024062">
                <a:moveTo>
                  <a:pt x="9223376" y="2024062"/>
                </a:moveTo>
                <a:lnTo>
                  <a:pt x="0" y="2024062"/>
                </a:lnTo>
                <a:lnTo>
                  <a:pt x="0" y="0"/>
                </a:lnTo>
                <a:cubicBezTo>
                  <a:pt x="682880" y="212339"/>
                  <a:pt x="2839875" y="716065"/>
                  <a:pt x="5125812" y="719863"/>
                </a:cubicBezTo>
                <a:cubicBezTo>
                  <a:pt x="6669508" y="756647"/>
                  <a:pt x="8677495" y="380453"/>
                  <a:pt x="9262178" y="220705"/>
                </a:cubicBezTo>
              </a:path>
            </a:pathLst>
          </a:custGeom>
          <a:solidFill>
            <a:srgbClr val="40516F"/>
          </a:solidFill>
          <a:ln>
            <a:noFill/>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706" r:id="rId1"/>
  </p:sldLayoutIdLst>
  <p:hf hdr="0" dt="0"/>
  <p:txStyles>
    <p:titleStyle>
      <a:lvl1pPr algn="ctr" defTabSz="457200" rtl="0" eaLnBrk="1" fontAlgn="base" hangingPunct="1">
        <a:spcBef>
          <a:spcPct val="0"/>
        </a:spcBef>
        <a:spcAft>
          <a:spcPct val="0"/>
        </a:spcAft>
        <a:defRPr sz="4400" b="1" u="sng" kern="1200">
          <a:solidFill>
            <a:schemeClr val="bg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bg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rgbClr val="FFFFFF"/>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FFFFFF"/>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FFFFFF"/>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FFFFFF"/>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36995"/>
        </a:solidFill>
        <a:effectLst/>
      </p:bgPr>
    </p:bg>
    <p:spTree>
      <p:nvGrpSpPr>
        <p:cNvPr id="1" name=""/>
        <p:cNvGrpSpPr/>
        <p:nvPr/>
      </p:nvGrpSpPr>
      <p:grpSpPr>
        <a:xfrm>
          <a:off x="0" y="0"/>
          <a:ext cx="0" cy="0"/>
          <a:chOff x="0" y="0"/>
          <a:chExt cx="0" cy="0"/>
        </a:xfrm>
      </p:grpSpPr>
      <p:sp>
        <p:nvSpPr>
          <p:cNvPr id="12" name="TextBox 11"/>
          <p:cNvSpPr txBox="1"/>
          <p:nvPr/>
        </p:nvSpPr>
        <p:spPr>
          <a:xfrm>
            <a:off x="8408988" y="6503988"/>
            <a:ext cx="184150" cy="923925"/>
          </a:xfrm>
          <a:prstGeom prst="rect">
            <a:avLst/>
          </a:prstGeom>
          <a:noFill/>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sz="1800"/>
          </a:p>
          <a:p>
            <a:pPr eaLnBrk="1" hangingPunct="1"/>
            <a:endParaRPr lang="en-US" sz="1800"/>
          </a:p>
          <a:p>
            <a:pPr eaLnBrk="1" hangingPunct="1"/>
            <a:endParaRPr lang="en-US" sz="1800"/>
          </a:p>
        </p:txBody>
      </p:sp>
      <p:sp>
        <p:nvSpPr>
          <p:cNvPr id="9" name="Freeform 8"/>
          <p:cNvSpPr>
            <a:spLocks noChangeArrowheads="1"/>
          </p:cNvSpPr>
          <p:nvPr/>
        </p:nvSpPr>
        <p:spPr bwMode="auto">
          <a:xfrm>
            <a:off x="-46038" y="4859338"/>
            <a:ext cx="9223376" cy="2024062"/>
          </a:xfrm>
          <a:custGeom>
            <a:avLst/>
            <a:gdLst>
              <a:gd name="T0" fmla="*/ 0 w 9223376"/>
              <a:gd name="T1" fmla="*/ 0 h 2024062"/>
              <a:gd name="T2" fmla="*/ 5125812 w 9223376"/>
              <a:gd name="T3" fmla="*/ 783559 h 2024062"/>
              <a:gd name="T4" fmla="*/ 9223376 w 9223376"/>
              <a:gd name="T5" fmla="*/ 152400 h 2024062"/>
              <a:gd name="T6" fmla="*/ 9223376 w 9223376"/>
              <a:gd name="T7" fmla="*/ 2024062 h 2024062"/>
              <a:gd name="T8" fmla="*/ 0 w 9223376"/>
              <a:gd name="T9" fmla="*/ 2024062 h 2024062"/>
              <a:gd name="T10" fmla="*/ 0 w 9223376"/>
              <a:gd name="T11" fmla="*/ 0 h 2024062"/>
              <a:gd name="T12" fmla="*/ 0 60000 65536"/>
              <a:gd name="T13" fmla="*/ 0 60000 65536"/>
              <a:gd name="T14" fmla="*/ 0 60000 65536"/>
              <a:gd name="T15" fmla="*/ 0 60000 65536"/>
              <a:gd name="T16" fmla="*/ 0 60000 65536"/>
              <a:gd name="T17" fmla="*/ 0 60000 65536"/>
              <a:gd name="T18" fmla="*/ 0 w 9223376"/>
              <a:gd name="T19" fmla="*/ 0 h 2024062"/>
              <a:gd name="T20" fmla="*/ 9223376 w 9223376"/>
              <a:gd name="T21" fmla="*/ 2024062 h 2024062"/>
            </a:gdLst>
            <a:ahLst/>
            <a:cxnLst>
              <a:cxn ang="T12">
                <a:pos x="T0" y="T1"/>
              </a:cxn>
              <a:cxn ang="T13">
                <a:pos x="T2" y="T3"/>
              </a:cxn>
              <a:cxn ang="T14">
                <a:pos x="T4" y="T5"/>
              </a:cxn>
              <a:cxn ang="T15">
                <a:pos x="T6" y="T7"/>
              </a:cxn>
              <a:cxn ang="T16">
                <a:pos x="T8" y="T9"/>
              </a:cxn>
              <a:cxn ang="T17">
                <a:pos x="T10" y="T11"/>
              </a:cxn>
            </a:cxnLst>
            <a:rect l="T18" t="T19" r="T20" b="T21"/>
            <a:pathLst>
              <a:path w="9223376" h="2024062">
                <a:moveTo>
                  <a:pt x="0" y="0"/>
                </a:moveTo>
                <a:cubicBezTo>
                  <a:pt x="682880" y="212339"/>
                  <a:pt x="2506294" y="774131"/>
                  <a:pt x="5125812" y="783559"/>
                </a:cubicBezTo>
                <a:cubicBezTo>
                  <a:pt x="7745330" y="792987"/>
                  <a:pt x="8876665" y="257046"/>
                  <a:pt x="9223376" y="152400"/>
                </a:cubicBezTo>
                <a:lnTo>
                  <a:pt x="9223376" y="2024062"/>
                </a:lnTo>
                <a:lnTo>
                  <a:pt x="0" y="2024062"/>
                </a:lnTo>
                <a:lnTo>
                  <a:pt x="0" y="0"/>
                </a:lnTo>
                <a:close/>
              </a:path>
            </a:pathLst>
          </a:custGeom>
          <a:solidFill>
            <a:schemeClr val="tx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0" name="Freeform 9"/>
          <p:cNvSpPr>
            <a:spLocks noChangeArrowheads="1"/>
          </p:cNvSpPr>
          <p:nvPr/>
        </p:nvSpPr>
        <p:spPr bwMode="auto">
          <a:xfrm>
            <a:off x="-47625" y="5019675"/>
            <a:ext cx="9261475" cy="2024063"/>
          </a:xfrm>
          <a:custGeom>
            <a:avLst/>
            <a:gdLst>
              <a:gd name="T0" fmla="*/ 9222676 w 9262178"/>
              <a:gd name="T1" fmla="*/ 2024063 h 2024062"/>
              <a:gd name="T2" fmla="*/ 0 w 9262178"/>
              <a:gd name="T3" fmla="*/ 2024063 h 2024062"/>
              <a:gd name="T4" fmla="*/ 0 w 9262178"/>
              <a:gd name="T5" fmla="*/ 0 h 2024062"/>
              <a:gd name="T6" fmla="*/ 5125423 w 9262178"/>
              <a:gd name="T7" fmla="*/ 719863 h 2024062"/>
              <a:gd name="T8" fmla="*/ 9261475 w 9262178"/>
              <a:gd name="T9" fmla="*/ 220705 h 2024062"/>
              <a:gd name="T10" fmla="*/ 0 60000 65536"/>
              <a:gd name="T11" fmla="*/ 0 60000 65536"/>
              <a:gd name="T12" fmla="*/ 0 60000 65536"/>
              <a:gd name="T13" fmla="*/ 0 60000 65536"/>
              <a:gd name="T14" fmla="*/ 0 60000 65536"/>
              <a:gd name="T15" fmla="*/ 0 w 9262178"/>
              <a:gd name="T16" fmla="*/ 0 h 2024062"/>
              <a:gd name="T17" fmla="*/ 9262178 w 9262178"/>
              <a:gd name="T18" fmla="*/ 2024062 h 2024062"/>
            </a:gdLst>
            <a:ahLst/>
            <a:cxnLst>
              <a:cxn ang="T10">
                <a:pos x="T0" y="T1"/>
              </a:cxn>
              <a:cxn ang="T11">
                <a:pos x="T2" y="T3"/>
              </a:cxn>
              <a:cxn ang="T12">
                <a:pos x="T4" y="T5"/>
              </a:cxn>
              <a:cxn ang="T13">
                <a:pos x="T6" y="T7"/>
              </a:cxn>
              <a:cxn ang="T14">
                <a:pos x="T8" y="T9"/>
              </a:cxn>
            </a:cxnLst>
            <a:rect l="T15" t="T16" r="T17" b="T18"/>
            <a:pathLst>
              <a:path w="9262178" h="2024062">
                <a:moveTo>
                  <a:pt x="9223376" y="2024062"/>
                </a:moveTo>
                <a:lnTo>
                  <a:pt x="0" y="2024062"/>
                </a:lnTo>
                <a:lnTo>
                  <a:pt x="0" y="0"/>
                </a:lnTo>
                <a:cubicBezTo>
                  <a:pt x="682880" y="212339"/>
                  <a:pt x="2839875" y="716065"/>
                  <a:pt x="5125812" y="719863"/>
                </a:cubicBezTo>
                <a:cubicBezTo>
                  <a:pt x="6669508" y="756647"/>
                  <a:pt x="8677495" y="380453"/>
                  <a:pt x="9262178" y="220705"/>
                </a:cubicBezTo>
              </a:path>
            </a:pathLst>
          </a:custGeom>
          <a:solidFill>
            <a:srgbClr val="40516F"/>
          </a:solidFill>
          <a:ln>
            <a:noFill/>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3077"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106444" y="5842655"/>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3079" name="Rectangle 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p:txBody>
      </p:sp>
    </p:spTree>
  </p:cSld>
  <p:clrMap bg1="dk1" tx1="lt1" bg2="dk2" tx2="lt2" accent1="accent1" accent2="accent2" accent3="accent3" accent4="accent4" accent5="accent5" accent6="accent6" hlink="hlink" folHlink="folHlink"/>
  <p:sldLayoutIdLst>
    <p:sldLayoutId id="2147483707" r:id="rId1"/>
    <p:sldLayoutId id="2147483709" r:id="rId2"/>
  </p:sldLayoutIdLst>
  <p:hf hdr="0" dt="0"/>
  <p:txStyles>
    <p:titleStyle>
      <a:lvl1pPr algn="l" defTabSz="457200" rtl="0" eaLnBrk="0" fontAlgn="base" hangingPunct="0">
        <a:spcBef>
          <a:spcPct val="0"/>
        </a:spcBef>
        <a:spcAft>
          <a:spcPct val="0"/>
        </a:spcAft>
        <a:defRPr sz="3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3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3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3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3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3200" b="1"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3"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7089775" y="5836087"/>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03225"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5" name="Rectangle 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708" r:id="rId1"/>
    <p:sldLayoutId id="2147483710" r:id="rId2"/>
    <p:sldLayoutId id="2147483711" r:id="rId3"/>
    <p:sldLayoutId id="2147483712" r:id="rId4"/>
  </p:sldLayoutIdLst>
  <p:hf hdr="0" dt="0"/>
  <p:txStyles>
    <p:title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questions-statements.parliament.uk/written-statements/detail/2025-03-04/hcws492"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254_35C26DD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www.gov.uk/government/consultations/local-audit-reform-a-strategy-for-overhauling-the-local-audit-system-in-england/local-audit-reform-a-strategy-for-overhauling-the-local-audit-system-in-england"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consultations/local-audit-reform-a-strategy-for-overhauling-the-local-audit-system-in-england" TargetMode="External"/><Relationship Id="rId2" Type="http://schemas.openxmlformats.org/officeDocument/2006/relationships/hyperlink" Target="https://assets.publishing.service.gov.uk/media/676028c9cfbf84c3b2bcfa57/English_Devolution_White_Paper_Web_Accessible.pdf" TargetMode="External"/><Relationship Id="rId1" Type="http://schemas.openxmlformats.org/officeDocument/2006/relationships/slideLayout" Target="../slideLayouts/slideLayout5.xml"/><Relationship Id="rId4" Type="http://schemas.openxmlformats.org/officeDocument/2006/relationships/hyperlink" Target="https://www.local.gov.uk/sites/default/files/documents/local_audit_strategy_-_rosie_seymour_mhclg.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psaa.co.uk/2020/01/news-release-response-to-sir-tony-redmond-review/" TargetMode="External"/><Relationship Id="rId2" Type="http://schemas.openxmlformats.org/officeDocument/2006/relationships/hyperlink" Target="https://www.psaa.co.uk/2020/03/news-item-independent-review-of-the-sustainability-of-the-local-government-audit-market/"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committees.parliament.uk/work/7227/timeliness-of-local-auditor-reporting/publications/" TargetMode="External"/><Relationship Id="rId7" Type="http://schemas.openxmlformats.org/officeDocument/2006/relationships/hyperlink" Target="https://www.gov.uk/government/consultations/addressing-the-local-audit-backlog-in-england-consultation/local-audit-delays-joint-statement-on-update-to-proposals-to-clear-the-backlog-and-embed-timely-audit" TargetMode="External"/><Relationship Id="rId2" Type="http://schemas.openxmlformats.org/officeDocument/2006/relationships/hyperlink" Target="https://www.nao.org.uk/reports/progress-update-timeliness-of-local-auditor-reporting-on-local-government-in-england/" TargetMode="External"/><Relationship Id="rId1" Type="http://schemas.openxmlformats.org/officeDocument/2006/relationships/slideLayout" Target="../slideLayouts/slideLayout5.xml"/><Relationship Id="rId6" Type="http://schemas.openxmlformats.org/officeDocument/2006/relationships/hyperlink" Target="https://committees.parliament.uk/publications/40932/documents/199432/default/" TargetMode="External"/><Relationship Id="rId5" Type="http://schemas.openxmlformats.org/officeDocument/2006/relationships/hyperlink" Target="https://www.grantthornton.co.uk/globalassets/1.-member-firms/united-kingdom/pdf/publication/2023/about-time-local-authority-reports.pdf" TargetMode="External"/><Relationship Id="rId4" Type="http://schemas.openxmlformats.org/officeDocument/2006/relationships/hyperlink" Target="https://committees.parliament.uk/publications/42279/documents/210125/defaul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media.frc.org.uk/documents/Local_Audit_Backlog_Rebuilding_Assurance.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cipfa.org/services/networks/better-governance-forum/audit-committee-update/audit-committee-update-issue-4-the-local-audit-backstop"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3"/>
          <p:cNvSpPr>
            <a:spLocks noGrp="1"/>
          </p:cNvSpPr>
          <p:nvPr>
            <p:ph type="ctrTitle"/>
          </p:nvPr>
        </p:nvSpPr>
        <p:spPr>
          <a:xfrm>
            <a:off x="403225" y="329311"/>
            <a:ext cx="8548688" cy="944563"/>
          </a:xfrm>
        </p:spPr>
        <p:txBody>
          <a:bodyPr anchor="ctr"/>
          <a:lstStyle/>
          <a:p>
            <a:r>
              <a:rPr lang="en-GB" sz="3600" u="none" dirty="0">
                <a:latin typeface="Arial"/>
                <a:cs typeface="Arial"/>
                <a:sym typeface="Arial"/>
              </a:rPr>
              <a:t>SDCT</a:t>
            </a:r>
            <a:br>
              <a:rPr lang="en-GB" sz="3600" u="none" dirty="0">
                <a:latin typeface="Arial"/>
                <a:cs typeface="Arial"/>
                <a:sym typeface="Arial"/>
              </a:rPr>
            </a:br>
            <a:r>
              <a:rPr lang="en-GB" sz="3600" u="none" dirty="0">
                <a:latin typeface="Arial"/>
                <a:cs typeface="Arial"/>
                <a:sym typeface="Arial"/>
              </a:rPr>
              <a:t>Conference</a:t>
            </a:r>
            <a:endParaRPr lang="en-US" sz="3600" u="none" dirty="0">
              <a:latin typeface="Arial"/>
              <a:cs typeface="Arial"/>
              <a:sym typeface="Arial"/>
            </a:endParaRPr>
          </a:p>
        </p:txBody>
      </p:sp>
      <p:sp>
        <p:nvSpPr>
          <p:cNvPr id="13315" name="Subtitle 4"/>
          <p:cNvSpPr>
            <a:spLocks noGrp="1"/>
          </p:cNvSpPr>
          <p:nvPr>
            <p:ph type="subTitle" idx="1"/>
          </p:nvPr>
        </p:nvSpPr>
        <p:spPr>
          <a:xfrm>
            <a:off x="284163" y="2257425"/>
            <a:ext cx="8550275" cy="3629025"/>
          </a:xfrm>
          <a:noFill/>
        </p:spPr>
        <p:txBody>
          <a:bodyPr/>
          <a:lstStyle/>
          <a:p>
            <a:r>
              <a:rPr lang="en-GB" sz="3200" dirty="0"/>
              <a:t>Update on Local Audit </a:t>
            </a:r>
          </a:p>
          <a:p>
            <a:r>
              <a:rPr lang="en-GB" sz="2400" dirty="0"/>
              <a:t>Andrew Chappell</a:t>
            </a:r>
          </a:p>
          <a:p>
            <a:pPr>
              <a:spcBef>
                <a:spcPts val="900"/>
              </a:spcBef>
              <a:defRPr sz="4800"/>
            </a:pPr>
            <a:r>
              <a:rPr lang="en-GB" sz="2400" dirty="0"/>
              <a:t>20 March 2025</a:t>
            </a:r>
          </a:p>
          <a:p>
            <a:endParaRPr lang="en-US" sz="3200" b="0" dirty="0"/>
          </a:p>
        </p:txBody>
      </p:sp>
    </p:spTree>
    <p:extLst>
      <p:ext uri="{BB962C8B-B14F-4D97-AF65-F5344CB8AC3E}">
        <p14:creationId xmlns:p14="http://schemas.microsoft.com/office/powerpoint/2010/main" val="1141249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EEFC8-2263-082D-080B-A9121952AC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C2903-E76E-9633-83E6-A190795BE985}"/>
              </a:ext>
            </a:extLst>
          </p:cNvPr>
          <p:cNvSpPr>
            <a:spLocks noGrp="1"/>
          </p:cNvSpPr>
          <p:nvPr>
            <p:ph type="title"/>
          </p:nvPr>
        </p:nvSpPr>
        <p:spPr>
          <a:xfrm>
            <a:off x="403224" y="-30228"/>
            <a:ext cx="8229601" cy="907683"/>
          </a:xfrm>
        </p:spPr>
        <p:txBody>
          <a:bodyPr>
            <a:normAutofit fontScale="90000"/>
          </a:bodyPr>
          <a:lstStyle/>
          <a:p>
            <a:br>
              <a:rPr lang="en-GB" sz="2400" dirty="0">
                <a:solidFill>
                  <a:srgbClr val="236995"/>
                </a:solidFill>
                <a:sym typeface="Helvetica"/>
              </a:rPr>
            </a:br>
            <a:br>
              <a:rPr lang="en-GB" sz="2400" dirty="0">
                <a:solidFill>
                  <a:srgbClr val="236995"/>
                </a:solidFill>
                <a:sym typeface="Helvetica"/>
              </a:rPr>
            </a:br>
            <a:br>
              <a:rPr lang="en-GB" sz="2400" dirty="0">
                <a:solidFill>
                  <a:srgbClr val="236995"/>
                </a:solidFill>
                <a:sym typeface="Helvetica"/>
              </a:rPr>
            </a:br>
            <a:r>
              <a:rPr lang="en-GB" sz="2900" dirty="0">
                <a:solidFill>
                  <a:srgbClr val="236995"/>
                </a:solidFill>
                <a:sym typeface="Helvetica"/>
              </a:rPr>
              <a:t>Outcome of the first backstop – </a:t>
            </a:r>
            <a:br>
              <a:rPr lang="en-GB" sz="2900" dirty="0">
                <a:solidFill>
                  <a:srgbClr val="236995"/>
                </a:solidFill>
                <a:sym typeface="Helvetica"/>
              </a:rPr>
            </a:br>
            <a:r>
              <a:rPr lang="en-GB" sz="2900" dirty="0">
                <a:solidFill>
                  <a:srgbClr val="236995"/>
                </a:solidFill>
                <a:sym typeface="Helvetica"/>
              </a:rPr>
              <a:t>13 December 2024</a:t>
            </a:r>
            <a:br>
              <a:rPr lang="en-GB" sz="2400" dirty="0">
                <a:solidFill>
                  <a:srgbClr val="236995"/>
                </a:solidFill>
                <a:sym typeface="Helvetica"/>
              </a:rPr>
            </a:br>
            <a:br>
              <a:rPr lang="en-GB" sz="2400" dirty="0">
                <a:sym typeface="Helvetica"/>
              </a:rPr>
            </a:br>
            <a:br>
              <a:rPr lang="en-GB" sz="2400" dirty="0">
                <a:solidFill>
                  <a:srgbClr val="236995"/>
                </a:solidFill>
                <a:sym typeface="Helvetica"/>
              </a:rPr>
            </a:br>
            <a:endParaRPr lang="en-GB" dirty="0"/>
          </a:p>
        </p:txBody>
      </p:sp>
      <p:sp>
        <p:nvSpPr>
          <p:cNvPr id="5" name="Content Placeholder 4">
            <a:extLst>
              <a:ext uri="{FF2B5EF4-FFF2-40B4-BE49-F238E27FC236}">
                <a16:creationId xmlns:a16="http://schemas.microsoft.com/office/drawing/2014/main" id="{F4098150-C184-EBE7-D457-69FF4A9B10FB}"/>
              </a:ext>
            </a:extLst>
          </p:cNvPr>
          <p:cNvSpPr>
            <a:spLocks noGrp="1"/>
          </p:cNvSpPr>
          <p:nvPr>
            <p:ph idx="1"/>
          </p:nvPr>
        </p:nvSpPr>
        <p:spPr>
          <a:xfrm>
            <a:off x="403225" y="877455"/>
            <a:ext cx="8418559" cy="4692606"/>
          </a:xfrm>
        </p:spPr>
        <p:txBody>
          <a:bodyPr>
            <a:normAutofit/>
          </a:bodyPr>
          <a:lstStyle/>
          <a:p>
            <a:pPr marL="0" indent="0">
              <a:spcBef>
                <a:spcPts val="400"/>
              </a:spcBef>
              <a:buNone/>
              <a:tabLst>
                <a:tab pos="457200" algn="l"/>
              </a:tabLst>
            </a:pPr>
            <a:r>
              <a:rPr lang="en-GB" sz="2000" dirty="0">
                <a:latin typeface="Arial" panose="020B0604020202020204" pitchFamily="34" charset="0"/>
                <a:ea typeface="Calibri" panose="020F0502020204030204" pitchFamily="34" charset="0"/>
                <a:cs typeface="Arial" panose="020B0604020202020204" pitchFamily="34" charset="0"/>
              </a:rPr>
              <a:t> </a:t>
            </a:r>
          </a:p>
          <a:p>
            <a:pPr>
              <a:spcBef>
                <a:spcPts val="400"/>
              </a:spcBef>
              <a:tabLst>
                <a:tab pos="457200" algn="l"/>
              </a:tabLst>
            </a:pPr>
            <a:endParaRPr lang="en-GB" sz="1800" dirty="0">
              <a:latin typeface="Arial" panose="020B0604020202020204" pitchFamily="34" charset="0"/>
              <a:ea typeface="Calibri" panose="020F0502020204030204" pitchFamily="34" charset="0"/>
              <a:cs typeface="Arial" panose="020B0604020202020204" pitchFamily="34" charset="0"/>
            </a:endParaRPr>
          </a:p>
          <a:p>
            <a:pPr>
              <a:spcBef>
                <a:spcPts val="400"/>
              </a:spcBef>
              <a:tabLst>
                <a:tab pos="457200" algn="l"/>
              </a:tabLst>
            </a:pPr>
            <a:endParaRPr lang="en-GB" sz="1800" dirty="0">
              <a:latin typeface="Arial" panose="020B0604020202020204" pitchFamily="34" charset="0"/>
              <a:ea typeface="Calibri" panose="020F0502020204030204" pitchFamily="34" charset="0"/>
              <a:cs typeface="Arial" panose="020B0604020202020204" pitchFamily="34" charset="0"/>
            </a:endParaRPr>
          </a:p>
          <a:p>
            <a:pPr>
              <a:spcBef>
                <a:spcPts val="400"/>
              </a:spcBef>
              <a:tabLst>
                <a:tab pos="457200" algn="l"/>
              </a:tabLst>
            </a:pPr>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a:spcBef>
                <a:spcPts val="400"/>
              </a:spcBef>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a:spcBef>
                <a:spcPts val="400"/>
              </a:spcBef>
              <a:tabLst>
                <a:tab pos="457200" algn="l"/>
              </a:tabLst>
            </a:pPr>
            <a:endParaRPr lang="en-GB" sz="1700" dirty="0">
              <a:effectLst/>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E228A3B-92C1-0915-9246-F31EA97665BB}"/>
              </a:ext>
            </a:extLst>
          </p:cNvPr>
          <p:cNvPicPr>
            <a:picLocks noChangeAspect="1"/>
          </p:cNvPicPr>
          <p:nvPr/>
        </p:nvPicPr>
        <p:blipFill>
          <a:blip r:embed="rId2"/>
          <a:stretch>
            <a:fillRect/>
          </a:stretch>
        </p:blipFill>
        <p:spPr>
          <a:xfrm>
            <a:off x="403225" y="1125538"/>
            <a:ext cx="8269387" cy="4659626"/>
          </a:xfrm>
          <a:prstGeom prst="rect">
            <a:avLst/>
          </a:prstGeom>
        </p:spPr>
      </p:pic>
    </p:spTree>
    <p:extLst>
      <p:ext uri="{BB962C8B-B14F-4D97-AF65-F5344CB8AC3E}">
        <p14:creationId xmlns:p14="http://schemas.microsoft.com/office/powerpoint/2010/main" val="3205228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2262B-65A7-40D4-28A4-76A2E8F68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41C40A-202C-982B-E897-27766B896A68}"/>
              </a:ext>
            </a:extLst>
          </p:cNvPr>
          <p:cNvSpPr>
            <a:spLocks noGrp="1"/>
          </p:cNvSpPr>
          <p:nvPr>
            <p:ph type="title"/>
          </p:nvPr>
        </p:nvSpPr>
        <p:spPr/>
        <p:txBody>
          <a:bodyPr/>
          <a:lstStyle/>
          <a:p>
            <a:r>
              <a:rPr lang="en-GB" sz="2585" dirty="0">
                <a:solidFill>
                  <a:srgbClr val="236995"/>
                </a:solidFill>
              </a:rPr>
              <a:t>Non-Compliance List</a:t>
            </a:r>
          </a:p>
        </p:txBody>
      </p:sp>
      <p:sp>
        <p:nvSpPr>
          <p:cNvPr id="3" name="Content Placeholder 2">
            <a:extLst>
              <a:ext uri="{FF2B5EF4-FFF2-40B4-BE49-F238E27FC236}">
                <a16:creationId xmlns:a16="http://schemas.microsoft.com/office/drawing/2014/main" id="{A6C57AC3-1D71-5BFB-76F3-62CCBD3D603F}"/>
              </a:ext>
            </a:extLst>
          </p:cNvPr>
          <p:cNvSpPr>
            <a:spLocks noGrp="1"/>
          </p:cNvSpPr>
          <p:nvPr>
            <p:ph idx="1"/>
          </p:nvPr>
        </p:nvSpPr>
        <p:spPr>
          <a:xfrm>
            <a:off x="539262" y="1368464"/>
            <a:ext cx="8229600" cy="4346331"/>
          </a:xfrm>
        </p:spPr>
        <p:txBody>
          <a:bodyPr/>
          <a:lstStyle/>
          <a:p>
            <a:pPr>
              <a:spcBef>
                <a:spcPts val="0"/>
              </a:spcBef>
            </a:pPr>
            <a:r>
              <a:rPr lang="en-GB" sz="2215" dirty="0">
                <a:latin typeface="+mj-lt"/>
              </a:rPr>
              <a:t>A </a:t>
            </a:r>
            <a:r>
              <a:rPr lang="en-GB" sz="2215" dirty="0">
                <a:solidFill>
                  <a:srgbClr val="FF0000"/>
                </a:solidFill>
                <a:hlinkClick r:id="rId3">
                  <a:extLst>
                    <a:ext uri="{A12FA001-AC4F-418D-AE19-62706E023703}">
                      <ahyp:hlinkClr xmlns:ahyp="http://schemas.microsoft.com/office/drawing/2018/hyperlinkcolor" val="tx"/>
                    </a:ext>
                  </a:extLst>
                </a:hlinkClick>
              </a:rPr>
              <a:t>Written Ministerial Statement</a:t>
            </a:r>
            <a:r>
              <a:rPr lang="en-GB" sz="2215" dirty="0">
                <a:solidFill>
                  <a:srgbClr val="FF0000"/>
                </a:solidFill>
              </a:rPr>
              <a:t> </a:t>
            </a:r>
            <a:r>
              <a:rPr lang="en-GB" sz="2215" dirty="0"/>
              <a:t>on non-compliance with the backstop date was issued 4 March 2025 :</a:t>
            </a:r>
          </a:p>
          <a:p>
            <a:pPr>
              <a:spcBef>
                <a:spcPts val="0"/>
              </a:spcBef>
            </a:pPr>
            <a:endParaRPr lang="en-GB" sz="2215" dirty="0">
              <a:latin typeface="+mj-lt"/>
            </a:endParaRPr>
          </a:p>
          <a:p>
            <a:pPr lvl="1">
              <a:spcBef>
                <a:spcPts val="0"/>
              </a:spcBef>
            </a:pPr>
            <a:r>
              <a:rPr lang="en-GB" sz="2000" dirty="0">
                <a:latin typeface="+mj-lt"/>
              </a:rPr>
              <a:t>6 bodies exempt</a:t>
            </a:r>
          </a:p>
          <a:p>
            <a:pPr lvl="1">
              <a:spcBef>
                <a:spcPts val="0"/>
              </a:spcBef>
            </a:pPr>
            <a:r>
              <a:rPr lang="en-GB" sz="2000" dirty="0">
                <a:latin typeface="+mj-lt"/>
              </a:rPr>
              <a:t>47 bodies that had not met the backstop of 13 December for publishing all audited accounts to 2022/22 but had by 19 February 2025 </a:t>
            </a:r>
          </a:p>
          <a:p>
            <a:pPr lvl="1">
              <a:spcBef>
                <a:spcPts val="0"/>
              </a:spcBef>
            </a:pPr>
            <a:r>
              <a:rPr lang="en-GB" sz="2000" dirty="0">
                <a:latin typeface="+mj-lt"/>
              </a:rPr>
              <a:t>21 bodies yet to publish all audited accounts to 2022/23 as of 19 February 2025</a:t>
            </a:r>
          </a:p>
          <a:p>
            <a:pPr>
              <a:spcBef>
                <a:spcPts val="0"/>
              </a:spcBef>
            </a:pPr>
            <a:endParaRPr lang="en-GB" sz="2215" dirty="0">
              <a:latin typeface="+mj-lt"/>
            </a:endParaRPr>
          </a:p>
        </p:txBody>
      </p:sp>
    </p:spTree>
    <p:extLst>
      <p:ext uri="{BB962C8B-B14F-4D97-AF65-F5344CB8AC3E}">
        <p14:creationId xmlns:p14="http://schemas.microsoft.com/office/powerpoint/2010/main" val="2077226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8232F-5230-5E76-2533-7B9E1C3A488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F4A7EA-EC32-1361-ACB2-86944DDA9855}"/>
              </a:ext>
            </a:extLst>
          </p:cNvPr>
          <p:cNvSpPr>
            <a:spLocks noGrp="1"/>
          </p:cNvSpPr>
          <p:nvPr>
            <p:ph type="title"/>
          </p:nvPr>
        </p:nvSpPr>
        <p:spPr>
          <a:xfrm>
            <a:off x="229330" y="162123"/>
            <a:ext cx="9099496" cy="466927"/>
          </a:xfrm>
        </p:spPr>
        <p:txBody>
          <a:bodyPr>
            <a:normAutofit fontScale="90000"/>
          </a:bodyPr>
          <a:lstStyle/>
          <a:p>
            <a:br>
              <a:rPr lang="en-GB" sz="2400" dirty="0">
                <a:solidFill>
                  <a:srgbClr val="236995"/>
                </a:solidFill>
                <a:sym typeface="Helvetica"/>
              </a:rPr>
            </a:br>
            <a:br>
              <a:rPr lang="en-GB" sz="2400" dirty="0">
                <a:solidFill>
                  <a:srgbClr val="236995"/>
                </a:solidFill>
                <a:sym typeface="Helvetica"/>
              </a:rPr>
            </a:br>
            <a:br>
              <a:rPr lang="en-GB" sz="2400" dirty="0">
                <a:solidFill>
                  <a:srgbClr val="236995"/>
                </a:solidFill>
                <a:sym typeface="Helvetica"/>
              </a:rPr>
            </a:br>
            <a:r>
              <a:rPr lang="en-GB" sz="2900" dirty="0">
                <a:solidFill>
                  <a:srgbClr val="236995"/>
                </a:solidFill>
                <a:sym typeface="Helvetica"/>
              </a:rPr>
              <a:t>Outcome of the second backstop – 28 February 2025</a:t>
            </a:r>
            <a:br>
              <a:rPr lang="en-GB" sz="2400" dirty="0">
                <a:solidFill>
                  <a:srgbClr val="236995"/>
                </a:solidFill>
                <a:sym typeface="Helvetica"/>
              </a:rPr>
            </a:br>
            <a:br>
              <a:rPr lang="en-GB" sz="2400" dirty="0">
                <a:sym typeface="Helvetica"/>
              </a:rPr>
            </a:br>
            <a:br>
              <a:rPr lang="en-GB" sz="2400" dirty="0">
                <a:solidFill>
                  <a:srgbClr val="236995"/>
                </a:solidFill>
                <a:sym typeface="Helvetica"/>
              </a:rPr>
            </a:br>
            <a:endParaRPr lang="en-GB" dirty="0"/>
          </a:p>
        </p:txBody>
      </p:sp>
      <p:sp>
        <p:nvSpPr>
          <p:cNvPr id="5" name="Content Placeholder 4">
            <a:extLst>
              <a:ext uri="{FF2B5EF4-FFF2-40B4-BE49-F238E27FC236}">
                <a16:creationId xmlns:a16="http://schemas.microsoft.com/office/drawing/2014/main" id="{A02BB4A4-A2F4-91AC-6363-7C0611093A53}"/>
              </a:ext>
            </a:extLst>
          </p:cNvPr>
          <p:cNvSpPr>
            <a:spLocks noGrp="1"/>
          </p:cNvSpPr>
          <p:nvPr>
            <p:ph idx="1"/>
          </p:nvPr>
        </p:nvSpPr>
        <p:spPr>
          <a:xfrm>
            <a:off x="403225" y="877455"/>
            <a:ext cx="8418559" cy="4692606"/>
          </a:xfrm>
        </p:spPr>
        <p:txBody>
          <a:bodyPr>
            <a:normAutofit/>
          </a:bodyPr>
          <a:lstStyle/>
          <a:p>
            <a:pPr marL="0" indent="0">
              <a:spcBef>
                <a:spcPts val="400"/>
              </a:spcBef>
              <a:buNone/>
              <a:tabLst>
                <a:tab pos="457200" algn="l"/>
              </a:tabLst>
            </a:pPr>
            <a:r>
              <a:rPr lang="en-GB" sz="2000" dirty="0">
                <a:latin typeface="Arial" panose="020B0604020202020204" pitchFamily="34" charset="0"/>
                <a:ea typeface="Calibri" panose="020F0502020204030204" pitchFamily="34" charset="0"/>
                <a:cs typeface="Arial" panose="020B0604020202020204" pitchFamily="34" charset="0"/>
              </a:rPr>
              <a:t> </a:t>
            </a:r>
          </a:p>
          <a:p>
            <a:pPr>
              <a:spcBef>
                <a:spcPts val="400"/>
              </a:spcBef>
              <a:tabLst>
                <a:tab pos="457200" algn="l"/>
              </a:tabLst>
            </a:pPr>
            <a:endParaRPr lang="en-GB" sz="1800" dirty="0">
              <a:latin typeface="Arial" panose="020B0604020202020204" pitchFamily="34" charset="0"/>
              <a:ea typeface="Calibri" panose="020F0502020204030204" pitchFamily="34" charset="0"/>
              <a:cs typeface="Arial" panose="020B0604020202020204" pitchFamily="34" charset="0"/>
            </a:endParaRPr>
          </a:p>
          <a:p>
            <a:pPr>
              <a:spcBef>
                <a:spcPts val="400"/>
              </a:spcBef>
              <a:tabLst>
                <a:tab pos="457200" algn="l"/>
              </a:tabLst>
            </a:pPr>
            <a:endParaRPr lang="en-GB" sz="1800" dirty="0">
              <a:latin typeface="Arial" panose="020B0604020202020204" pitchFamily="34" charset="0"/>
              <a:ea typeface="Calibri" panose="020F0502020204030204" pitchFamily="34" charset="0"/>
              <a:cs typeface="Arial" panose="020B0604020202020204" pitchFamily="34" charset="0"/>
            </a:endParaRPr>
          </a:p>
          <a:p>
            <a:pPr>
              <a:spcBef>
                <a:spcPts val="400"/>
              </a:spcBef>
              <a:tabLst>
                <a:tab pos="457200" algn="l"/>
              </a:tabLst>
            </a:pPr>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a:spcBef>
                <a:spcPts val="400"/>
              </a:spcBef>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a:spcBef>
                <a:spcPts val="400"/>
              </a:spcBef>
              <a:tabLst>
                <a:tab pos="457200" algn="l"/>
              </a:tabLst>
            </a:pPr>
            <a:endParaRPr lang="en-GB" sz="1700" dirty="0">
              <a:effectLst/>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D2AF83C7-8BA6-553E-0371-ABE71A049BF7}"/>
              </a:ext>
            </a:extLst>
          </p:cNvPr>
          <p:cNvGraphicFramePr>
            <a:graphicFrameLocks noGrp="1"/>
          </p:cNvGraphicFramePr>
          <p:nvPr>
            <p:extLst>
              <p:ext uri="{D42A27DB-BD31-4B8C-83A1-F6EECF244321}">
                <p14:modId xmlns:p14="http://schemas.microsoft.com/office/powerpoint/2010/main" val="2142877677"/>
              </p:ext>
            </p:extLst>
          </p:nvPr>
        </p:nvGraphicFramePr>
        <p:xfrm>
          <a:off x="583658" y="797668"/>
          <a:ext cx="7937772" cy="5009745"/>
        </p:xfrm>
        <a:graphic>
          <a:graphicData uri="http://schemas.openxmlformats.org/drawingml/2006/table">
            <a:tbl>
              <a:tblPr firstRow="1" bandRow="1">
                <a:tableStyleId>{2D5ABB26-0587-4C30-8999-92F81FD0307C}</a:tableStyleId>
              </a:tblPr>
              <a:tblGrid>
                <a:gridCol w="1322962">
                  <a:extLst>
                    <a:ext uri="{9D8B030D-6E8A-4147-A177-3AD203B41FA5}">
                      <a16:colId xmlns:a16="http://schemas.microsoft.com/office/drawing/2014/main" val="2826658114"/>
                    </a:ext>
                  </a:extLst>
                </a:gridCol>
                <a:gridCol w="1322962">
                  <a:extLst>
                    <a:ext uri="{9D8B030D-6E8A-4147-A177-3AD203B41FA5}">
                      <a16:colId xmlns:a16="http://schemas.microsoft.com/office/drawing/2014/main" val="3616163117"/>
                    </a:ext>
                  </a:extLst>
                </a:gridCol>
                <a:gridCol w="1322962">
                  <a:extLst>
                    <a:ext uri="{9D8B030D-6E8A-4147-A177-3AD203B41FA5}">
                      <a16:colId xmlns:a16="http://schemas.microsoft.com/office/drawing/2014/main" val="450291004"/>
                    </a:ext>
                  </a:extLst>
                </a:gridCol>
                <a:gridCol w="1322962">
                  <a:extLst>
                    <a:ext uri="{9D8B030D-6E8A-4147-A177-3AD203B41FA5}">
                      <a16:colId xmlns:a16="http://schemas.microsoft.com/office/drawing/2014/main" val="2771454749"/>
                    </a:ext>
                  </a:extLst>
                </a:gridCol>
                <a:gridCol w="1322962">
                  <a:extLst>
                    <a:ext uri="{9D8B030D-6E8A-4147-A177-3AD203B41FA5}">
                      <a16:colId xmlns:a16="http://schemas.microsoft.com/office/drawing/2014/main" val="1498063399"/>
                    </a:ext>
                  </a:extLst>
                </a:gridCol>
                <a:gridCol w="1322962">
                  <a:extLst>
                    <a:ext uri="{9D8B030D-6E8A-4147-A177-3AD203B41FA5}">
                      <a16:colId xmlns:a16="http://schemas.microsoft.com/office/drawing/2014/main" val="891693664"/>
                    </a:ext>
                  </a:extLst>
                </a:gridCol>
              </a:tblGrid>
              <a:tr h="703171">
                <a:tc>
                  <a:txBody>
                    <a:bodyPr/>
                    <a:lstStyle/>
                    <a:p>
                      <a:r>
                        <a:rPr lang="en-GB" sz="1300" b="1" i="0" kern="1200" dirty="0">
                          <a:solidFill>
                            <a:schemeClr val="bg1"/>
                          </a:solidFill>
                          <a:effectLst/>
                          <a:latin typeface="+mn-lt"/>
                          <a:ea typeface="+mn-ea"/>
                          <a:cs typeface="+mn-cs"/>
                        </a:rPr>
                        <a:t>Audit year –</a:t>
                      </a:r>
                      <a:br>
                        <a:rPr lang="en-GB" sz="1300" i="0" dirty="0">
                          <a:solidFill>
                            <a:schemeClr val="bg1"/>
                          </a:solidFill>
                        </a:rPr>
                      </a:br>
                      <a:r>
                        <a:rPr lang="en-GB" sz="1300" b="1" i="0" kern="1200" dirty="0">
                          <a:solidFill>
                            <a:schemeClr val="bg1"/>
                          </a:solidFill>
                          <a:effectLst/>
                          <a:latin typeface="+mn-lt"/>
                          <a:ea typeface="+mn-ea"/>
                          <a:cs typeface="+mn-cs"/>
                        </a:rPr>
                        <a:t>publishing date / backstop date</a:t>
                      </a:r>
                      <a:endParaRPr lang="en-GB" sz="1300" i="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r>
                        <a:rPr lang="en-GB" sz="1300" b="1" i="0" kern="1200" dirty="0">
                          <a:solidFill>
                            <a:schemeClr val="bg1"/>
                          </a:solidFill>
                          <a:effectLst/>
                          <a:latin typeface="+mn-lt"/>
                          <a:ea typeface="+mn-ea"/>
                          <a:cs typeface="+mn-cs"/>
                        </a:rPr>
                        <a:t>Number of opted-in bodies / audits</a:t>
                      </a:r>
                      <a:endParaRPr lang="en-GB" sz="1300" i="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l" fontAlgn="t" latinLnBrk="0"/>
                      <a:r>
                        <a:rPr lang="en-GB" sz="1300" b="1" i="0" dirty="0">
                          <a:solidFill>
                            <a:schemeClr val="bg1"/>
                          </a:solidFill>
                          <a:effectLst/>
                        </a:rPr>
                        <a:t>Percentage of audits complete by publishing date / backstop date</a:t>
                      </a:r>
                      <a:endParaRPr lang="en-GB" sz="1300" i="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l" fontAlgn="t" latinLnBrk="0"/>
                      <a:r>
                        <a:rPr lang="en-GB" sz="1300" b="1" i="0" dirty="0">
                          <a:solidFill>
                            <a:schemeClr val="bg1"/>
                          </a:solidFill>
                          <a:effectLst/>
                        </a:rPr>
                        <a:t>Number of audits outstanding per year at 28 Feb</a:t>
                      </a:r>
                      <a:r>
                        <a:rPr lang="en-GB" sz="1300" i="0" dirty="0">
                          <a:solidFill>
                            <a:schemeClr val="bg1"/>
                          </a:solidFill>
                          <a:effectLst/>
                        </a:rPr>
                        <a:t> </a:t>
                      </a:r>
                      <a:r>
                        <a:rPr lang="en-GB" sz="1300" b="1" i="0" dirty="0">
                          <a:solidFill>
                            <a:schemeClr val="bg1"/>
                          </a:solidFill>
                          <a:effectLst/>
                        </a:rPr>
                        <a:t>2025</a:t>
                      </a:r>
                      <a:endParaRPr lang="en-GB" sz="1300" i="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l" fontAlgn="t" latinLnBrk="0"/>
                      <a:r>
                        <a:rPr lang="en-GB" sz="1300" b="1" i="0" dirty="0">
                          <a:solidFill>
                            <a:schemeClr val="bg1"/>
                          </a:solidFill>
                          <a:effectLst/>
                        </a:rPr>
                        <a:t>Percentage of audits outstanding per year at 28 Feb 2025</a:t>
                      </a:r>
                      <a:endParaRPr lang="en-GB" sz="1300" i="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l" fontAlgn="t" latinLnBrk="0"/>
                      <a:r>
                        <a:rPr lang="en-GB" sz="1300" b="1" i="0" dirty="0">
                          <a:solidFill>
                            <a:schemeClr val="bg1"/>
                          </a:solidFill>
                          <a:effectLst/>
                        </a:rPr>
                        <a:t>Number of incomplete audits by the oldest outstanding</a:t>
                      </a:r>
                      <a:r>
                        <a:rPr lang="en-GB" sz="1300" i="0" dirty="0">
                          <a:solidFill>
                            <a:schemeClr val="bg1"/>
                          </a:solidFill>
                          <a:effectLst/>
                        </a:rPr>
                        <a:t>   </a:t>
                      </a:r>
                      <a:r>
                        <a:rPr lang="en-GB" sz="1300" b="1" i="0" dirty="0">
                          <a:solidFill>
                            <a:schemeClr val="bg1"/>
                          </a:solidFill>
                          <a:effectLst/>
                        </a:rPr>
                        <a:t>year</a:t>
                      </a:r>
                      <a:endParaRPr lang="en-GB" sz="1300" i="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2215050146"/>
                  </a:ext>
                </a:extLst>
              </a:tr>
              <a:tr h="645917">
                <a:tc>
                  <a:txBody>
                    <a:bodyPr/>
                    <a:lstStyle/>
                    <a:p>
                      <a:pPr algn="l" fontAlgn="ctr" latinLnBrk="0"/>
                      <a:r>
                        <a:rPr lang="en-GB" sz="1400">
                          <a:effectLst/>
                        </a:rPr>
                        <a:t>2023/24</a:t>
                      </a:r>
                      <a:br>
                        <a:rPr lang="en-GB" sz="1400">
                          <a:effectLst/>
                        </a:rPr>
                      </a:br>
                      <a:r>
                        <a:rPr lang="en-GB" sz="1400" i="1">
                          <a:effectLst/>
                        </a:rPr>
                        <a:t>28 Feb 2025</a:t>
                      </a:r>
                      <a:endParaRPr lang="en-GB" sz="14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b="1">
                          <a:effectLst/>
                        </a:rPr>
                        <a:t>459 </a:t>
                      </a:r>
                      <a:r>
                        <a:rPr lang="en-GB" sz="1400">
                          <a:effectLst/>
                        </a:rPr>
                        <a:t>(533)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a:effectLst/>
                        </a:rPr>
                        <a:t>90% (89%)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a:effectLst/>
                        </a:rPr>
                        <a:t>48 (58)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a:effectLst/>
                        </a:rPr>
                        <a:t>10%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dirty="0">
                          <a:effectLst/>
                        </a:rPr>
                        <a:t>32 (38)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551050"/>
                  </a:ext>
                </a:extLst>
              </a:tr>
              <a:tr h="612842">
                <a:tc>
                  <a:txBody>
                    <a:bodyPr/>
                    <a:lstStyle/>
                    <a:p>
                      <a:pPr algn="l" fontAlgn="ctr" latinLnBrk="0"/>
                      <a:r>
                        <a:rPr lang="en-GB" sz="1400">
                          <a:effectLst/>
                        </a:rPr>
                        <a:t>2022/23</a:t>
                      </a:r>
                      <a:br>
                        <a:rPr lang="en-GB" sz="1400">
                          <a:effectLst/>
                        </a:rPr>
                      </a:br>
                      <a:r>
                        <a:rPr lang="en-GB" sz="1400" i="1">
                          <a:effectLst/>
                        </a:rPr>
                        <a:t>30 Sep</a:t>
                      </a:r>
                      <a:r>
                        <a:rPr lang="en-GB" sz="1400">
                          <a:effectLst/>
                        </a:rPr>
                        <a:t> </a:t>
                      </a:r>
                      <a:r>
                        <a:rPr lang="en-GB" sz="1400" i="1">
                          <a:effectLst/>
                        </a:rPr>
                        <a:t>2023</a:t>
                      </a:r>
                      <a:endParaRPr lang="en-GB" sz="14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b="1" dirty="0">
                          <a:effectLst/>
                        </a:rPr>
                        <a:t>467</a:t>
                      </a:r>
                      <a:r>
                        <a:rPr lang="en-GB" sz="1400" dirty="0">
                          <a:effectLst/>
                        </a:rPr>
                        <a:t> (540)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a:effectLst/>
                        </a:rPr>
                        <a:t>1%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a:effectLst/>
                        </a:rPr>
                        <a:t>16 (20)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a:effectLst/>
                        </a:rPr>
                        <a:t>3%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a:effectLst/>
                        </a:rPr>
                        <a:t>3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0837579"/>
                  </a:ext>
                </a:extLst>
              </a:tr>
              <a:tr h="622570">
                <a:tc>
                  <a:txBody>
                    <a:bodyPr/>
                    <a:lstStyle/>
                    <a:p>
                      <a:pPr algn="l" fontAlgn="ctr" latinLnBrk="0"/>
                      <a:r>
                        <a:rPr lang="en-GB" sz="1400">
                          <a:effectLst/>
                        </a:rPr>
                        <a:t>2021/22</a:t>
                      </a:r>
                      <a:br>
                        <a:rPr lang="en-GB" sz="1400">
                          <a:effectLst/>
                        </a:rPr>
                      </a:br>
                      <a:r>
                        <a:rPr lang="en-GB" sz="1400" i="1">
                          <a:effectLst/>
                        </a:rPr>
                        <a:t>30 Nov</a:t>
                      </a:r>
                      <a:r>
                        <a:rPr lang="en-GB" sz="1400">
                          <a:effectLst/>
                        </a:rPr>
                        <a:t> </a:t>
                      </a:r>
                      <a:r>
                        <a:rPr lang="en-GB" sz="1400" i="1">
                          <a:effectLst/>
                        </a:rPr>
                        <a:t>2022</a:t>
                      </a:r>
                      <a:endParaRPr lang="en-GB" sz="14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b="1">
                          <a:effectLst/>
                        </a:rPr>
                        <a:t>467</a:t>
                      </a:r>
                      <a:r>
                        <a:rPr lang="en-GB" sz="1400">
                          <a:effectLst/>
                        </a:rPr>
                        <a:t> (540)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a:effectLst/>
                        </a:rPr>
                        <a:t>12%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dirty="0">
                          <a:effectLst/>
                        </a:rPr>
                        <a:t>13 (17)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a:effectLst/>
                        </a:rPr>
                        <a:t>3%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a:effectLst/>
                        </a:rPr>
                        <a:t>2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8240024"/>
                  </a:ext>
                </a:extLst>
              </a:tr>
              <a:tr h="632298">
                <a:tc>
                  <a:txBody>
                    <a:bodyPr/>
                    <a:lstStyle/>
                    <a:p>
                      <a:pPr algn="l" fontAlgn="ctr" latinLnBrk="0"/>
                      <a:r>
                        <a:rPr lang="en-GB" sz="1400">
                          <a:effectLst/>
                        </a:rPr>
                        <a:t>2020/21</a:t>
                      </a:r>
                      <a:br>
                        <a:rPr lang="en-GB" sz="1400">
                          <a:effectLst/>
                        </a:rPr>
                      </a:br>
                      <a:r>
                        <a:rPr lang="en-GB" sz="1400" i="1">
                          <a:effectLst/>
                        </a:rPr>
                        <a:t>30 Sep</a:t>
                      </a:r>
                      <a:r>
                        <a:rPr lang="en-GB" sz="1400">
                          <a:effectLst/>
                        </a:rPr>
                        <a:t> </a:t>
                      </a:r>
                      <a:r>
                        <a:rPr lang="en-GB" sz="1400" i="1">
                          <a:effectLst/>
                        </a:rPr>
                        <a:t>2021</a:t>
                      </a:r>
                      <a:endParaRPr lang="en-GB" sz="14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b="1">
                          <a:effectLst/>
                        </a:rPr>
                        <a:t>474</a:t>
                      </a:r>
                      <a:r>
                        <a:rPr lang="en-GB" sz="1400">
                          <a:effectLst/>
                        </a:rPr>
                        <a:t> (547)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a:effectLst/>
                        </a:rPr>
                        <a:t>9%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a:effectLst/>
                        </a:rPr>
                        <a:t>11 (15)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a:effectLst/>
                        </a:rPr>
                        <a:t>2%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a:effectLst/>
                        </a:rPr>
                        <a:t>5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8770423"/>
                  </a:ext>
                </a:extLst>
              </a:tr>
              <a:tr h="612843">
                <a:tc>
                  <a:txBody>
                    <a:bodyPr/>
                    <a:lstStyle/>
                    <a:p>
                      <a:pPr algn="l" fontAlgn="ctr" latinLnBrk="0"/>
                      <a:r>
                        <a:rPr lang="en-GB" sz="1400">
                          <a:effectLst/>
                        </a:rPr>
                        <a:t>2019/20</a:t>
                      </a:r>
                      <a:br>
                        <a:rPr lang="en-GB" sz="1400">
                          <a:effectLst/>
                        </a:rPr>
                      </a:br>
                      <a:r>
                        <a:rPr lang="en-GB" sz="1400" i="1">
                          <a:effectLst/>
                        </a:rPr>
                        <a:t>30 Nov</a:t>
                      </a:r>
                      <a:r>
                        <a:rPr lang="en-GB" sz="1400">
                          <a:effectLst/>
                        </a:rPr>
                        <a:t> </a:t>
                      </a:r>
                      <a:r>
                        <a:rPr lang="en-GB" sz="1400" i="1">
                          <a:effectLst/>
                        </a:rPr>
                        <a:t>2020</a:t>
                      </a:r>
                      <a:endParaRPr lang="en-GB" sz="14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b="1">
                          <a:effectLst/>
                        </a:rPr>
                        <a:t>478</a:t>
                      </a:r>
                      <a:r>
                        <a:rPr lang="en-GB" sz="1400">
                          <a:effectLst/>
                        </a:rPr>
                        <a:t> (552)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a:effectLst/>
                        </a:rPr>
                        <a:t>45% (44%)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a:effectLst/>
                        </a:rPr>
                        <a:t>6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a:effectLst/>
                        </a:rPr>
                        <a:t>1%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a:effectLst/>
                        </a:rPr>
                        <a:t>6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7617628"/>
                  </a:ext>
                </a:extLst>
              </a:tr>
              <a:tr h="603115">
                <a:tc>
                  <a:txBody>
                    <a:bodyPr/>
                    <a:lstStyle/>
                    <a:p>
                      <a:pPr algn="l" fontAlgn="ctr" latinLnBrk="0"/>
                      <a:r>
                        <a:rPr lang="en-GB" sz="1400">
                          <a:effectLst/>
                        </a:rPr>
                        <a:t>2018/19</a:t>
                      </a:r>
                      <a:br>
                        <a:rPr lang="en-GB" sz="1400">
                          <a:effectLst/>
                        </a:rPr>
                      </a:br>
                      <a:r>
                        <a:rPr lang="en-GB" sz="1400" i="1">
                          <a:effectLst/>
                        </a:rPr>
                        <a:t>31 Jul</a:t>
                      </a:r>
                      <a:r>
                        <a:rPr lang="en-GB" sz="1400">
                          <a:effectLst/>
                        </a:rPr>
                        <a:t> </a:t>
                      </a:r>
                      <a:r>
                        <a:rPr lang="en-GB" sz="1400" i="1">
                          <a:effectLst/>
                        </a:rPr>
                        <a:t>2019</a:t>
                      </a:r>
                      <a:endParaRPr lang="en-GB" sz="14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b="1">
                          <a:effectLst/>
                        </a:rPr>
                        <a:t>487</a:t>
                      </a:r>
                      <a:r>
                        <a:rPr lang="en-GB" sz="1400">
                          <a:effectLst/>
                        </a:rPr>
                        <a:t> (561)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dirty="0">
                          <a:effectLst/>
                        </a:rPr>
                        <a:t>57% (59%)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a:effectLs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a:effectLs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latinLnBrk="0"/>
                      <a:r>
                        <a:rPr lang="en-GB" sz="1400" dirty="0">
                          <a:effectLs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3782568"/>
                  </a:ext>
                </a:extLst>
              </a:tr>
            </a:tbl>
          </a:graphicData>
        </a:graphic>
      </p:graphicFrame>
      <p:sp>
        <p:nvSpPr>
          <p:cNvPr id="7" name="TextBox 6">
            <a:extLst>
              <a:ext uri="{FF2B5EF4-FFF2-40B4-BE49-F238E27FC236}">
                <a16:creationId xmlns:a16="http://schemas.microsoft.com/office/drawing/2014/main" id="{23702C28-F102-741C-29D9-E055750CD8F0}"/>
              </a:ext>
            </a:extLst>
          </p:cNvPr>
          <p:cNvSpPr txBox="1"/>
          <p:nvPr/>
        </p:nvSpPr>
        <p:spPr>
          <a:xfrm>
            <a:off x="486382" y="5965797"/>
            <a:ext cx="5972783" cy="276999"/>
          </a:xfrm>
          <a:prstGeom prst="rect">
            <a:avLst/>
          </a:prstGeom>
          <a:noFill/>
        </p:spPr>
        <p:txBody>
          <a:bodyPr wrap="square">
            <a:spAutoFit/>
          </a:bodyPr>
          <a:lstStyle/>
          <a:p>
            <a:r>
              <a:rPr lang="en-GB" sz="1200" b="0" i="0" dirty="0">
                <a:solidFill>
                  <a:srgbClr val="000807"/>
                </a:solidFill>
                <a:effectLst/>
                <a:latin typeface="Arial" panose="020B0604020202020204" pitchFamily="34" charset="0"/>
              </a:rPr>
              <a:t>Please note: values including </a:t>
            </a:r>
            <a:r>
              <a:rPr lang="en-GB" sz="1200" dirty="0">
                <a:solidFill>
                  <a:srgbClr val="000807"/>
                </a:solidFill>
                <a:latin typeface="Arial" panose="020B0604020202020204" pitchFamily="34" charset="0"/>
              </a:rPr>
              <a:t>Pe</a:t>
            </a:r>
            <a:r>
              <a:rPr lang="en-GB" sz="1200" b="0" i="0" dirty="0">
                <a:solidFill>
                  <a:srgbClr val="000807"/>
                </a:solidFill>
                <a:effectLst/>
                <a:latin typeface="Arial" panose="020B0604020202020204" pitchFamily="34" charset="0"/>
              </a:rPr>
              <a:t>nsion Fund audits are shown in brackets.</a:t>
            </a:r>
            <a:endParaRPr lang="en-GB" sz="1200" dirty="0"/>
          </a:p>
        </p:txBody>
      </p:sp>
    </p:spTree>
    <p:extLst>
      <p:ext uri="{BB962C8B-B14F-4D97-AF65-F5344CB8AC3E}">
        <p14:creationId xmlns:p14="http://schemas.microsoft.com/office/powerpoint/2010/main" val="3313436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1D697-9752-19EB-030B-08C67898FD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68EACA-AAB0-8DD5-23AD-562ED3E5786F}"/>
              </a:ext>
            </a:extLst>
          </p:cNvPr>
          <p:cNvSpPr>
            <a:spLocks noGrp="1"/>
          </p:cNvSpPr>
          <p:nvPr>
            <p:ph type="title"/>
          </p:nvPr>
        </p:nvSpPr>
        <p:spPr>
          <a:xfrm>
            <a:off x="383769" y="223615"/>
            <a:ext cx="9143999" cy="601014"/>
          </a:xfrm>
        </p:spPr>
        <p:txBody>
          <a:bodyPr>
            <a:normAutofit fontScale="90000"/>
          </a:bodyPr>
          <a:lstStyle/>
          <a:p>
            <a:br>
              <a:rPr lang="en-GB" sz="2400" dirty="0">
                <a:solidFill>
                  <a:srgbClr val="236995"/>
                </a:solidFill>
                <a:sym typeface="Helvetica"/>
              </a:rPr>
            </a:br>
            <a:br>
              <a:rPr lang="en-GB" sz="2400" dirty="0">
                <a:solidFill>
                  <a:srgbClr val="236995"/>
                </a:solidFill>
                <a:sym typeface="Helvetica"/>
              </a:rPr>
            </a:br>
            <a:br>
              <a:rPr lang="en-GB" sz="2400" dirty="0">
                <a:solidFill>
                  <a:srgbClr val="236995"/>
                </a:solidFill>
                <a:sym typeface="Helvetica"/>
              </a:rPr>
            </a:br>
            <a:r>
              <a:rPr lang="en-GB" sz="2900" dirty="0">
                <a:solidFill>
                  <a:srgbClr val="236995"/>
                </a:solidFill>
                <a:sym typeface="Helvetica"/>
              </a:rPr>
              <a:t>Outcome of the second backstop – 28 February 2025</a:t>
            </a:r>
            <a:br>
              <a:rPr lang="en-GB" sz="2400" dirty="0">
                <a:solidFill>
                  <a:srgbClr val="236995"/>
                </a:solidFill>
                <a:sym typeface="Helvetica"/>
              </a:rPr>
            </a:br>
            <a:br>
              <a:rPr lang="en-GB" sz="2400" dirty="0">
                <a:sym typeface="Helvetica"/>
              </a:rPr>
            </a:br>
            <a:br>
              <a:rPr lang="en-GB" sz="2400" dirty="0">
                <a:solidFill>
                  <a:srgbClr val="236995"/>
                </a:solidFill>
                <a:sym typeface="Helvetica"/>
              </a:rPr>
            </a:br>
            <a:endParaRPr lang="en-GB" dirty="0"/>
          </a:p>
        </p:txBody>
      </p:sp>
      <p:sp>
        <p:nvSpPr>
          <p:cNvPr id="5" name="Content Placeholder 4">
            <a:extLst>
              <a:ext uri="{FF2B5EF4-FFF2-40B4-BE49-F238E27FC236}">
                <a16:creationId xmlns:a16="http://schemas.microsoft.com/office/drawing/2014/main" id="{2279661F-D852-C5D4-9AD8-DC0B4F36396D}"/>
              </a:ext>
            </a:extLst>
          </p:cNvPr>
          <p:cNvSpPr>
            <a:spLocks noGrp="1"/>
          </p:cNvSpPr>
          <p:nvPr>
            <p:ph idx="1"/>
          </p:nvPr>
        </p:nvSpPr>
        <p:spPr>
          <a:xfrm>
            <a:off x="403225" y="877455"/>
            <a:ext cx="8418559" cy="4692606"/>
          </a:xfrm>
        </p:spPr>
        <p:txBody>
          <a:bodyPr>
            <a:normAutofit/>
          </a:bodyPr>
          <a:lstStyle/>
          <a:p>
            <a:pPr marL="0" indent="0">
              <a:spcBef>
                <a:spcPts val="400"/>
              </a:spcBef>
              <a:buNone/>
              <a:tabLst>
                <a:tab pos="457200" algn="l"/>
              </a:tabLst>
            </a:pPr>
            <a:r>
              <a:rPr lang="en-GB" sz="2000" dirty="0">
                <a:latin typeface="Arial" panose="020B0604020202020204" pitchFamily="34" charset="0"/>
                <a:ea typeface="Calibri" panose="020F0502020204030204" pitchFamily="34" charset="0"/>
                <a:cs typeface="Arial" panose="020B0604020202020204" pitchFamily="34" charset="0"/>
              </a:rPr>
              <a:t> </a:t>
            </a:r>
          </a:p>
          <a:p>
            <a:pPr>
              <a:spcBef>
                <a:spcPts val="400"/>
              </a:spcBef>
              <a:tabLst>
                <a:tab pos="457200" algn="l"/>
              </a:tabLst>
            </a:pPr>
            <a:endParaRPr lang="en-GB" sz="1800" dirty="0">
              <a:latin typeface="Arial" panose="020B0604020202020204" pitchFamily="34" charset="0"/>
              <a:ea typeface="Calibri" panose="020F0502020204030204" pitchFamily="34" charset="0"/>
              <a:cs typeface="Arial" panose="020B0604020202020204" pitchFamily="34" charset="0"/>
            </a:endParaRPr>
          </a:p>
          <a:p>
            <a:pPr>
              <a:spcBef>
                <a:spcPts val="400"/>
              </a:spcBef>
              <a:tabLst>
                <a:tab pos="457200" algn="l"/>
              </a:tabLst>
            </a:pPr>
            <a:endParaRPr lang="en-GB" sz="1800" dirty="0">
              <a:latin typeface="Arial" panose="020B0604020202020204" pitchFamily="34" charset="0"/>
              <a:ea typeface="Calibri" panose="020F0502020204030204" pitchFamily="34" charset="0"/>
              <a:cs typeface="Arial" panose="020B0604020202020204" pitchFamily="34" charset="0"/>
            </a:endParaRPr>
          </a:p>
          <a:p>
            <a:pPr>
              <a:spcBef>
                <a:spcPts val="400"/>
              </a:spcBef>
              <a:tabLst>
                <a:tab pos="457200" algn="l"/>
              </a:tabLst>
            </a:pPr>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a:spcBef>
                <a:spcPts val="400"/>
              </a:spcBef>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a:spcBef>
                <a:spcPts val="400"/>
              </a:spcBef>
              <a:tabLst>
                <a:tab pos="457200" algn="l"/>
              </a:tabLst>
            </a:pPr>
            <a:endParaRPr lang="en-GB" sz="1700" dirty="0">
              <a:effectLst/>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7C17585-D5CE-CF88-A3F1-2D502D45AF51}"/>
              </a:ext>
            </a:extLst>
          </p:cNvPr>
          <p:cNvSpPr txBox="1"/>
          <p:nvPr/>
        </p:nvSpPr>
        <p:spPr>
          <a:xfrm>
            <a:off x="700290" y="5512529"/>
            <a:ext cx="5972783" cy="276999"/>
          </a:xfrm>
          <a:prstGeom prst="rect">
            <a:avLst/>
          </a:prstGeom>
          <a:noFill/>
        </p:spPr>
        <p:txBody>
          <a:bodyPr wrap="square">
            <a:spAutoFit/>
          </a:bodyPr>
          <a:lstStyle/>
          <a:p>
            <a:r>
              <a:rPr lang="en-GB" sz="1200" b="1" i="0" dirty="0">
                <a:solidFill>
                  <a:srgbClr val="000807"/>
                </a:solidFill>
                <a:effectLst/>
                <a:latin typeface="Arial" panose="020B0604020202020204" pitchFamily="34" charset="0"/>
              </a:rPr>
              <a:t>*</a:t>
            </a:r>
            <a:r>
              <a:rPr lang="en-GB" sz="1200" b="0" i="0" dirty="0">
                <a:solidFill>
                  <a:srgbClr val="000807"/>
                </a:solidFill>
                <a:effectLst/>
                <a:latin typeface="Arial" panose="020B0604020202020204" pitchFamily="34" charset="0"/>
              </a:rPr>
              <a:t>These cover modifications and additional disclosures in the auditor’s report</a:t>
            </a:r>
            <a:endParaRPr lang="en-GB" sz="1200" dirty="0"/>
          </a:p>
        </p:txBody>
      </p:sp>
      <p:pic>
        <p:nvPicPr>
          <p:cNvPr id="6" name="Picture 5">
            <a:extLst>
              <a:ext uri="{FF2B5EF4-FFF2-40B4-BE49-F238E27FC236}">
                <a16:creationId xmlns:a16="http://schemas.microsoft.com/office/drawing/2014/main" id="{CD9742C4-0D89-6534-4702-5B4073FE4ABF}"/>
              </a:ext>
            </a:extLst>
          </p:cNvPr>
          <p:cNvPicPr>
            <a:picLocks noChangeAspect="1"/>
          </p:cNvPicPr>
          <p:nvPr/>
        </p:nvPicPr>
        <p:blipFill>
          <a:blip r:embed="rId3"/>
          <a:stretch>
            <a:fillRect/>
          </a:stretch>
        </p:blipFill>
        <p:spPr>
          <a:xfrm>
            <a:off x="748930" y="1119316"/>
            <a:ext cx="7408084" cy="4343737"/>
          </a:xfrm>
          <a:prstGeom prst="rect">
            <a:avLst/>
          </a:prstGeom>
        </p:spPr>
      </p:pic>
    </p:spTree>
    <p:extLst>
      <p:ext uri="{BB962C8B-B14F-4D97-AF65-F5344CB8AC3E}">
        <p14:creationId xmlns:p14="http://schemas.microsoft.com/office/powerpoint/2010/main" val="901934546"/>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3724-350B-282F-4DA5-B93862E7DD73}"/>
              </a:ext>
            </a:extLst>
          </p:cNvPr>
          <p:cNvSpPr>
            <a:spLocks noGrp="1"/>
          </p:cNvSpPr>
          <p:nvPr>
            <p:ph type="title"/>
          </p:nvPr>
        </p:nvSpPr>
        <p:spPr/>
        <p:txBody>
          <a:bodyPr/>
          <a:lstStyle/>
          <a:p>
            <a:r>
              <a:rPr lang="en-GB" dirty="0"/>
              <a:t> </a:t>
            </a:r>
          </a:p>
        </p:txBody>
      </p:sp>
      <p:sp>
        <p:nvSpPr>
          <p:cNvPr id="3" name="Content Placeholder 2">
            <a:extLst>
              <a:ext uri="{FF2B5EF4-FFF2-40B4-BE49-F238E27FC236}">
                <a16:creationId xmlns:a16="http://schemas.microsoft.com/office/drawing/2014/main" id="{6D871574-5DBC-A7BB-1597-188B6DB15F59}"/>
              </a:ext>
            </a:extLst>
          </p:cNvPr>
          <p:cNvSpPr>
            <a:spLocks noGrp="1"/>
          </p:cNvSpPr>
          <p:nvPr>
            <p:ph idx="1"/>
          </p:nvPr>
        </p:nvSpPr>
        <p:spPr/>
        <p:txBody>
          <a:bodyPr/>
          <a:lstStyle/>
          <a:p>
            <a:endParaRPr lang="en-GB" sz="2954" dirty="0">
              <a:cs typeface="Arial" panose="020B0604020202020204" pitchFamily="34" charset="0"/>
            </a:endParaRPr>
          </a:p>
          <a:p>
            <a:endParaRPr lang="en-GB" sz="2954" dirty="0">
              <a:cs typeface="Arial" panose="020B0604020202020204" pitchFamily="34" charset="0"/>
            </a:endParaRPr>
          </a:p>
          <a:p>
            <a:pPr marL="0" indent="0" algn="ctr">
              <a:buNone/>
            </a:pPr>
            <a:r>
              <a:rPr lang="en-GB" sz="2954" b="1" dirty="0">
                <a:solidFill>
                  <a:srgbClr val="236995"/>
                </a:solidFill>
                <a:cs typeface="Arial" panose="020B0604020202020204" pitchFamily="34" charset="0"/>
              </a:rPr>
              <a:t>The overhaul of Local Audit</a:t>
            </a:r>
          </a:p>
          <a:p>
            <a:endParaRPr lang="en-GB" dirty="0"/>
          </a:p>
        </p:txBody>
      </p:sp>
    </p:spTree>
    <p:extLst>
      <p:ext uri="{BB962C8B-B14F-4D97-AF65-F5344CB8AC3E}">
        <p14:creationId xmlns:p14="http://schemas.microsoft.com/office/powerpoint/2010/main" val="1805939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D02D-8C86-CFB5-2DA0-6D23F35F25D2}"/>
              </a:ext>
            </a:extLst>
          </p:cNvPr>
          <p:cNvSpPr>
            <a:spLocks noGrp="1"/>
          </p:cNvSpPr>
          <p:nvPr>
            <p:ph type="title"/>
          </p:nvPr>
        </p:nvSpPr>
        <p:spPr/>
        <p:txBody>
          <a:bodyPr/>
          <a:lstStyle/>
          <a:p>
            <a:r>
              <a:rPr lang="en-GB" dirty="0">
                <a:solidFill>
                  <a:srgbClr val="236995"/>
                </a:solidFill>
              </a:rPr>
              <a:t>Overhaul of local audit</a:t>
            </a:r>
          </a:p>
        </p:txBody>
      </p:sp>
      <p:sp>
        <p:nvSpPr>
          <p:cNvPr id="3" name="Content Placeholder 2">
            <a:extLst>
              <a:ext uri="{FF2B5EF4-FFF2-40B4-BE49-F238E27FC236}">
                <a16:creationId xmlns:a16="http://schemas.microsoft.com/office/drawing/2014/main" id="{C14C5152-AC4D-8A52-CFA8-6DB7CB364F7D}"/>
              </a:ext>
            </a:extLst>
          </p:cNvPr>
          <p:cNvSpPr>
            <a:spLocks noGrp="1"/>
          </p:cNvSpPr>
          <p:nvPr>
            <p:ph idx="1"/>
          </p:nvPr>
        </p:nvSpPr>
        <p:spPr>
          <a:xfrm>
            <a:off x="403225" y="1143000"/>
            <a:ext cx="8229600" cy="4995041"/>
          </a:xfrm>
        </p:spPr>
        <p:txBody>
          <a:bodyPr/>
          <a:lstStyle/>
          <a:p>
            <a:r>
              <a:rPr lang="en-GB" i="1" dirty="0">
                <a:latin typeface="+mj-lt"/>
              </a:rPr>
              <a:t>‘</a:t>
            </a:r>
            <a:r>
              <a:rPr lang="en-GB" b="0" i="1" dirty="0">
                <a:solidFill>
                  <a:srgbClr val="0B0C0C"/>
                </a:solidFill>
                <a:effectLst/>
                <a:latin typeface="GDS Transport"/>
              </a:rPr>
              <a:t>The challenges faced by all are insurmountable without fundamental reform to drive transparency and open the books. That is why we will streamline our fragmented system into one body, the Local Audit Office. The Office will have a focussed and clear remit to lead the required reform and to ensure that local audit, not just for local authorities but the wider system including the NHS, will provide value for money for the taxpayers now and in the future</a:t>
            </a:r>
            <a:r>
              <a:rPr lang="en-GB" i="1" dirty="0">
                <a:latin typeface="+mj-lt"/>
              </a:rPr>
              <a:t>.’</a:t>
            </a:r>
          </a:p>
          <a:p>
            <a:pPr lvl="1"/>
            <a:r>
              <a:rPr lang="en-GB" dirty="0">
                <a:latin typeface="+mj-lt"/>
              </a:rPr>
              <a:t>Minster of State Jim McMahon</a:t>
            </a:r>
          </a:p>
          <a:p>
            <a:pPr lvl="1"/>
            <a:r>
              <a:rPr lang="en-GB" dirty="0">
                <a:solidFill>
                  <a:srgbClr val="FF0000"/>
                </a:solidFill>
                <a:hlinkClick r:id="rId2">
                  <a:extLst>
                    <a:ext uri="{A12FA001-AC4F-418D-AE19-62706E023703}">
                      <ahyp:hlinkClr xmlns:ahyp="http://schemas.microsoft.com/office/drawing/2018/hyperlinkcolor" val="tx"/>
                    </a:ext>
                  </a:extLst>
                </a:hlinkClick>
              </a:rPr>
              <a:t>Written Ministerial Statement 18 December 2024</a:t>
            </a:r>
            <a:endParaRPr lang="en-GB" dirty="0">
              <a:solidFill>
                <a:srgbClr val="FF0000"/>
              </a:solidFill>
            </a:endParaRPr>
          </a:p>
          <a:p>
            <a:endParaRPr lang="en-GB" dirty="0">
              <a:latin typeface="+mj-lt"/>
            </a:endParaRPr>
          </a:p>
        </p:txBody>
      </p:sp>
    </p:spTree>
    <p:extLst>
      <p:ext uri="{BB962C8B-B14F-4D97-AF65-F5344CB8AC3E}">
        <p14:creationId xmlns:p14="http://schemas.microsoft.com/office/powerpoint/2010/main" val="3815928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2C3F-B6AD-A518-CF5E-A5F025854577}"/>
              </a:ext>
            </a:extLst>
          </p:cNvPr>
          <p:cNvSpPr>
            <a:spLocks noGrp="1"/>
          </p:cNvSpPr>
          <p:nvPr>
            <p:ph type="title"/>
          </p:nvPr>
        </p:nvSpPr>
        <p:spPr/>
        <p:txBody>
          <a:bodyPr/>
          <a:lstStyle/>
          <a:p>
            <a:r>
              <a:rPr lang="en-GB" sz="2585" dirty="0">
                <a:solidFill>
                  <a:srgbClr val="236995"/>
                </a:solidFill>
              </a:rPr>
              <a:t>Overhaul of local audit</a:t>
            </a:r>
          </a:p>
        </p:txBody>
      </p:sp>
      <p:sp>
        <p:nvSpPr>
          <p:cNvPr id="3" name="Content Placeholder 2">
            <a:extLst>
              <a:ext uri="{FF2B5EF4-FFF2-40B4-BE49-F238E27FC236}">
                <a16:creationId xmlns:a16="http://schemas.microsoft.com/office/drawing/2014/main" id="{7E49DC91-D24F-3C69-3783-4BCCDE082B84}"/>
              </a:ext>
            </a:extLst>
          </p:cNvPr>
          <p:cNvSpPr>
            <a:spLocks noGrp="1"/>
          </p:cNvSpPr>
          <p:nvPr>
            <p:ph idx="1"/>
          </p:nvPr>
        </p:nvSpPr>
        <p:spPr/>
        <p:txBody>
          <a:bodyPr/>
          <a:lstStyle/>
          <a:p>
            <a:r>
              <a:rPr lang="en-GB" sz="2215" dirty="0">
                <a:solidFill>
                  <a:srgbClr val="FF0000"/>
                </a:solidFill>
                <a:hlinkClick r:id="rId2">
                  <a:extLst>
                    <a:ext uri="{A12FA001-AC4F-418D-AE19-62706E023703}">
                      <ahyp:hlinkClr xmlns:ahyp="http://schemas.microsoft.com/office/drawing/2018/hyperlinkcolor" val="tx"/>
                    </a:ext>
                  </a:extLst>
                </a:hlinkClick>
              </a:rPr>
              <a:t>English Devolution White Paper</a:t>
            </a:r>
            <a:r>
              <a:rPr lang="en-GB" sz="2215" dirty="0">
                <a:solidFill>
                  <a:srgbClr val="FF0000"/>
                </a:solidFill>
              </a:rPr>
              <a:t> </a:t>
            </a:r>
            <a:r>
              <a:rPr lang="en-GB" sz="2215" dirty="0"/>
              <a:t>Local Audit Office announced</a:t>
            </a:r>
          </a:p>
          <a:p>
            <a:endParaRPr lang="en-GB" sz="2215" dirty="0"/>
          </a:p>
          <a:p>
            <a:r>
              <a:rPr lang="en-GB" sz="2215" dirty="0">
                <a:solidFill>
                  <a:srgbClr val="FF0000"/>
                </a:solidFill>
                <a:hlinkClick r:id="rId3">
                  <a:extLst>
                    <a:ext uri="{A12FA001-AC4F-418D-AE19-62706E023703}">
                      <ahyp:hlinkClr xmlns:ahyp="http://schemas.microsoft.com/office/drawing/2018/hyperlinkcolor" val="tx"/>
                    </a:ext>
                  </a:extLst>
                </a:hlinkClick>
              </a:rPr>
              <a:t>Local audit reform consultation</a:t>
            </a:r>
            <a:r>
              <a:rPr lang="en-GB" sz="2215" dirty="0">
                <a:solidFill>
                  <a:srgbClr val="FF0000"/>
                </a:solidFill>
              </a:rPr>
              <a:t> </a:t>
            </a:r>
            <a:r>
              <a:rPr lang="en-GB" sz="2215" dirty="0"/>
              <a:t>published 18 December 2024</a:t>
            </a:r>
          </a:p>
          <a:p>
            <a:endParaRPr lang="en-GB" sz="2215" dirty="0"/>
          </a:p>
          <a:p>
            <a:r>
              <a:rPr lang="en-GB" sz="2215" dirty="0"/>
              <a:t>MHCLG presented a </a:t>
            </a:r>
            <a:r>
              <a:rPr lang="en-GB" sz="1292" dirty="0">
                <a:solidFill>
                  <a:srgbClr val="009999"/>
                </a:solidFill>
                <a:hlinkClick r:id="rId4">
                  <a:extLst>
                    <a:ext uri="{A12FA001-AC4F-418D-AE19-62706E023703}">
                      <ahyp:hlinkClr xmlns:ahyp="http://schemas.microsoft.com/office/drawing/2018/hyperlinkcolor" val="tx"/>
                    </a:ext>
                  </a:extLst>
                </a:hlinkClick>
              </a:rPr>
              <a:t> </a:t>
            </a:r>
            <a:r>
              <a:rPr lang="en-GB" sz="2215" dirty="0">
                <a:solidFill>
                  <a:srgbClr val="FF0000"/>
                </a:solidFill>
                <a:hlinkClick r:id="rId4">
                  <a:extLst>
                    <a:ext uri="{A12FA001-AC4F-418D-AE19-62706E023703}">
                      <ahyp:hlinkClr xmlns:ahyp="http://schemas.microsoft.com/office/drawing/2018/hyperlinkcolor" val="tx"/>
                    </a:ext>
                  </a:extLst>
                </a:hlinkClick>
              </a:rPr>
              <a:t>summary of the consultation</a:t>
            </a:r>
            <a:r>
              <a:rPr lang="en-GB" sz="2215" dirty="0">
                <a:solidFill>
                  <a:srgbClr val="FF0000"/>
                </a:solidFill>
              </a:rPr>
              <a:t> </a:t>
            </a:r>
            <a:r>
              <a:rPr lang="en-GB" sz="2215" dirty="0"/>
              <a:t>at the LGA Finance Conference on 9 January 2025</a:t>
            </a:r>
          </a:p>
          <a:p>
            <a:pPr marL="0" indent="0">
              <a:buNone/>
            </a:pPr>
            <a:endParaRPr lang="en-GB" sz="2215" dirty="0"/>
          </a:p>
          <a:p>
            <a:r>
              <a:rPr lang="en-GB" sz="2215" dirty="0"/>
              <a:t>The consultation illustrates the extent of the change needed, which much work to do to enable the LAO to be a success</a:t>
            </a:r>
          </a:p>
        </p:txBody>
      </p:sp>
    </p:spTree>
    <p:extLst>
      <p:ext uri="{BB962C8B-B14F-4D97-AF65-F5344CB8AC3E}">
        <p14:creationId xmlns:p14="http://schemas.microsoft.com/office/powerpoint/2010/main" val="3879199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19B4-E6DF-F9C7-714A-BFE2AD9AD099}"/>
              </a:ext>
            </a:extLst>
          </p:cNvPr>
          <p:cNvSpPr>
            <a:spLocks noGrp="1"/>
          </p:cNvSpPr>
          <p:nvPr>
            <p:ph type="title"/>
          </p:nvPr>
        </p:nvSpPr>
        <p:spPr/>
        <p:txBody>
          <a:bodyPr/>
          <a:lstStyle/>
          <a:p>
            <a:r>
              <a:rPr lang="en-GB" dirty="0"/>
              <a:t>Local audit reform </a:t>
            </a:r>
          </a:p>
        </p:txBody>
      </p:sp>
      <p:sp>
        <p:nvSpPr>
          <p:cNvPr id="3" name="Content Placeholder 2">
            <a:extLst>
              <a:ext uri="{FF2B5EF4-FFF2-40B4-BE49-F238E27FC236}">
                <a16:creationId xmlns:a16="http://schemas.microsoft.com/office/drawing/2014/main" id="{58DE576B-696C-CEDE-4060-7682EAA836DC}"/>
              </a:ext>
            </a:extLst>
          </p:cNvPr>
          <p:cNvSpPr>
            <a:spLocks noGrp="1"/>
          </p:cNvSpPr>
          <p:nvPr>
            <p:ph idx="1"/>
          </p:nvPr>
        </p:nvSpPr>
        <p:spPr>
          <a:xfrm>
            <a:off x="403225" y="1274379"/>
            <a:ext cx="8229600" cy="4525963"/>
          </a:xfrm>
        </p:spPr>
        <p:txBody>
          <a:bodyPr/>
          <a:lstStyle/>
          <a:p>
            <a:pPr marL="0" indent="0">
              <a:buNone/>
            </a:pPr>
            <a:r>
              <a:rPr lang="en-GB" dirty="0">
                <a:latin typeface="Arial" panose="020B0604020202020204" pitchFamily="34" charset="0"/>
              </a:rPr>
              <a:t> </a:t>
            </a:r>
          </a:p>
          <a:p>
            <a:endParaRPr lang="en-GB" dirty="0">
              <a:solidFill>
                <a:srgbClr val="FF0000"/>
              </a:solidFill>
            </a:endParaRPr>
          </a:p>
          <a:p>
            <a:pPr marL="0" indent="0">
              <a:buNone/>
            </a:pPr>
            <a:r>
              <a:rPr lang="en-GB" dirty="0"/>
              <a:t> </a:t>
            </a:r>
          </a:p>
        </p:txBody>
      </p:sp>
      <p:sp>
        <p:nvSpPr>
          <p:cNvPr id="4" name="TextBox 3">
            <a:extLst>
              <a:ext uri="{FF2B5EF4-FFF2-40B4-BE49-F238E27FC236}">
                <a16:creationId xmlns:a16="http://schemas.microsoft.com/office/drawing/2014/main" id="{A2128091-830D-F2DC-45AD-476A75339E1A}"/>
              </a:ext>
            </a:extLst>
          </p:cNvPr>
          <p:cNvSpPr txBox="1"/>
          <p:nvPr/>
        </p:nvSpPr>
        <p:spPr>
          <a:xfrm>
            <a:off x="403225" y="1274379"/>
            <a:ext cx="8467506" cy="3539430"/>
          </a:xfrm>
          <a:prstGeom prst="rect">
            <a:avLst/>
          </a:prstGeom>
          <a:noFill/>
        </p:spPr>
        <p:txBody>
          <a:bodyPr wrap="square" rtlCol="0">
            <a:spAutoFit/>
          </a:bodyPr>
          <a:lstStyle/>
          <a:p>
            <a:pPr marL="285750" indent="-285750">
              <a:buFont typeface="Arial" panose="020B0604020202020204" pitchFamily="34" charset="0"/>
              <a:buChar char="•"/>
            </a:pPr>
            <a:r>
              <a:rPr lang="en-GB" sz="2800" dirty="0"/>
              <a:t>The purpose of local audit</a:t>
            </a:r>
          </a:p>
          <a:p>
            <a:pPr marL="285750" indent="-285750">
              <a:buFont typeface="Arial" panose="020B0604020202020204" pitchFamily="34" charset="0"/>
              <a:buChar char="•"/>
            </a:pPr>
            <a:r>
              <a:rPr lang="en-GB" sz="2800" dirty="0"/>
              <a:t>Local Audit Office remit</a:t>
            </a:r>
          </a:p>
          <a:p>
            <a:pPr marL="285750" indent="-285750">
              <a:buFont typeface="Arial" panose="020B0604020202020204" pitchFamily="34" charset="0"/>
              <a:buChar char="•"/>
            </a:pPr>
            <a:r>
              <a:rPr lang="en-GB" sz="2800" dirty="0"/>
              <a:t>Financial reporting and accounts</a:t>
            </a:r>
          </a:p>
          <a:p>
            <a:pPr marL="285750" indent="-285750">
              <a:buFont typeface="Arial" panose="020B0604020202020204" pitchFamily="34" charset="0"/>
              <a:buChar char="•"/>
            </a:pPr>
            <a:r>
              <a:rPr lang="en-GB" sz="2800" dirty="0"/>
              <a:t>Capacity and capability</a:t>
            </a:r>
          </a:p>
          <a:p>
            <a:pPr marL="285750" indent="-285750">
              <a:buFont typeface="Arial" panose="020B0604020202020204" pitchFamily="34" charset="0"/>
              <a:buChar char="•"/>
            </a:pPr>
            <a:r>
              <a:rPr lang="en-GB" sz="2800" dirty="0"/>
              <a:t>Underpinning the system; relationship and audit regimes</a:t>
            </a:r>
          </a:p>
          <a:p>
            <a:pPr marL="285750" indent="-285750">
              <a:buFont typeface="Arial" panose="020B0604020202020204" pitchFamily="34" charset="0"/>
              <a:buChar char="•"/>
            </a:pPr>
            <a:r>
              <a:rPr lang="en-GB" sz="2800" dirty="0"/>
              <a:t>Local audit backlog</a:t>
            </a:r>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2875394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191B8-7CD2-22E1-26CC-0B8C98F9AA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5984A-6060-F8FA-8430-12A0250D0A6C}"/>
              </a:ext>
            </a:extLst>
          </p:cNvPr>
          <p:cNvSpPr>
            <a:spLocks noGrp="1"/>
          </p:cNvSpPr>
          <p:nvPr>
            <p:ph type="title"/>
          </p:nvPr>
        </p:nvSpPr>
        <p:spPr/>
        <p:txBody>
          <a:bodyPr/>
          <a:lstStyle/>
          <a:p>
            <a:r>
              <a:rPr lang="en-GB" dirty="0"/>
              <a:t>Local Audit Office – Three systemic challenges</a:t>
            </a:r>
          </a:p>
        </p:txBody>
      </p:sp>
      <p:sp>
        <p:nvSpPr>
          <p:cNvPr id="3" name="Content Placeholder 2">
            <a:extLst>
              <a:ext uri="{FF2B5EF4-FFF2-40B4-BE49-F238E27FC236}">
                <a16:creationId xmlns:a16="http://schemas.microsoft.com/office/drawing/2014/main" id="{5321B68A-93EA-384B-3EE3-283703A377BC}"/>
              </a:ext>
            </a:extLst>
          </p:cNvPr>
          <p:cNvSpPr>
            <a:spLocks noGrp="1"/>
          </p:cNvSpPr>
          <p:nvPr>
            <p:ph idx="1"/>
          </p:nvPr>
        </p:nvSpPr>
        <p:spPr>
          <a:xfrm>
            <a:off x="403225" y="1274379"/>
            <a:ext cx="8229600" cy="4525963"/>
          </a:xfrm>
        </p:spPr>
        <p:txBody>
          <a:bodyPr/>
          <a:lstStyle/>
          <a:p>
            <a:pPr marL="0" indent="0">
              <a:buNone/>
            </a:pPr>
            <a:r>
              <a:rPr lang="en-GB" dirty="0">
                <a:latin typeface="Arial" panose="020B0604020202020204" pitchFamily="34" charset="0"/>
              </a:rPr>
              <a:t> </a:t>
            </a:r>
          </a:p>
          <a:p>
            <a:endParaRPr lang="en-GB" dirty="0">
              <a:solidFill>
                <a:srgbClr val="FF0000"/>
              </a:solidFill>
            </a:endParaRPr>
          </a:p>
          <a:p>
            <a:pPr marL="0" indent="0">
              <a:buNone/>
            </a:pPr>
            <a:r>
              <a:rPr lang="en-GB" dirty="0"/>
              <a:t> </a:t>
            </a:r>
          </a:p>
        </p:txBody>
      </p:sp>
      <p:sp>
        <p:nvSpPr>
          <p:cNvPr id="4" name="TextBox 3">
            <a:extLst>
              <a:ext uri="{FF2B5EF4-FFF2-40B4-BE49-F238E27FC236}">
                <a16:creationId xmlns:a16="http://schemas.microsoft.com/office/drawing/2014/main" id="{93F88A61-B233-E91F-F84B-1BEC3A1B2A89}"/>
              </a:ext>
            </a:extLst>
          </p:cNvPr>
          <p:cNvSpPr txBox="1"/>
          <p:nvPr/>
        </p:nvSpPr>
        <p:spPr>
          <a:xfrm>
            <a:off x="403225" y="1274379"/>
            <a:ext cx="8467506" cy="4401205"/>
          </a:xfrm>
          <a:prstGeom prst="rect">
            <a:avLst/>
          </a:prstGeom>
          <a:noFill/>
        </p:spPr>
        <p:txBody>
          <a:bodyPr wrap="square" rtlCol="0">
            <a:spAutoFit/>
          </a:bodyPr>
          <a:lstStyle/>
          <a:p>
            <a:pPr marL="514350" indent="-514350">
              <a:buFont typeface="+mj-lt"/>
              <a:buAutoNum type="arabicPeriod"/>
            </a:pPr>
            <a:r>
              <a:rPr lang="en-GB" sz="2800" dirty="0"/>
              <a:t>Capacity – a severe lack of auditors with a limited number of firms operating in the sector</a:t>
            </a:r>
          </a:p>
          <a:p>
            <a:pPr marL="514350" indent="-514350">
              <a:buFont typeface="+mj-lt"/>
              <a:buAutoNum type="arabicPeriod"/>
            </a:pPr>
            <a:r>
              <a:rPr lang="en-GB" sz="2800" dirty="0"/>
              <a:t>Co-ordination – multiple organisations with a statutory role to oversee and regulate audit, across various sectors, countries and with responsibilities for different frameworks. There is no clear ownership of the system which limits the ability to align incentives and establish a single vision</a:t>
            </a:r>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2425862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1731A-5579-7C27-4364-FADB7DFFDA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43062-C1DD-3855-4BFE-771CFE790627}"/>
              </a:ext>
            </a:extLst>
          </p:cNvPr>
          <p:cNvSpPr>
            <a:spLocks noGrp="1"/>
          </p:cNvSpPr>
          <p:nvPr>
            <p:ph type="title"/>
          </p:nvPr>
        </p:nvSpPr>
        <p:spPr/>
        <p:txBody>
          <a:bodyPr/>
          <a:lstStyle/>
          <a:p>
            <a:r>
              <a:rPr lang="en-GB" dirty="0"/>
              <a:t>Local Audit Office – Three systemic challenges</a:t>
            </a:r>
          </a:p>
        </p:txBody>
      </p:sp>
      <p:sp>
        <p:nvSpPr>
          <p:cNvPr id="3" name="Content Placeholder 2">
            <a:extLst>
              <a:ext uri="{FF2B5EF4-FFF2-40B4-BE49-F238E27FC236}">
                <a16:creationId xmlns:a16="http://schemas.microsoft.com/office/drawing/2014/main" id="{2396683C-A704-2B37-580A-3619D08F81E6}"/>
              </a:ext>
            </a:extLst>
          </p:cNvPr>
          <p:cNvSpPr>
            <a:spLocks noGrp="1"/>
          </p:cNvSpPr>
          <p:nvPr>
            <p:ph idx="1"/>
          </p:nvPr>
        </p:nvSpPr>
        <p:spPr>
          <a:xfrm>
            <a:off x="403225" y="1274379"/>
            <a:ext cx="8229600" cy="4525963"/>
          </a:xfrm>
        </p:spPr>
        <p:txBody>
          <a:bodyPr/>
          <a:lstStyle/>
          <a:p>
            <a:pPr marL="0" indent="0">
              <a:buNone/>
            </a:pPr>
            <a:r>
              <a:rPr lang="en-GB" dirty="0">
                <a:latin typeface="Arial" panose="020B0604020202020204" pitchFamily="34" charset="0"/>
              </a:rPr>
              <a:t> </a:t>
            </a:r>
          </a:p>
          <a:p>
            <a:endParaRPr lang="en-GB" dirty="0">
              <a:solidFill>
                <a:srgbClr val="FF0000"/>
              </a:solidFill>
            </a:endParaRPr>
          </a:p>
          <a:p>
            <a:pPr marL="0" indent="0">
              <a:buNone/>
            </a:pPr>
            <a:r>
              <a:rPr lang="en-GB" dirty="0"/>
              <a:t> </a:t>
            </a:r>
          </a:p>
        </p:txBody>
      </p:sp>
      <p:sp>
        <p:nvSpPr>
          <p:cNvPr id="4" name="TextBox 3">
            <a:extLst>
              <a:ext uri="{FF2B5EF4-FFF2-40B4-BE49-F238E27FC236}">
                <a16:creationId xmlns:a16="http://schemas.microsoft.com/office/drawing/2014/main" id="{530D765D-3197-DC0D-B05A-7F4714C2955C}"/>
              </a:ext>
            </a:extLst>
          </p:cNvPr>
          <p:cNvSpPr txBox="1"/>
          <p:nvPr/>
        </p:nvSpPr>
        <p:spPr>
          <a:xfrm>
            <a:off x="403225" y="1274379"/>
            <a:ext cx="8467506" cy="3108543"/>
          </a:xfrm>
          <a:prstGeom prst="rect">
            <a:avLst/>
          </a:prstGeom>
          <a:noFill/>
        </p:spPr>
        <p:txBody>
          <a:bodyPr wrap="square" rtlCol="0">
            <a:spAutoFit/>
          </a:bodyPr>
          <a:lstStyle/>
          <a:p>
            <a:pPr marL="514350" indent="-514350">
              <a:buFont typeface="+mj-lt"/>
              <a:buAutoNum type="arabicPeriod" startAt="3"/>
            </a:pPr>
            <a:r>
              <a:rPr lang="en-GB" sz="2800" dirty="0"/>
              <a:t>Complexity - financial reporting audit requirements are disproportionately complex, beyond the system’s capacity and inadvertently incentivises risk aversion. Standards are largely modelled on corporate audit rather than the needs of local audit bodies.</a:t>
            </a:r>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428841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23900" y="263769"/>
            <a:ext cx="7962900" cy="822647"/>
          </a:xfrm>
        </p:spPr>
        <p:txBody>
          <a:bodyPr/>
          <a:lstStyle/>
          <a:p>
            <a:r>
              <a:rPr lang="en-GB" sz="2400" dirty="0">
                <a:solidFill>
                  <a:schemeClr val="accent4">
                    <a:lumMod val="50000"/>
                  </a:schemeClr>
                </a:solidFill>
              </a:rPr>
              <a:t>What we will cover</a:t>
            </a:r>
            <a:endParaRPr lang="en-US" sz="2400" dirty="0">
              <a:solidFill>
                <a:schemeClr val="accent4">
                  <a:lumMod val="50000"/>
                </a:schemeClr>
              </a:solidFill>
            </a:endParaRPr>
          </a:p>
        </p:txBody>
      </p:sp>
      <p:sp>
        <p:nvSpPr>
          <p:cNvPr id="30723" name="Rectangle 3"/>
          <p:cNvSpPr>
            <a:spLocks noGrp="1" noChangeArrowheads="1"/>
          </p:cNvSpPr>
          <p:nvPr>
            <p:ph type="body" idx="1"/>
          </p:nvPr>
        </p:nvSpPr>
        <p:spPr>
          <a:xfrm>
            <a:off x="690904" y="1501401"/>
            <a:ext cx="7545894" cy="4830463"/>
          </a:xfrm>
        </p:spPr>
        <p:txBody>
          <a:bodyPr/>
          <a:lstStyle/>
          <a:p>
            <a:pPr>
              <a:lnSpc>
                <a:spcPct val="110000"/>
              </a:lnSpc>
              <a:spcBef>
                <a:spcPts val="1108"/>
              </a:spcBef>
              <a:spcAft>
                <a:spcPts val="0"/>
              </a:spcAft>
              <a:buClr>
                <a:srgbClr val="000000"/>
              </a:buClr>
              <a:tabLst>
                <a:tab pos="498829" algn="l"/>
              </a:tabLst>
            </a:pPr>
            <a:r>
              <a:rPr lang="en-GB" sz="2215" dirty="0">
                <a:cs typeface="Arial" panose="020B0604020202020204" pitchFamily="34" charset="0"/>
              </a:rPr>
              <a:t>What has been done to tackle the crisis?</a:t>
            </a:r>
          </a:p>
          <a:p>
            <a:pPr>
              <a:lnSpc>
                <a:spcPct val="110000"/>
              </a:lnSpc>
              <a:spcBef>
                <a:spcPts val="1108"/>
              </a:spcBef>
              <a:spcAft>
                <a:spcPts val="0"/>
              </a:spcAft>
              <a:buClr>
                <a:srgbClr val="000000"/>
              </a:buClr>
              <a:tabLst>
                <a:tab pos="498829" algn="l"/>
              </a:tabLst>
            </a:pPr>
            <a:r>
              <a:rPr lang="en-GB" sz="2215" dirty="0">
                <a:cs typeface="Arial" panose="020B0604020202020204" pitchFamily="34" charset="0"/>
              </a:rPr>
              <a:t>The overhaul of Local Audit</a:t>
            </a:r>
          </a:p>
          <a:p>
            <a:pPr marL="0" indent="0">
              <a:lnSpc>
                <a:spcPct val="110000"/>
              </a:lnSpc>
              <a:spcBef>
                <a:spcPts val="1108"/>
              </a:spcBef>
              <a:spcAft>
                <a:spcPts val="0"/>
              </a:spcAft>
              <a:buClr>
                <a:srgbClr val="000000"/>
              </a:buClr>
              <a:buNone/>
              <a:tabLst>
                <a:tab pos="498829" algn="l"/>
              </a:tabLst>
            </a:pPr>
            <a:endParaRPr lang="en-GB" sz="2031" dirty="0">
              <a:cs typeface="Arial" panose="020B0604020202020204" pitchFamily="34" charset="0"/>
            </a:endParaRPr>
          </a:p>
          <a:p>
            <a:pPr marL="0" indent="0">
              <a:lnSpc>
                <a:spcPct val="110000"/>
              </a:lnSpc>
              <a:spcBef>
                <a:spcPts val="1108"/>
              </a:spcBef>
              <a:spcAft>
                <a:spcPts val="0"/>
              </a:spcAft>
              <a:buClr>
                <a:srgbClr val="000000"/>
              </a:buClr>
              <a:buNone/>
              <a:tabLst>
                <a:tab pos="498829" algn="l"/>
              </a:tabLst>
            </a:pPr>
            <a:endParaRPr lang="en-GB" sz="1846" dirty="0">
              <a:cs typeface="Arial" panose="020B0604020202020204" pitchFamily="34" charset="0"/>
            </a:endParaRPr>
          </a:p>
        </p:txBody>
      </p:sp>
    </p:spTree>
    <p:extLst>
      <p:ext uri="{BB962C8B-B14F-4D97-AF65-F5344CB8AC3E}">
        <p14:creationId xmlns:p14="http://schemas.microsoft.com/office/powerpoint/2010/main" val="1322012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3B66899E-6D12-4B37-AD09-DFC576B013B3}"/>
              </a:ext>
            </a:extLst>
          </p:cNvPr>
          <p:cNvSpPr/>
          <p:nvPr/>
        </p:nvSpPr>
        <p:spPr>
          <a:xfrm>
            <a:off x="0" y="0"/>
            <a:ext cx="9060180" cy="6858000"/>
          </a:xfrm>
          <a:prstGeom prst="cloud">
            <a:avLst/>
          </a:prstGeom>
          <a:solidFill>
            <a:schemeClr val="accent3">
              <a:lumMod val="20000"/>
              <a:lumOff val="80000"/>
            </a:schemeClr>
          </a:solidFill>
          <a:ln>
            <a:solidFill>
              <a:srgbClr val="23699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0B7CF674-171B-41E3-91F3-5D562E9F3314}"/>
              </a:ext>
            </a:extLst>
          </p:cNvPr>
          <p:cNvSpPr/>
          <p:nvPr/>
        </p:nvSpPr>
        <p:spPr>
          <a:xfrm>
            <a:off x="1263085" y="3615585"/>
            <a:ext cx="6146052" cy="1277727"/>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36000" rIns="36000" rtlCol="0" anchor="t" anchorCtr="0"/>
          <a:lstStyle/>
          <a:p>
            <a:pPr algn="ctr"/>
            <a:r>
              <a:rPr lang="en-GB" sz="1400" b="1" dirty="0">
                <a:solidFill>
                  <a:schemeClr val="tx1">
                    <a:lumMod val="75000"/>
                    <a:lumOff val="25000"/>
                  </a:schemeClr>
                </a:solidFill>
              </a:rPr>
              <a:t>Local Audit Office </a:t>
            </a:r>
          </a:p>
          <a:p>
            <a:pPr algn="ctr"/>
            <a:endParaRPr lang="en-GB" sz="1400" b="1" dirty="0">
              <a:solidFill>
                <a:schemeClr val="tx1">
                  <a:lumMod val="75000"/>
                  <a:lumOff val="25000"/>
                </a:schemeClr>
              </a:solidFill>
            </a:endParaRPr>
          </a:p>
          <a:p>
            <a:pPr algn="ctr"/>
            <a:r>
              <a:rPr lang="en-GB" sz="1400" dirty="0">
                <a:solidFill>
                  <a:schemeClr val="tx1">
                    <a:lumMod val="75000"/>
                    <a:lumOff val="25000"/>
                  </a:schemeClr>
                </a:solidFill>
              </a:rPr>
              <a:t>Code of Audit Practice &amp; Guidance for Auditors</a:t>
            </a:r>
          </a:p>
          <a:p>
            <a:pPr algn="ctr"/>
            <a:r>
              <a:rPr lang="en-GB" sz="1400" dirty="0">
                <a:solidFill>
                  <a:schemeClr val="tx1">
                    <a:lumMod val="75000"/>
                    <a:lumOff val="25000"/>
                  </a:schemeClr>
                </a:solidFill>
              </a:rPr>
              <a:t>Regulation of Local Auditors including Registration Quality and Enforcement</a:t>
            </a:r>
          </a:p>
          <a:p>
            <a:pPr algn="ctr"/>
            <a:r>
              <a:rPr lang="en-GB" sz="1400" dirty="0">
                <a:solidFill>
                  <a:schemeClr val="tx1">
                    <a:lumMod val="75000"/>
                    <a:lumOff val="25000"/>
                  </a:schemeClr>
                </a:solidFill>
              </a:rPr>
              <a:t>Procurement and Contract Management </a:t>
            </a:r>
          </a:p>
        </p:txBody>
      </p:sp>
      <p:sp>
        <p:nvSpPr>
          <p:cNvPr id="2" name="Title 1">
            <a:extLst>
              <a:ext uri="{FF2B5EF4-FFF2-40B4-BE49-F238E27FC236}">
                <a16:creationId xmlns:a16="http://schemas.microsoft.com/office/drawing/2014/main" id="{C6DF177B-DB72-416B-B79A-B01C616BBF78}"/>
              </a:ext>
            </a:extLst>
          </p:cNvPr>
          <p:cNvSpPr>
            <a:spLocks noGrp="1"/>
          </p:cNvSpPr>
          <p:nvPr>
            <p:ph type="title"/>
          </p:nvPr>
        </p:nvSpPr>
        <p:spPr>
          <a:xfrm>
            <a:off x="403225" y="0"/>
            <a:ext cx="8229600" cy="855618"/>
          </a:xfrm>
        </p:spPr>
        <p:txBody>
          <a:bodyPr/>
          <a:lstStyle/>
          <a:p>
            <a:r>
              <a:rPr lang="en-GB" kern="0" dirty="0">
                <a:solidFill>
                  <a:srgbClr val="236995"/>
                </a:solidFill>
                <a:uFill>
                  <a:solidFill>
                    <a:srgbClr val="000000"/>
                  </a:solidFill>
                </a:uFill>
              </a:rPr>
              <a:t>Future </a:t>
            </a:r>
            <a:r>
              <a:rPr lang="en-GB" sz="2800" kern="0" dirty="0">
                <a:solidFill>
                  <a:srgbClr val="236995"/>
                </a:solidFill>
                <a:uFill>
                  <a:solidFill>
                    <a:srgbClr val="000000"/>
                  </a:solidFill>
                </a:uFill>
              </a:rPr>
              <a:t>Framework</a:t>
            </a:r>
            <a:endParaRPr lang="en-GB" dirty="0">
              <a:solidFill>
                <a:srgbClr val="236995"/>
              </a:solidFill>
            </a:endParaRPr>
          </a:p>
        </p:txBody>
      </p:sp>
      <p:sp>
        <p:nvSpPr>
          <p:cNvPr id="9" name="Oval 8">
            <a:extLst>
              <a:ext uri="{FF2B5EF4-FFF2-40B4-BE49-F238E27FC236}">
                <a16:creationId xmlns:a16="http://schemas.microsoft.com/office/drawing/2014/main" id="{FD7686FF-FFBA-4A50-86AC-9D9D20B77C73}"/>
              </a:ext>
            </a:extLst>
          </p:cNvPr>
          <p:cNvSpPr/>
          <p:nvPr/>
        </p:nvSpPr>
        <p:spPr>
          <a:xfrm>
            <a:off x="2647391" y="2667309"/>
            <a:ext cx="3576120" cy="855618"/>
          </a:xfrm>
          <a:prstGeom prst="ellips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36000" rIns="36000" rtlCol="0" anchor="ctr" anchorCtr="0"/>
          <a:lstStyle/>
          <a:p>
            <a:pPr algn="ctr"/>
            <a:r>
              <a:rPr lang="en-GB" sz="1600" b="1" dirty="0">
                <a:solidFill>
                  <a:schemeClr val="tx1">
                    <a:lumMod val="75000"/>
                    <a:lumOff val="25000"/>
                  </a:schemeClr>
                </a:solidFill>
              </a:rPr>
              <a:t>Local Government Bodies</a:t>
            </a:r>
          </a:p>
        </p:txBody>
      </p:sp>
      <p:sp>
        <p:nvSpPr>
          <p:cNvPr id="4" name="Rectangle 3">
            <a:extLst>
              <a:ext uri="{FF2B5EF4-FFF2-40B4-BE49-F238E27FC236}">
                <a16:creationId xmlns:a16="http://schemas.microsoft.com/office/drawing/2014/main" id="{2429C672-FFBC-4658-9D8D-24036405AAA3}"/>
              </a:ext>
            </a:extLst>
          </p:cNvPr>
          <p:cNvSpPr/>
          <p:nvPr/>
        </p:nvSpPr>
        <p:spPr>
          <a:xfrm>
            <a:off x="2983571" y="948276"/>
            <a:ext cx="2705079" cy="1505614"/>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lumMod val="75000"/>
                    <a:lumOff val="25000"/>
                  </a:schemeClr>
                </a:solidFill>
              </a:rPr>
              <a:t>MHCLG</a:t>
            </a:r>
          </a:p>
          <a:p>
            <a:pPr algn="ctr"/>
            <a:endParaRPr lang="en-GB" sz="1600" b="1" dirty="0">
              <a:solidFill>
                <a:schemeClr val="tx1">
                  <a:lumMod val="75000"/>
                  <a:lumOff val="25000"/>
                </a:schemeClr>
              </a:solidFill>
            </a:endParaRPr>
          </a:p>
          <a:p>
            <a:pPr algn="ctr"/>
            <a:r>
              <a:rPr lang="en-GB" sz="1400" dirty="0">
                <a:solidFill>
                  <a:schemeClr val="tx1">
                    <a:lumMod val="75000"/>
                    <a:lumOff val="25000"/>
                  </a:schemeClr>
                </a:solidFill>
              </a:rPr>
              <a:t>Accounting Officer for Local Audit with an enhanced early warning system for LG bodies</a:t>
            </a:r>
          </a:p>
        </p:txBody>
      </p:sp>
      <p:sp>
        <p:nvSpPr>
          <p:cNvPr id="11" name="Rectangle 10">
            <a:extLst>
              <a:ext uri="{FF2B5EF4-FFF2-40B4-BE49-F238E27FC236}">
                <a16:creationId xmlns:a16="http://schemas.microsoft.com/office/drawing/2014/main" id="{69568BE9-1C81-4DC6-BA5C-150C79D5A19B}"/>
              </a:ext>
            </a:extLst>
          </p:cNvPr>
          <p:cNvSpPr/>
          <p:nvPr/>
        </p:nvSpPr>
        <p:spPr>
          <a:xfrm>
            <a:off x="6504801" y="2257083"/>
            <a:ext cx="2128024" cy="1096472"/>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rIns="36000" rtlCol="0" anchor="t" anchorCtr="0"/>
          <a:lstStyle/>
          <a:p>
            <a:pPr algn="ctr"/>
            <a:r>
              <a:rPr lang="en-GB" sz="1400" b="1" dirty="0">
                <a:solidFill>
                  <a:schemeClr val="tx1">
                    <a:lumMod val="75000"/>
                    <a:lumOff val="25000"/>
                  </a:schemeClr>
                </a:solidFill>
              </a:rPr>
              <a:t>Other Government Departments</a:t>
            </a:r>
          </a:p>
          <a:p>
            <a:pPr algn="ctr"/>
            <a:r>
              <a:rPr lang="en-GB" sz="1400" dirty="0">
                <a:solidFill>
                  <a:schemeClr val="tx1">
                    <a:lumMod val="75000"/>
                    <a:lumOff val="25000"/>
                  </a:schemeClr>
                </a:solidFill>
              </a:rPr>
              <a:t>HO, DeFRA, DHSC/NHSEI, HMT</a:t>
            </a:r>
          </a:p>
        </p:txBody>
      </p:sp>
      <p:sp>
        <p:nvSpPr>
          <p:cNvPr id="10" name="Rectangle 9">
            <a:extLst>
              <a:ext uri="{FF2B5EF4-FFF2-40B4-BE49-F238E27FC236}">
                <a16:creationId xmlns:a16="http://schemas.microsoft.com/office/drawing/2014/main" id="{8D333EFD-CCBE-4A8F-9895-05BE881E94E6}"/>
              </a:ext>
            </a:extLst>
          </p:cNvPr>
          <p:cNvSpPr/>
          <p:nvPr/>
        </p:nvSpPr>
        <p:spPr>
          <a:xfrm>
            <a:off x="5296277" y="4954189"/>
            <a:ext cx="2094182" cy="760856"/>
          </a:xfrm>
          <a:prstGeom prst="rect">
            <a:avLst/>
          </a:prstGeom>
          <a:solidFill>
            <a:schemeClr val="accent6">
              <a:lumMod val="85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36000" rIns="36000" rtlCol="0" anchor="t" anchorCtr="0"/>
          <a:lstStyle/>
          <a:p>
            <a:pPr algn="ctr"/>
            <a:r>
              <a:rPr lang="en-GB" sz="1400" b="1" dirty="0">
                <a:solidFill>
                  <a:schemeClr val="tx1">
                    <a:lumMod val="75000"/>
                    <a:lumOff val="25000"/>
                  </a:schemeClr>
                </a:solidFill>
              </a:rPr>
              <a:t>SAAA??</a:t>
            </a:r>
          </a:p>
          <a:p>
            <a:pPr algn="ctr"/>
            <a:r>
              <a:rPr lang="en-GB" sz="1400" dirty="0">
                <a:solidFill>
                  <a:schemeClr val="tx1">
                    <a:lumMod val="75000"/>
                    <a:lumOff val="25000"/>
                  </a:schemeClr>
                </a:solidFill>
              </a:rPr>
              <a:t>Smaller Bodies</a:t>
            </a:r>
          </a:p>
        </p:txBody>
      </p:sp>
      <p:sp>
        <p:nvSpPr>
          <p:cNvPr id="33" name="Rectangle 32">
            <a:extLst>
              <a:ext uri="{FF2B5EF4-FFF2-40B4-BE49-F238E27FC236}">
                <a16:creationId xmlns:a16="http://schemas.microsoft.com/office/drawing/2014/main" id="{A663087D-2910-4396-8B5C-6E18EB0E8A4D}"/>
              </a:ext>
            </a:extLst>
          </p:cNvPr>
          <p:cNvSpPr/>
          <p:nvPr/>
        </p:nvSpPr>
        <p:spPr>
          <a:xfrm>
            <a:off x="403225" y="2547559"/>
            <a:ext cx="2181884" cy="805996"/>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lumMod val="75000"/>
                    <a:lumOff val="25000"/>
                  </a:schemeClr>
                </a:solidFill>
              </a:rPr>
              <a:t>Audit Suppliers  </a:t>
            </a:r>
          </a:p>
          <a:p>
            <a:pPr algn="ctr"/>
            <a:r>
              <a:rPr lang="en-GB" sz="1400" dirty="0">
                <a:solidFill>
                  <a:schemeClr val="tx1">
                    <a:lumMod val="75000"/>
                    <a:lumOff val="25000"/>
                  </a:schemeClr>
                </a:solidFill>
              </a:rPr>
              <a:t>including public provision?</a:t>
            </a:r>
          </a:p>
        </p:txBody>
      </p:sp>
      <p:sp>
        <p:nvSpPr>
          <p:cNvPr id="39" name="Rectangle 38">
            <a:extLst>
              <a:ext uri="{FF2B5EF4-FFF2-40B4-BE49-F238E27FC236}">
                <a16:creationId xmlns:a16="http://schemas.microsoft.com/office/drawing/2014/main" id="{A36592AF-FDF4-457B-83AC-29FB06D185CA}"/>
              </a:ext>
            </a:extLst>
          </p:cNvPr>
          <p:cNvSpPr/>
          <p:nvPr/>
        </p:nvSpPr>
        <p:spPr>
          <a:xfrm>
            <a:off x="1270515" y="4991891"/>
            <a:ext cx="2333897" cy="760856"/>
          </a:xfrm>
          <a:prstGeom prst="rect">
            <a:avLst/>
          </a:prstGeom>
          <a:solidFill>
            <a:schemeClr val="accent6">
              <a:lumMod val="85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36000" rIns="36000" rtlCol="0" anchor="t" anchorCtr="0"/>
          <a:lstStyle/>
          <a:p>
            <a:pPr algn="ctr"/>
            <a:r>
              <a:rPr lang="en-GB" sz="1400" b="1" dirty="0">
                <a:solidFill>
                  <a:schemeClr val="tx1">
                    <a:lumMod val="75000"/>
                    <a:lumOff val="25000"/>
                  </a:schemeClr>
                </a:solidFill>
              </a:rPr>
              <a:t>CIPFA/LASAAC??</a:t>
            </a:r>
          </a:p>
          <a:p>
            <a:pPr algn="ctr"/>
            <a:r>
              <a:rPr lang="en-GB" sz="1400" dirty="0">
                <a:solidFill>
                  <a:schemeClr val="tx1">
                    <a:lumMod val="75000"/>
                    <a:lumOff val="25000"/>
                  </a:schemeClr>
                </a:solidFill>
              </a:rPr>
              <a:t>Code of Practice on Local Authority Accounting</a:t>
            </a:r>
          </a:p>
        </p:txBody>
      </p:sp>
      <p:sp>
        <p:nvSpPr>
          <p:cNvPr id="12" name="TextBox 11">
            <a:extLst>
              <a:ext uri="{FF2B5EF4-FFF2-40B4-BE49-F238E27FC236}">
                <a16:creationId xmlns:a16="http://schemas.microsoft.com/office/drawing/2014/main" id="{738E5C9F-98B6-093C-2C3C-5515A9D244F2}"/>
              </a:ext>
            </a:extLst>
          </p:cNvPr>
          <p:cNvSpPr txBox="1"/>
          <p:nvPr/>
        </p:nvSpPr>
        <p:spPr>
          <a:xfrm>
            <a:off x="3775296" y="5086045"/>
            <a:ext cx="1403286" cy="615553"/>
          </a:xfrm>
          <a:prstGeom prst="rect">
            <a:avLst/>
          </a:prstGeom>
          <a:solidFill>
            <a:schemeClr val="accent2">
              <a:lumMod val="40000"/>
              <a:lumOff val="60000"/>
            </a:schemeClr>
          </a:solidFill>
        </p:spPr>
        <p:txBody>
          <a:bodyPr wrap="square" rtlCol="0">
            <a:spAutoFit/>
          </a:bodyPr>
          <a:lstStyle/>
          <a:p>
            <a:r>
              <a:rPr lang="en-GB" sz="1600" b="1" dirty="0"/>
              <a:t>NHS </a:t>
            </a:r>
            <a:r>
              <a:rPr lang="en-GB" b="1" dirty="0"/>
              <a:t>bodies</a:t>
            </a:r>
            <a:r>
              <a:rPr lang="en-GB" dirty="0"/>
              <a:t> ?</a:t>
            </a:r>
          </a:p>
        </p:txBody>
      </p:sp>
    </p:spTree>
    <p:extLst>
      <p:ext uri="{BB962C8B-B14F-4D97-AF65-F5344CB8AC3E}">
        <p14:creationId xmlns:p14="http://schemas.microsoft.com/office/powerpoint/2010/main" val="2122032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0" y="2158433"/>
            <a:ext cx="8949220" cy="1143000"/>
          </a:xfrm>
          <a:prstGeom prst="rect">
            <a:avLst/>
          </a:prstGeom>
          <a:effectLst>
            <a:outerShdw blurRad="50800" dist="114300" dir="2700000" algn="tl" rotWithShape="0">
              <a:prstClr val="black">
                <a:alpha val="40000"/>
              </a:prstClr>
            </a:outerShdw>
          </a:effectLst>
        </p:spPr>
        <p:txBody>
          <a:bodyPr>
            <a:normAutofit/>
          </a:bodyPr>
          <a:lstStyle>
            <a:lvl1pPr>
              <a:defRPr>
                <a:solidFill>
                  <a:srgbClr val="236995"/>
                </a:solidFill>
              </a:defRPr>
            </a:lvl1pPr>
          </a:lstStyle>
          <a:p>
            <a:pPr algn="ctr"/>
            <a:r>
              <a:rPr lang="en-GB" sz="5063" dirty="0">
                <a:sym typeface="Helvetica"/>
              </a:rPr>
              <a:t>Questions</a:t>
            </a:r>
            <a:endParaRPr sz="5063" dirty="0"/>
          </a:p>
        </p:txBody>
      </p:sp>
    </p:spTree>
    <p:extLst>
      <p:ext uri="{BB962C8B-B14F-4D97-AF65-F5344CB8AC3E}">
        <p14:creationId xmlns:p14="http://schemas.microsoft.com/office/powerpoint/2010/main" val="3848683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C547-938D-8D8B-660D-222C516F318D}"/>
              </a:ext>
            </a:extLst>
          </p:cNvPr>
          <p:cNvSpPr>
            <a:spLocks noGrp="1"/>
          </p:cNvSpPr>
          <p:nvPr>
            <p:ph type="title"/>
          </p:nvPr>
        </p:nvSpPr>
        <p:spPr/>
        <p:txBody>
          <a:bodyPr/>
          <a:lstStyle/>
          <a:p>
            <a:r>
              <a:rPr lang="en-GB" dirty="0"/>
              <a:t> </a:t>
            </a:r>
            <a:br>
              <a:rPr lang="en-GB" dirty="0"/>
            </a:br>
            <a:endParaRPr lang="en-GB" dirty="0"/>
          </a:p>
        </p:txBody>
      </p:sp>
      <p:sp>
        <p:nvSpPr>
          <p:cNvPr id="3" name="Content Placeholder 2">
            <a:extLst>
              <a:ext uri="{FF2B5EF4-FFF2-40B4-BE49-F238E27FC236}">
                <a16:creationId xmlns:a16="http://schemas.microsoft.com/office/drawing/2014/main" id="{5CA24674-CB2A-4B30-87AC-93A1DAD708AD}"/>
              </a:ext>
            </a:extLst>
          </p:cNvPr>
          <p:cNvSpPr>
            <a:spLocks noGrp="1"/>
          </p:cNvSpPr>
          <p:nvPr>
            <p:ph idx="1"/>
          </p:nvPr>
        </p:nvSpPr>
        <p:spPr/>
        <p:txBody>
          <a:bodyPr/>
          <a:lstStyle/>
          <a:p>
            <a:pPr marL="0" indent="0">
              <a:buNone/>
            </a:pPr>
            <a:endParaRPr lang="en-GB" dirty="0">
              <a:cs typeface="Arial" panose="020B0604020202020204" pitchFamily="34" charset="0"/>
            </a:endParaRPr>
          </a:p>
          <a:p>
            <a:pPr marL="0" indent="0">
              <a:buNone/>
            </a:pPr>
            <a:endParaRPr lang="en-GB" dirty="0">
              <a:cs typeface="Arial" panose="020B0604020202020204" pitchFamily="34" charset="0"/>
            </a:endParaRPr>
          </a:p>
          <a:p>
            <a:pPr marL="0" indent="0" algn="ctr">
              <a:buNone/>
            </a:pPr>
            <a:r>
              <a:rPr lang="en-GB" b="1" dirty="0">
                <a:solidFill>
                  <a:srgbClr val="236995"/>
                </a:solidFill>
                <a:cs typeface="Arial" panose="020B0604020202020204" pitchFamily="34" charset="0"/>
              </a:rPr>
              <a:t>What has been done to tackle the crisis </a:t>
            </a:r>
            <a:endParaRPr lang="en-GB" b="1" dirty="0">
              <a:solidFill>
                <a:srgbClr val="236995"/>
              </a:solidFill>
            </a:endParaRPr>
          </a:p>
        </p:txBody>
      </p:sp>
    </p:spTree>
    <p:extLst>
      <p:ext uri="{BB962C8B-B14F-4D97-AF65-F5344CB8AC3E}">
        <p14:creationId xmlns:p14="http://schemas.microsoft.com/office/powerpoint/2010/main" val="3707806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58DDB49-4299-4E16-B1D3-6A634719F0DA}"/>
              </a:ext>
            </a:extLst>
          </p:cNvPr>
          <p:cNvSpPr/>
          <p:nvPr/>
        </p:nvSpPr>
        <p:spPr>
          <a:xfrm>
            <a:off x="83820" y="5753100"/>
            <a:ext cx="2141220" cy="8839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Cloud 4">
            <a:extLst>
              <a:ext uri="{FF2B5EF4-FFF2-40B4-BE49-F238E27FC236}">
                <a16:creationId xmlns:a16="http://schemas.microsoft.com/office/drawing/2014/main" id="{3B66899E-6D12-4B37-AD09-DFC576B013B3}"/>
              </a:ext>
            </a:extLst>
          </p:cNvPr>
          <p:cNvSpPr/>
          <p:nvPr/>
        </p:nvSpPr>
        <p:spPr>
          <a:xfrm>
            <a:off x="0" y="687483"/>
            <a:ext cx="9060180" cy="6170517"/>
          </a:xfrm>
          <a:prstGeom prst="cloud">
            <a:avLst/>
          </a:prstGeom>
          <a:solidFill>
            <a:schemeClr val="accent3">
              <a:lumMod val="20000"/>
              <a:lumOff val="80000"/>
            </a:schemeClr>
          </a:solidFill>
          <a:ln>
            <a:solidFill>
              <a:srgbClr val="23699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6DF177B-DB72-416B-B79A-B01C616BBF78}"/>
              </a:ext>
            </a:extLst>
          </p:cNvPr>
          <p:cNvSpPr>
            <a:spLocks noGrp="1"/>
          </p:cNvSpPr>
          <p:nvPr>
            <p:ph type="title"/>
          </p:nvPr>
        </p:nvSpPr>
        <p:spPr>
          <a:xfrm>
            <a:off x="403225" y="0"/>
            <a:ext cx="8229600" cy="855618"/>
          </a:xfrm>
        </p:spPr>
        <p:txBody>
          <a:bodyPr/>
          <a:lstStyle/>
          <a:p>
            <a:r>
              <a:rPr lang="en-GB" kern="0" dirty="0">
                <a:uFill>
                  <a:solidFill>
                    <a:srgbClr val="000000"/>
                  </a:solidFill>
                </a:uFill>
              </a:rPr>
              <a:t>Current</a:t>
            </a:r>
            <a:r>
              <a:rPr lang="en-GB" sz="2800" kern="0" dirty="0">
                <a:uFill>
                  <a:solidFill>
                    <a:srgbClr val="000000"/>
                  </a:solidFill>
                </a:uFill>
              </a:rPr>
              <a:t> Local Audit Framework</a:t>
            </a:r>
            <a:endParaRPr lang="en-GB" dirty="0"/>
          </a:p>
        </p:txBody>
      </p:sp>
      <p:sp>
        <p:nvSpPr>
          <p:cNvPr id="7" name="Rectangle 6">
            <a:extLst>
              <a:ext uri="{FF2B5EF4-FFF2-40B4-BE49-F238E27FC236}">
                <a16:creationId xmlns:a16="http://schemas.microsoft.com/office/drawing/2014/main" id="{A1FD921C-78F9-4A2D-84C2-BF9C0657D9FC}"/>
              </a:ext>
            </a:extLst>
          </p:cNvPr>
          <p:cNvSpPr/>
          <p:nvPr/>
        </p:nvSpPr>
        <p:spPr>
          <a:xfrm>
            <a:off x="5727309" y="2568948"/>
            <a:ext cx="2333897" cy="1297578"/>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36000" rIns="36000" rtlCol="0" anchor="t" anchorCtr="0"/>
          <a:lstStyle/>
          <a:p>
            <a:pPr algn="ctr"/>
            <a:r>
              <a:rPr lang="en-GB" sz="1400" b="1" dirty="0">
                <a:solidFill>
                  <a:schemeClr val="tx1">
                    <a:lumMod val="75000"/>
                    <a:lumOff val="25000"/>
                  </a:schemeClr>
                </a:solidFill>
              </a:rPr>
              <a:t>PSAA (Appointing Person)</a:t>
            </a:r>
          </a:p>
          <a:p>
            <a:pPr algn="ctr"/>
            <a:endParaRPr lang="en-GB" sz="1000" dirty="0">
              <a:solidFill>
                <a:schemeClr val="tx1">
                  <a:lumMod val="75000"/>
                  <a:lumOff val="25000"/>
                </a:schemeClr>
              </a:solidFill>
            </a:endParaRPr>
          </a:p>
          <a:p>
            <a:pPr algn="ctr"/>
            <a:r>
              <a:rPr lang="en-GB" sz="1400" dirty="0">
                <a:solidFill>
                  <a:schemeClr val="tx1">
                    <a:lumMod val="75000"/>
                    <a:lumOff val="25000"/>
                  </a:schemeClr>
                </a:solidFill>
              </a:rPr>
              <a:t>Opt-in national scheme</a:t>
            </a:r>
          </a:p>
          <a:p>
            <a:pPr algn="ctr"/>
            <a:r>
              <a:rPr lang="en-GB" sz="1400" dirty="0">
                <a:solidFill>
                  <a:schemeClr val="tx1">
                    <a:lumMod val="75000"/>
                    <a:lumOff val="25000"/>
                  </a:schemeClr>
                </a:solidFill>
              </a:rPr>
              <a:t>Procurement</a:t>
            </a:r>
          </a:p>
          <a:p>
            <a:pPr algn="ctr"/>
            <a:r>
              <a:rPr lang="en-GB" sz="1400" dirty="0">
                <a:solidFill>
                  <a:schemeClr val="tx1">
                    <a:lumMod val="75000"/>
                    <a:lumOff val="25000"/>
                  </a:schemeClr>
                </a:solidFill>
              </a:rPr>
              <a:t>Contract Management</a:t>
            </a:r>
          </a:p>
        </p:txBody>
      </p:sp>
      <p:sp>
        <p:nvSpPr>
          <p:cNvPr id="9" name="Oval 8">
            <a:extLst>
              <a:ext uri="{FF2B5EF4-FFF2-40B4-BE49-F238E27FC236}">
                <a16:creationId xmlns:a16="http://schemas.microsoft.com/office/drawing/2014/main" id="{FD7686FF-FFBA-4A50-86AC-9D9D20B77C73}"/>
              </a:ext>
            </a:extLst>
          </p:cNvPr>
          <p:cNvSpPr/>
          <p:nvPr/>
        </p:nvSpPr>
        <p:spPr>
          <a:xfrm>
            <a:off x="3339541" y="3140232"/>
            <a:ext cx="2333897" cy="750408"/>
          </a:xfrm>
          <a:prstGeom prst="ellips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36000" rIns="36000" rtlCol="0" anchor="ctr" anchorCtr="0"/>
          <a:lstStyle/>
          <a:p>
            <a:pPr algn="ctr"/>
            <a:r>
              <a:rPr lang="en-GB" sz="1600" b="1" dirty="0">
                <a:solidFill>
                  <a:schemeClr val="tx1">
                    <a:lumMod val="75000"/>
                    <a:lumOff val="25000"/>
                  </a:schemeClr>
                </a:solidFill>
              </a:rPr>
              <a:t>LOCAL BODIES</a:t>
            </a:r>
          </a:p>
        </p:txBody>
      </p:sp>
      <p:sp>
        <p:nvSpPr>
          <p:cNvPr id="6" name="Rectangle 5">
            <a:extLst>
              <a:ext uri="{FF2B5EF4-FFF2-40B4-BE49-F238E27FC236}">
                <a16:creationId xmlns:a16="http://schemas.microsoft.com/office/drawing/2014/main" id="{21A77A99-2EE5-4BD3-B81A-6BC341F46491}"/>
              </a:ext>
            </a:extLst>
          </p:cNvPr>
          <p:cNvSpPr/>
          <p:nvPr/>
        </p:nvSpPr>
        <p:spPr>
          <a:xfrm>
            <a:off x="1060478" y="3295915"/>
            <a:ext cx="2172098" cy="976949"/>
          </a:xfrm>
          <a:prstGeom prst="rect">
            <a:avLst/>
          </a:prstGeom>
          <a:solidFill>
            <a:schemeClr val="bg2">
              <a:lumMod val="20000"/>
              <a:lumOff val="80000"/>
            </a:schemeClr>
          </a:solidFill>
          <a:ln>
            <a:solidFill>
              <a:schemeClr val="bg2">
                <a:lumMod val="20000"/>
                <a:lumOff val="80000"/>
              </a:schemeClr>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36000" rIns="36000" rtlCol="0" anchor="t" anchorCtr="0"/>
          <a:lstStyle/>
          <a:p>
            <a:pPr algn="ctr"/>
            <a:r>
              <a:rPr lang="en-GB" sz="1600" b="1" dirty="0">
                <a:solidFill>
                  <a:schemeClr val="tx1">
                    <a:lumMod val="75000"/>
                    <a:lumOff val="25000"/>
                  </a:schemeClr>
                </a:solidFill>
              </a:rPr>
              <a:t>FRC</a:t>
            </a:r>
          </a:p>
          <a:p>
            <a:pPr algn="ctr"/>
            <a:r>
              <a:rPr lang="en-GB" sz="1400" dirty="0">
                <a:solidFill>
                  <a:schemeClr val="tx1">
                    <a:lumMod val="75000"/>
                    <a:lumOff val="25000"/>
                  </a:schemeClr>
                </a:solidFill>
              </a:rPr>
              <a:t>Regulation of Local Auditors</a:t>
            </a:r>
          </a:p>
        </p:txBody>
      </p:sp>
      <p:sp>
        <p:nvSpPr>
          <p:cNvPr id="4" name="Rectangle 3">
            <a:extLst>
              <a:ext uri="{FF2B5EF4-FFF2-40B4-BE49-F238E27FC236}">
                <a16:creationId xmlns:a16="http://schemas.microsoft.com/office/drawing/2014/main" id="{2429C672-FFBC-4658-9D8D-24036405AAA3}"/>
              </a:ext>
            </a:extLst>
          </p:cNvPr>
          <p:cNvSpPr/>
          <p:nvPr/>
        </p:nvSpPr>
        <p:spPr>
          <a:xfrm>
            <a:off x="3685678" y="1378750"/>
            <a:ext cx="1425857" cy="497146"/>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lumMod val="75000"/>
                    <a:lumOff val="25000"/>
                  </a:schemeClr>
                </a:solidFill>
              </a:rPr>
              <a:t>MHCLG</a:t>
            </a:r>
          </a:p>
        </p:txBody>
      </p:sp>
      <p:sp>
        <p:nvSpPr>
          <p:cNvPr id="26" name="TextBox 25">
            <a:extLst>
              <a:ext uri="{FF2B5EF4-FFF2-40B4-BE49-F238E27FC236}">
                <a16:creationId xmlns:a16="http://schemas.microsoft.com/office/drawing/2014/main" id="{3027C96C-CE29-4D85-91B9-6407597C1A46}"/>
              </a:ext>
            </a:extLst>
          </p:cNvPr>
          <p:cNvSpPr txBox="1"/>
          <p:nvPr/>
        </p:nvSpPr>
        <p:spPr>
          <a:xfrm>
            <a:off x="3607850" y="2024187"/>
            <a:ext cx="1581514" cy="523220"/>
          </a:xfrm>
          <a:prstGeom prst="rect">
            <a:avLst/>
          </a:prstGeom>
          <a:noFill/>
        </p:spPr>
        <p:txBody>
          <a:bodyPr wrap="square" lIns="36000" rIns="36000" rtlCol="0">
            <a:spAutoFit/>
          </a:bodyPr>
          <a:lstStyle/>
          <a:p>
            <a:pPr algn="ctr"/>
            <a:r>
              <a:rPr lang="en-GB" sz="1400" dirty="0"/>
              <a:t>Accounting Officer for Local Audit</a:t>
            </a:r>
          </a:p>
        </p:txBody>
      </p:sp>
      <p:sp>
        <p:nvSpPr>
          <p:cNvPr id="10" name="Rectangle 9">
            <a:extLst>
              <a:ext uri="{FF2B5EF4-FFF2-40B4-BE49-F238E27FC236}">
                <a16:creationId xmlns:a16="http://schemas.microsoft.com/office/drawing/2014/main" id="{8D333EFD-CCBE-4A8F-9895-05BE881E94E6}"/>
              </a:ext>
            </a:extLst>
          </p:cNvPr>
          <p:cNvSpPr/>
          <p:nvPr/>
        </p:nvSpPr>
        <p:spPr>
          <a:xfrm>
            <a:off x="5727309" y="1539815"/>
            <a:ext cx="2333897" cy="599803"/>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36000" rIns="36000" rtlCol="0" anchor="t" anchorCtr="0"/>
          <a:lstStyle/>
          <a:p>
            <a:pPr algn="ctr"/>
            <a:r>
              <a:rPr lang="en-GB" sz="1400" b="1" dirty="0">
                <a:solidFill>
                  <a:schemeClr val="tx1">
                    <a:lumMod val="75000"/>
                    <a:lumOff val="25000"/>
                  </a:schemeClr>
                </a:solidFill>
              </a:rPr>
              <a:t>SAAA</a:t>
            </a:r>
          </a:p>
          <a:p>
            <a:pPr algn="ctr"/>
            <a:r>
              <a:rPr lang="en-GB" sz="1400" dirty="0">
                <a:solidFill>
                  <a:schemeClr val="tx1">
                    <a:lumMod val="75000"/>
                    <a:lumOff val="25000"/>
                  </a:schemeClr>
                </a:solidFill>
              </a:rPr>
              <a:t>Smaller Bodies</a:t>
            </a:r>
          </a:p>
        </p:txBody>
      </p:sp>
      <p:sp>
        <p:nvSpPr>
          <p:cNvPr id="11" name="Rectangle 10">
            <a:extLst>
              <a:ext uri="{FF2B5EF4-FFF2-40B4-BE49-F238E27FC236}">
                <a16:creationId xmlns:a16="http://schemas.microsoft.com/office/drawing/2014/main" id="{69568BE9-1C81-4DC6-BA5C-150C79D5A19B}"/>
              </a:ext>
            </a:extLst>
          </p:cNvPr>
          <p:cNvSpPr/>
          <p:nvPr/>
        </p:nvSpPr>
        <p:spPr>
          <a:xfrm>
            <a:off x="2924354" y="5391571"/>
            <a:ext cx="3187339" cy="590006"/>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rIns="36000" rtlCol="0" anchor="t" anchorCtr="0"/>
          <a:lstStyle/>
          <a:p>
            <a:pPr algn="ctr"/>
            <a:r>
              <a:rPr lang="en-GB" sz="1600" b="1" dirty="0">
                <a:solidFill>
                  <a:schemeClr val="tx1">
                    <a:lumMod val="75000"/>
                    <a:lumOff val="25000"/>
                  </a:schemeClr>
                </a:solidFill>
              </a:rPr>
              <a:t>Other Government Departments</a:t>
            </a:r>
          </a:p>
          <a:p>
            <a:pPr algn="ctr"/>
            <a:r>
              <a:rPr lang="en-GB" sz="1600" dirty="0">
                <a:solidFill>
                  <a:schemeClr val="tx1">
                    <a:lumMod val="75000"/>
                    <a:lumOff val="25000"/>
                  </a:schemeClr>
                </a:solidFill>
              </a:rPr>
              <a:t>HO, DeFRA, DHSC/NHSEI, HMT</a:t>
            </a:r>
          </a:p>
        </p:txBody>
      </p:sp>
      <p:sp>
        <p:nvSpPr>
          <p:cNvPr id="33" name="Rectangle 32">
            <a:extLst>
              <a:ext uri="{FF2B5EF4-FFF2-40B4-BE49-F238E27FC236}">
                <a16:creationId xmlns:a16="http://schemas.microsoft.com/office/drawing/2014/main" id="{A663087D-2910-4396-8B5C-6E18EB0E8A4D}"/>
              </a:ext>
            </a:extLst>
          </p:cNvPr>
          <p:cNvSpPr/>
          <p:nvPr/>
        </p:nvSpPr>
        <p:spPr>
          <a:xfrm>
            <a:off x="3647188" y="4597829"/>
            <a:ext cx="1741673" cy="560478"/>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lumMod val="75000"/>
                    <a:lumOff val="25000"/>
                  </a:schemeClr>
                </a:solidFill>
              </a:rPr>
              <a:t>Audit Suppliers</a:t>
            </a:r>
          </a:p>
        </p:txBody>
      </p:sp>
      <p:sp>
        <p:nvSpPr>
          <p:cNvPr id="36" name="Rectangle 35">
            <a:extLst>
              <a:ext uri="{FF2B5EF4-FFF2-40B4-BE49-F238E27FC236}">
                <a16:creationId xmlns:a16="http://schemas.microsoft.com/office/drawing/2014/main" id="{0B7CF674-171B-41E3-91F3-5D562E9F3314}"/>
              </a:ext>
            </a:extLst>
          </p:cNvPr>
          <p:cNvSpPr/>
          <p:nvPr/>
        </p:nvSpPr>
        <p:spPr>
          <a:xfrm>
            <a:off x="1070547" y="1806074"/>
            <a:ext cx="2172098" cy="821258"/>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36000" rIns="36000" rtlCol="0" anchor="t" anchorCtr="0"/>
          <a:lstStyle/>
          <a:p>
            <a:pPr algn="ctr"/>
            <a:r>
              <a:rPr lang="en-GB" sz="1400" b="1" dirty="0">
                <a:solidFill>
                  <a:schemeClr val="tx1">
                    <a:lumMod val="75000"/>
                    <a:lumOff val="25000"/>
                  </a:schemeClr>
                </a:solidFill>
              </a:rPr>
              <a:t>NAO</a:t>
            </a:r>
          </a:p>
          <a:p>
            <a:pPr algn="ctr"/>
            <a:r>
              <a:rPr lang="en-GB" sz="1400" dirty="0">
                <a:solidFill>
                  <a:schemeClr val="tx1">
                    <a:lumMod val="75000"/>
                    <a:lumOff val="25000"/>
                  </a:schemeClr>
                </a:solidFill>
              </a:rPr>
              <a:t>Code of Audit Practice</a:t>
            </a:r>
          </a:p>
          <a:p>
            <a:pPr algn="ctr"/>
            <a:r>
              <a:rPr lang="en-GB" sz="1400" dirty="0">
                <a:solidFill>
                  <a:schemeClr val="tx1">
                    <a:lumMod val="75000"/>
                    <a:lumOff val="25000"/>
                  </a:schemeClr>
                </a:solidFill>
              </a:rPr>
              <a:t>Guidance for Auditors</a:t>
            </a:r>
          </a:p>
        </p:txBody>
      </p:sp>
      <p:sp>
        <p:nvSpPr>
          <p:cNvPr id="37" name="Rectangle 36">
            <a:extLst>
              <a:ext uri="{FF2B5EF4-FFF2-40B4-BE49-F238E27FC236}">
                <a16:creationId xmlns:a16="http://schemas.microsoft.com/office/drawing/2014/main" id="{7771E7EE-AE6C-436F-8107-B8395743D564}"/>
              </a:ext>
            </a:extLst>
          </p:cNvPr>
          <p:cNvSpPr/>
          <p:nvPr/>
        </p:nvSpPr>
        <p:spPr>
          <a:xfrm>
            <a:off x="1082794" y="4488645"/>
            <a:ext cx="2172098" cy="821258"/>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36000" rIns="36000" rtlCol="0" anchor="t" anchorCtr="0"/>
          <a:lstStyle/>
          <a:p>
            <a:pPr algn="ctr"/>
            <a:r>
              <a:rPr lang="en-GB" sz="1400" b="1" dirty="0">
                <a:solidFill>
                  <a:schemeClr val="tx1">
                    <a:lumMod val="75000"/>
                    <a:lumOff val="25000"/>
                  </a:schemeClr>
                </a:solidFill>
              </a:rPr>
              <a:t>ICAEW</a:t>
            </a:r>
          </a:p>
          <a:p>
            <a:pPr algn="ctr"/>
            <a:r>
              <a:rPr lang="en-GB" sz="1400" dirty="0">
                <a:solidFill>
                  <a:schemeClr val="tx1">
                    <a:lumMod val="75000"/>
                    <a:lumOff val="25000"/>
                  </a:schemeClr>
                </a:solidFill>
              </a:rPr>
              <a:t>Firm and KAP registration</a:t>
            </a:r>
          </a:p>
          <a:p>
            <a:pPr algn="ctr"/>
            <a:r>
              <a:rPr lang="en-GB" sz="1400" dirty="0">
                <a:solidFill>
                  <a:schemeClr val="tx1">
                    <a:lumMod val="75000"/>
                    <a:lumOff val="25000"/>
                  </a:schemeClr>
                </a:solidFill>
              </a:rPr>
              <a:t>QAD reviews</a:t>
            </a:r>
          </a:p>
        </p:txBody>
      </p:sp>
      <p:sp>
        <p:nvSpPr>
          <p:cNvPr id="39" name="Rectangle 38">
            <a:extLst>
              <a:ext uri="{FF2B5EF4-FFF2-40B4-BE49-F238E27FC236}">
                <a16:creationId xmlns:a16="http://schemas.microsoft.com/office/drawing/2014/main" id="{A36592AF-FDF4-457B-83AC-29FB06D185CA}"/>
              </a:ext>
            </a:extLst>
          </p:cNvPr>
          <p:cNvSpPr/>
          <p:nvPr/>
        </p:nvSpPr>
        <p:spPr>
          <a:xfrm>
            <a:off x="5673438" y="4078923"/>
            <a:ext cx="2333897" cy="760856"/>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36000" rIns="36000" rtlCol="0" anchor="t" anchorCtr="0"/>
          <a:lstStyle/>
          <a:p>
            <a:pPr algn="ctr"/>
            <a:r>
              <a:rPr lang="en-GB" sz="1400" b="1" dirty="0">
                <a:solidFill>
                  <a:schemeClr val="tx1">
                    <a:lumMod val="75000"/>
                    <a:lumOff val="25000"/>
                  </a:schemeClr>
                </a:solidFill>
              </a:rPr>
              <a:t>CIPFA</a:t>
            </a:r>
            <a:r>
              <a:rPr lang="en-GB" sz="1400" b="1">
                <a:solidFill>
                  <a:schemeClr val="tx1">
                    <a:lumMod val="75000"/>
                    <a:lumOff val="25000"/>
                  </a:schemeClr>
                </a:solidFill>
              </a:rPr>
              <a:t>/LASAAC</a:t>
            </a:r>
            <a:endParaRPr lang="en-GB" sz="1400" b="1" dirty="0">
              <a:solidFill>
                <a:schemeClr val="tx1">
                  <a:lumMod val="75000"/>
                  <a:lumOff val="25000"/>
                </a:schemeClr>
              </a:solidFill>
            </a:endParaRPr>
          </a:p>
          <a:p>
            <a:pPr algn="ctr"/>
            <a:r>
              <a:rPr lang="en-GB" sz="1400" dirty="0">
                <a:solidFill>
                  <a:schemeClr val="tx1">
                    <a:lumMod val="75000"/>
                    <a:lumOff val="25000"/>
                  </a:schemeClr>
                </a:solidFill>
              </a:rPr>
              <a:t>Code of Practice on Local Authority Accounting</a:t>
            </a:r>
          </a:p>
        </p:txBody>
      </p:sp>
    </p:spTree>
    <p:extLst>
      <p:ext uri="{BB962C8B-B14F-4D97-AF65-F5344CB8AC3E}">
        <p14:creationId xmlns:p14="http://schemas.microsoft.com/office/powerpoint/2010/main" val="3395291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6DD9D-90BF-4E92-8F11-05E7135EDB3B}"/>
              </a:ext>
            </a:extLst>
          </p:cNvPr>
          <p:cNvSpPr>
            <a:spLocks noGrp="1"/>
          </p:cNvSpPr>
          <p:nvPr>
            <p:ph type="title"/>
          </p:nvPr>
        </p:nvSpPr>
        <p:spPr/>
        <p:txBody>
          <a:bodyPr/>
          <a:lstStyle/>
          <a:p>
            <a:r>
              <a:rPr lang="en-GB" sz="2585" dirty="0">
                <a:solidFill>
                  <a:srgbClr val="236995"/>
                </a:solidFill>
              </a:rPr>
              <a:t>Local audit delivery decline</a:t>
            </a:r>
          </a:p>
        </p:txBody>
      </p:sp>
      <p:sp>
        <p:nvSpPr>
          <p:cNvPr id="3" name="Content Placeholder 2">
            <a:extLst>
              <a:ext uri="{FF2B5EF4-FFF2-40B4-BE49-F238E27FC236}">
                <a16:creationId xmlns:a16="http://schemas.microsoft.com/office/drawing/2014/main" id="{3CAD0AE8-0AFF-4D85-ADF2-73E4E055443A}"/>
              </a:ext>
            </a:extLst>
          </p:cNvPr>
          <p:cNvSpPr>
            <a:spLocks noGrp="1"/>
          </p:cNvSpPr>
          <p:nvPr>
            <p:ph idx="1"/>
          </p:nvPr>
        </p:nvSpPr>
        <p:spPr>
          <a:xfrm>
            <a:off x="716802" y="1700808"/>
            <a:ext cx="7596554" cy="4562686"/>
          </a:xfrm>
        </p:spPr>
        <p:txBody>
          <a:bodyPr>
            <a:normAutofit/>
          </a:bodyPr>
          <a:lstStyle/>
          <a:p>
            <a:r>
              <a:rPr lang="en-GB" sz="2215" dirty="0">
                <a:solidFill>
                  <a:srgbClr val="00B0F0"/>
                </a:solidFill>
              </a:rPr>
              <a:t>43% of 2018/19 opinions o/s at 31 July 2019</a:t>
            </a:r>
          </a:p>
          <a:p>
            <a:r>
              <a:rPr lang="en-GB" sz="2215" dirty="0"/>
              <a:t>FRC’s report on its 2018/19 reviews was very critical </a:t>
            </a:r>
          </a:p>
          <a:p>
            <a:r>
              <a:rPr lang="en-GB" sz="2215" dirty="0"/>
              <a:t>Sir Tony Redmond review commissioned in 2019 </a:t>
            </a:r>
          </a:p>
          <a:p>
            <a:r>
              <a:rPr lang="en-GB" sz="2215" dirty="0"/>
              <a:t>PSAA</a:t>
            </a:r>
            <a:r>
              <a:rPr lang="en-GB" sz="2215" dirty="0">
                <a:solidFill>
                  <a:srgbClr val="FF0000"/>
                </a:solidFill>
              </a:rPr>
              <a:t> </a:t>
            </a:r>
            <a:r>
              <a:rPr lang="en-GB" sz="2215" dirty="0">
                <a:solidFill>
                  <a:srgbClr val="FF0000"/>
                </a:solidFill>
                <a:hlinkClick r:id="rId2">
                  <a:extLst>
                    <a:ext uri="{A12FA001-AC4F-418D-AE19-62706E023703}">
                      <ahyp:hlinkClr xmlns:ahyp="http://schemas.microsoft.com/office/drawing/2018/hyperlinkcolor" val="tx"/>
                    </a:ext>
                  </a:extLst>
                </a:hlinkClick>
              </a:rPr>
              <a:t>research</a:t>
            </a:r>
            <a:r>
              <a:rPr lang="en-GB" sz="2215" dirty="0">
                <a:solidFill>
                  <a:srgbClr val="FF0000"/>
                </a:solidFill>
              </a:rPr>
              <a:t> </a:t>
            </a:r>
            <a:r>
              <a:rPr lang="en-GB" sz="2215" dirty="0"/>
              <a:t>in 2020 highlighted the fragility of supply; we called for a tailored regulatory approach and for systems leadership in evidence to </a:t>
            </a:r>
            <a:r>
              <a:rPr lang="en-GB" sz="2215" dirty="0">
                <a:solidFill>
                  <a:srgbClr val="FF0000"/>
                </a:solidFill>
                <a:hlinkClick r:id="rId3">
                  <a:extLst>
                    <a:ext uri="{A12FA001-AC4F-418D-AE19-62706E023703}">
                      <ahyp:hlinkClr xmlns:ahyp="http://schemas.microsoft.com/office/drawing/2018/hyperlinkcolor" val="tx"/>
                    </a:ext>
                  </a:extLst>
                </a:hlinkClick>
              </a:rPr>
              <a:t>the Redmond review</a:t>
            </a:r>
            <a:r>
              <a:rPr lang="en-GB" sz="2215" dirty="0">
                <a:solidFill>
                  <a:srgbClr val="FF0000"/>
                </a:solidFill>
              </a:rPr>
              <a:t> </a:t>
            </a:r>
            <a:endParaRPr lang="en-GB" sz="2215" dirty="0"/>
          </a:p>
          <a:p>
            <a:pPr marL="316531" lvl="1" indent="-316531">
              <a:buChar char="•"/>
            </a:pPr>
            <a:r>
              <a:rPr lang="en-GB" sz="2215" dirty="0">
                <a:solidFill>
                  <a:srgbClr val="00B0F0"/>
                </a:solidFill>
                <a:ea typeface="+mn-ea"/>
              </a:rPr>
              <a:t>55% of 2019/20 opinions o/s at 30 November 2020</a:t>
            </a:r>
          </a:p>
          <a:p>
            <a:pPr marL="316531" lvl="1" indent="-316531">
              <a:buFontTx/>
              <a:buChar char="•"/>
            </a:pPr>
            <a:r>
              <a:rPr lang="en-GB" sz="2215" dirty="0">
                <a:solidFill>
                  <a:srgbClr val="00B0F0"/>
                </a:solidFill>
              </a:rPr>
              <a:t>91% of 2020/21 opinions o/s at 30 September 2021</a:t>
            </a:r>
          </a:p>
          <a:p>
            <a:pPr marL="316531" lvl="1" indent="-316531">
              <a:buFontTx/>
              <a:buChar char="•"/>
            </a:pPr>
            <a:r>
              <a:rPr lang="en-GB" sz="2215" dirty="0">
                <a:solidFill>
                  <a:srgbClr val="00B0F0"/>
                </a:solidFill>
              </a:rPr>
              <a:t>88% of 2021/22 opinions o/s at 30 November 2022 </a:t>
            </a:r>
          </a:p>
          <a:p>
            <a:pPr marL="316531" lvl="1" indent="-316531">
              <a:buFontTx/>
              <a:buChar char="•"/>
            </a:pPr>
            <a:r>
              <a:rPr lang="en-GB" sz="2215" dirty="0">
                <a:solidFill>
                  <a:srgbClr val="00B0F0"/>
                </a:solidFill>
              </a:rPr>
              <a:t>99% of 2022/23 opinions o/s at 30 September 2023</a:t>
            </a:r>
          </a:p>
          <a:p>
            <a:pPr marL="316531" lvl="1" indent="-316531">
              <a:buChar char="•"/>
            </a:pPr>
            <a:endParaRPr lang="en-GB" sz="2215" dirty="0">
              <a:solidFill>
                <a:srgbClr val="FF0000"/>
              </a:solidFill>
            </a:endParaRPr>
          </a:p>
          <a:p>
            <a:pPr lvl="1"/>
            <a:endParaRPr lang="en-GB" sz="2031" dirty="0"/>
          </a:p>
        </p:txBody>
      </p:sp>
    </p:spTree>
    <p:extLst>
      <p:ext uri="{BB962C8B-B14F-4D97-AF65-F5344CB8AC3E}">
        <p14:creationId xmlns:p14="http://schemas.microsoft.com/office/powerpoint/2010/main" val="222266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AF60E-820B-5E18-E2C0-3537F30FC8B1}"/>
              </a:ext>
            </a:extLst>
          </p:cNvPr>
          <p:cNvSpPr>
            <a:spLocks noGrp="1"/>
          </p:cNvSpPr>
          <p:nvPr>
            <p:ph type="title"/>
          </p:nvPr>
        </p:nvSpPr>
        <p:spPr/>
        <p:txBody>
          <a:bodyPr/>
          <a:lstStyle/>
          <a:p>
            <a:r>
              <a:rPr lang="en-GB" sz="2400" dirty="0">
                <a:solidFill>
                  <a:srgbClr val="236995"/>
                </a:solidFill>
              </a:rPr>
              <a:t>Backlog reviews and plans </a:t>
            </a:r>
          </a:p>
        </p:txBody>
      </p:sp>
      <p:sp>
        <p:nvSpPr>
          <p:cNvPr id="3" name="Content Placeholder 2">
            <a:extLst>
              <a:ext uri="{FF2B5EF4-FFF2-40B4-BE49-F238E27FC236}">
                <a16:creationId xmlns:a16="http://schemas.microsoft.com/office/drawing/2014/main" id="{B87FC269-DA45-8AAB-2D55-9D39102F8781}"/>
              </a:ext>
            </a:extLst>
          </p:cNvPr>
          <p:cNvSpPr>
            <a:spLocks noGrp="1"/>
          </p:cNvSpPr>
          <p:nvPr>
            <p:ph idx="1"/>
          </p:nvPr>
        </p:nvSpPr>
        <p:spPr/>
        <p:txBody>
          <a:bodyPr/>
          <a:lstStyle/>
          <a:p>
            <a:r>
              <a:rPr lang="en-GB" sz="2585" dirty="0">
                <a:solidFill>
                  <a:srgbClr val="FF0000"/>
                </a:solidFill>
                <a:hlinkClick r:id="rId2">
                  <a:extLst>
                    <a:ext uri="{A12FA001-AC4F-418D-AE19-62706E023703}">
                      <ahyp:hlinkClr xmlns:ahyp="http://schemas.microsoft.com/office/drawing/2018/hyperlinkcolor" val="tx"/>
                    </a:ext>
                  </a:extLst>
                </a:hlinkClick>
              </a:rPr>
              <a:t>NAO</a:t>
            </a:r>
            <a:r>
              <a:rPr lang="en-GB" sz="2585" dirty="0">
                <a:solidFill>
                  <a:srgbClr val="FF0000"/>
                </a:solidFill>
              </a:rPr>
              <a:t>, </a:t>
            </a:r>
            <a:r>
              <a:rPr lang="en-GB" sz="2585" dirty="0">
                <a:solidFill>
                  <a:srgbClr val="FF0000"/>
                </a:solidFill>
                <a:hlinkClick r:id="rId3">
                  <a:extLst>
                    <a:ext uri="{A12FA001-AC4F-418D-AE19-62706E023703}">
                      <ahyp:hlinkClr xmlns:ahyp="http://schemas.microsoft.com/office/drawing/2018/hyperlinkcolor" val="tx"/>
                    </a:ext>
                  </a:extLst>
                </a:hlinkClick>
              </a:rPr>
              <a:t>PAC</a:t>
            </a:r>
            <a:r>
              <a:rPr lang="en-GB" sz="2585" dirty="0">
                <a:solidFill>
                  <a:srgbClr val="FF0000"/>
                </a:solidFill>
              </a:rPr>
              <a:t>, </a:t>
            </a:r>
            <a:r>
              <a:rPr lang="en-GB" sz="2585" dirty="0">
                <a:solidFill>
                  <a:srgbClr val="FF0000"/>
                </a:solidFill>
                <a:hlinkClick r:id="rId4">
                  <a:extLst>
                    <a:ext uri="{A12FA001-AC4F-418D-AE19-62706E023703}">
                      <ahyp:hlinkClr xmlns:ahyp="http://schemas.microsoft.com/office/drawing/2018/hyperlinkcolor" val="tx"/>
                    </a:ext>
                  </a:extLst>
                </a:hlinkClick>
              </a:rPr>
              <a:t>LUHC Select Committee</a:t>
            </a:r>
            <a:r>
              <a:rPr lang="en-GB" sz="2585" dirty="0">
                <a:solidFill>
                  <a:srgbClr val="FF0000"/>
                </a:solidFill>
              </a:rPr>
              <a:t>, </a:t>
            </a:r>
            <a:r>
              <a:rPr lang="en-GB" sz="2585" dirty="0">
                <a:solidFill>
                  <a:srgbClr val="FF0000"/>
                </a:solidFill>
                <a:hlinkClick r:id="rId5">
                  <a:extLst>
                    <a:ext uri="{A12FA001-AC4F-418D-AE19-62706E023703}">
                      <ahyp:hlinkClr xmlns:ahyp="http://schemas.microsoft.com/office/drawing/2018/hyperlinkcolor" val="tx"/>
                    </a:ext>
                  </a:extLst>
                </a:hlinkClick>
              </a:rPr>
              <a:t>Grant Thornton</a:t>
            </a:r>
            <a:r>
              <a:rPr lang="en-GB" sz="2585" dirty="0">
                <a:solidFill>
                  <a:srgbClr val="FF0000"/>
                </a:solidFill>
              </a:rPr>
              <a:t> </a:t>
            </a:r>
            <a:r>
              <a:rPr lang="en-GB" sz="2585" dirty="0"/>
              <a:t>reports</a:t>
            </a:r>
          </a:p>
          <a:p>
            <a:r>
              <a:rPr lang="en-GB" sz="2585" dirty="0"/>
              <a:t>Ministerial statements </a:t>
            </a:r>
            <a:r>
              <a:rPr lang="en-GB" sz="2585" dirty="0">
                <a:solidFill>
                  <a:srgbClr val="FF0000"/>
                </a:solidFill>
                <a:hlinkClick r:id="rId6">
                  <a:extLst>
                    <a:ext uri="{A12FA001-AC4F-418D-AE19-62706E023703}">
                      <ahyp:hlinkClr xmlns:ahyp="http://schemas.microsoft.com/office/drawing/2018/hyperlinkcolor" val="tx"/>
                    </a:ext>
                  </a:extLst>
                </a:hlinkClick>
              </a:rPr>
              <a:t>July 2023</a:t>
            </a:r>
            <a:r>
              <a:rPr lang="en-GB" sz="2585" dirty="0">
                <a:solidFill>
                  <a:srgbClr val="FF0000"/>
                </a:solidFill>
              </a:rPr>
              <a:t> </a:t>
            </a:r>
            <a:r>
              <a:rPr lang="en-GB" sz="2585" dirty="0"/>
              <a:t>&amp; </a:t>
            </a:r>
            <a:r>
              <a:rPr lang="en-GB" sz="2585" dirty="0">
                <a:solidFill>
                  <a:srgbClr val="FF0000"/>
                </a:solidFill>
                <a:hlinkClick r:id="rId7">
                  <a:extLst>
                    <a:ext uri="{A12FA001-AC4F-418D-AE19-62706E023703}">
                      <ahyp:hlinkClr xmlns:ahyp="http://schemas.microsoft.com/office/drawing/2018/hyperlinkcolor" val="tx"/>
                    </a:ext>
                  </a:extLst>
                </a:hlinkClick>
              </a:rPr>
              <a:t>Feb 2024</a:t>
            </a:r>
            <a:endParaRPr lang="en-GB" sz="2585" dirty="0">
              <a:solidFill>
                <a:srgbClr val="FF0000"/>
              </a:solidFill>
            </a:endParaRPr>
          </a:p>
          <a:p>
            <a:r>
              <a:rPr lang="en-GB" sz="2585" dirty="0"/>
              <a:t>NAO &amp; DLUHC consultations in February 2024 to enable a reset up to 2022/23 by 30 September 2024, then recovery and reform of the whole system</a:t>
            </a:r>
          </a:p>
          <a:p>
            <a:r>
              <a:rPr lang="en-GB" sz="2585" dirty="0">
                <a:highlight>
                  <a:srgbClr val="FFFFFF"/>
                </a:highlight>
              </a:rPr>
              <a:t>Consultation response was being prepared, but put</a:t>
            </a:r>
            <a:r>
              <a:rPr lang="en-GB" sz="2585" dirty="0"/>
              <a:t> on hold due to the election announcement</a:t>
            </a:r>
          </a:p>
          <a:p>
            <a:endParaRPr lang="en-GB" dirty="0">
              <a:latin typeface="+mj-lt"/>
            </a:endParaRPr>
          </a:p>
          <a:p>
            <a:endParaRPr lang="en-GB" dirty="0">
              <a:solidFill>
                <a:srgbClr val="FF0000"/>
              </a:solidFill>
            </a:endParaRPr>
          </a:p>
          <a:p>
            <a:endParaRPr lang="en-GB" dirty="0"/>
          </a:p>
        </p:txBody>
      </p:sp>
    </p:spTree>
    <p:extLst>
      <p:ext uri="{BB962C8B-B14F-4D97-AF65-F5344CB8AC3E}">
        <p14:creationId xmlns:p14="http://schemas.microsoft.com/office/powerpoint/2010/main" val="3653649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BCFA-AF91-FDB2-4DD9-23159F27FC37}"/>
              </a:ext>
            </a:extLst>
          </p:cNvPr>
          <p:cNvSpPr>
            <a:spLocks noGrp="1"/>
          </p:cNvSpPr>
          <p:nvPr>
            <p:ph type="title"/>
          </p:nvPr>
        </p:nvSpPr>
        <p:spPr/>
        <p:txBody>
          <a:bodyPr/>
          <a:lstStyle/>
          <a:p>
            <a:r>
              <a:rPr lang="en-GB" sz="2585" dirty="0">
                <a:solidFill>
                  <a:srgbClr val="236995"/>
                </a:solidFill>
              </a:rPr>
              <a:t>New Government statements on local audit </a:t>
            </a:r>
          </a:p>
        </p:txBody>
      </p:sp>
      <p:sp>
        <p:nvSpPr>
          <p:cNvPr id="3" name="Content Placeholder 2">
            <a:extLst>
              <a:ext uri="{FF2B5EF4-FFF2-40B4-BE49-F238E27FC236}">
                <a16:creationId xmlns:a16="http://schemas.microsoft.com/office/drawing/2014/main" id="{90F95D7B-B6F7-7984-4AC4-2D256F2AA084}"/>
              </a:ext>
            </a:extLst>
          </p:cNvPr>
          <p:cNvSpPr>
            <a:spLocks noGrp="1"/>
          </p:cNvSpPr>
          <p:nvPr>
            <p:ph idx="1"/>
          </p:nvPr>
        </p:nvSpPr>
        <p:spPr>
          <a:xfrm>
            <a:off x="539262" y="1572359"/>
            <a:ext cx="8229600" cy="4346331"/>
          </a:xfrm>
        </p:spPr>
        <p:txBody>
          <a:bodyPr/>
          <a:lstStyle/>
          <a:p>
            <a:pPr marL="0" indent="0">
              <a:spcBef>
                <a:spcPts val="554"/>
              </a:spcBef>
              <a:spcAft>
                <a:spcPts val="0"/>
              </a:spcAft>
              <a:buNone/>
            </a:pPr>
            <a:r>
              <a:rPr lang="en-GB" sz="2400" dirty="0">
                <a:latin typeface="Arial" panose="020B0604020202020204" pitchFamily="34" charset="0"/>
              </a:rPr>
              <a:t>‘…we must also reform funding for local government and sort out these inefficiencies. We will start by reforming the local audit system to support value for money for the taxpayer.’</a:t>
            </a:r>
          </a:p>
          <a:p>
            <a:pPr marL="0" indent="0">
              <a:lnSpc>
                <a:spcPct val="120000"/>
              </a:lnSpc>
              <a:spcBef>
                <a:spcPts val="554"/>
              </a:spcBef>
              <a:spcAft>
                <a:spcPts val="0"/>
              </a:spcAft>
              <a:buNone/>
            </a:pPr>
            <a:r>
              <a:rPr lang="en-GB" sz="1662" dirty="0">
                <a:latin typeface="Arial" panose="020B0604020202020204" pitchFamily="34" charset="0"/>
              </a:rPr>
              <a:t>The Rt Hon Angela Rayner, Secretary of State (MHCLG) 18 July 2024</a:t>
            </a:r>
          </a:p>
          <a:p>
            <a:pPr marL="0" indent="0">
              <a:lnSpc>
                <a:spcPct val="110000"/>
              </a:lnSpc>
              <a:spcBef>
                <a:spcPts val="554"/>
              </a:spcBef>
              <a:spcAft>
                <a:spcPts val="0"/>
              </a:spcAft>
              <a:buNone/>
            </a:pPr>
            <a:r>
              <a:rPr lang="en-GB" sz="2400" dirty="0">
                <a:latin typeface="Arial" panose="020B0604020202020204" pitchFamily="34" charset="0"/>
              </a:rPr>
              <a:t>‘Significant reform is needed to overhaul the local audit system…. I will continue to review the evidence, including considering the recommendations of external reviews to date, and will update the House in the Autumn on the Government's longer-term plans to fix local audit.’</a:t>
            </a:r>
            <a:endParaRPr lang="en-GB" sz="2400" dirty="0">
              <a:latin typeface="Arial" panose="020B0604020202020204" pitchFamily="34" charset="0"/>
              <a:sym typeface="Helvetica"/>
            </a:endParaRPr>
          </a:p>
          <a:p>
            <a:pPr marL="0" indent="0" defTabSz="422041" fontAlgn="auto">
              <a:lnSpc>
                <a:spcPct val="120000"/>
              </a:lnSpc>
              <a:spcBef>
                <a:spcPts val="554"/>
              </a:spcBef>
              <a:spcAft>
                <a:spcPts val="0"/>
              </a:spcAft>
              <a:buNone/>
            </a:pPr>
            <a:r>
              <a:rPr lang="en-GB" sz="1662" dirty="0">
                <a:solidFill>
                  <a:srgbClr val="0B0C0C"/>
                </a:solidFill>
                <a:latin typeface="Arial" panose="020B0604020202020204" pitchFamily="34" charset="0"/>
                <a:cs typeface="Arial" panose="020B0604020202020204" pitchFamily="34" charset="0"/>
                <a:sym typeface="Helvetica"/>
              </a:rPr>
              <a:t>Jim McMahon, </a:t>
            </a:r>
            <a:r>
              <a:rPr lang="en-GB" sz="1662" dirty="0">
                <a:latin typeface="Arial" panose="020B0604020202020204" pitchFamily="34" charset="0"/>
                <a:cs typeface="Arial" panose="020B0604020202020204" pitchFamily="34" charset="0"/>
              </a:rPr>
              <a:t>Minister of State (MHCLG) 30 July 2024</a:t>
            </a:r>
            <a:endParaRPr lang="en-GB" sz="1662" dirty="0">
              <a:solidFill>
                <a:srgbClr val="000000"/>
              </a:solidFill>
              <a:latin typeface="Arial" panose="020B0604020202020204" pitchFamily="34" charset="0"/>
              <a:ea typeface="+mj-ea"/>
              <a:cs typeface="Arial" panose="020B0604020202020204" pitchFamily="34" charset="0"/>
              <a:sym typeface="Helvetica"/>
            </a:endParaRPr>
          </a:p>
          <a:p>
            <a:endParaRPr lang="en-GB" dirty="0"/>
          </a:p>
        </p:txBody>
      </p:sp>
    </p:spTree>
    <p:extLst>
      <p:ext uri="{BB962C8B-B14F-4D97-AF65-F5344CB8AC3E}">
        <p14:creationId xmlns:p14="http://schemas.microsoft.com/office/powerpoint/2010/main" val="633803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FD89A-30DA-7F00-454F-C393C9FED74A}"/>
              </a:ext>
            </a:extLst>
          </p:cNvPr>
          <p:cNvSpPr>
            <a:spLocks noGrp="1"/>
          </p:cNvSpPr>
          <p:nvPr>
            <p:ph type="title"/>
          </p:nvPr>
        </p:nvSpPr>
        <p:spPr/>
        <p:txBody>
          <a:bodyPr/>
          <a:lstStyle/>
          <a:p>
            <a:r>
              <a:rPr lang="en-GB" sz="2585" dirty="0">
                <a:solidFill>
                  <a:srgbClr val="236995"/>
                </a:solidFill>
              </a:rPr>
              <a:t>The three phases,  CIPFA &amp; FRC explainers</a:t>
            </a:r>
          </a:p>
        </p:txBody>
      </p:sp>
      <p:sp>
        <p:nvSpPr>
          <p:cNvPr id="3" name="Content Placeholder 2">
            <a:extLst>
              <a:ext uri="{FF2B5EF4-FFF2-40B4-BE49-F238E27FC236}">
                <a16:creationId xmlns:a16="http://schemas.microsoft.com/office/drawing/2014/main" id="{E4875D73-C73B-A79E-C55E-E6248BD02FCC}"/>
              </a:ext>
            </a:extLst>
          </p:cNvPr>
          <p:cNvSpPr>
            <a:spLocks noGrp="1"/>
          </p:cNvSpPr>
          <p:nvPr>
            <p:ph idx="1"/>
          </p:nvPr>
        </p:nvSpPr>
        <p:spPr>
          <a:xfrm>
            <a:off x="539262" y="1368463"/>
            <a:ext cx="8229600" cy="4652825"/>
          </a:xfrm>
        </p:spPr>
        <p:txBody>
          <a:bodyPr/>
          <a:lstStyle/>
          <a:p>
            <a:r>
              <a:rPr lang="en-GB" sz="2215" dirty="0">
                <a:latin typeface="+mj-lt"/>
              </a:rPr>
              <a:t>Phase 1: Reset – clear the backlog of audit opinions up to and including 2022/23 by 13 December 2024</a:t>
            </a:r>
          </a:p>
          <a:p>
            <a:endParaRPr lang="en-GB" sz="2215" dirty="0">
              <a:latin typeface="+mj-lt"/>
            </a:endParaRPr>
          </a:p>
          <a:p>
            <a:r>
              <a:rPr lang="en-GB" sz="2215" dirty="0">
                <a:latin typeface="+mj-lt"/>
              </a:rPr>
              <a:t>Phase 2: Recovery – stop a recurrence of the backlog by using backstop dates and allowing opening balance assurance to be rebuilt over multiple audit cycles</a:t>
            </a:r>
          </a:p>
          <a:p>
            <a:pPr marL="0" indent="0">
              <a:buNone/>
            </a:pPr>
            <a:r>
              <a:rPr lang="en-GB" sz="2215" dirty="0">
                <a:latin typeface="+mj-lt"/>
              </a:rPr>
              <a:t> </a:t>
            </a:r>
          </a:p>
          <a:p>
            <a:pPr>
              <a:spcBef>
                <a:spcPts val="277"/>
              </a:spcBef>
            </a:pPr>
            <a:r>
              <a:rPr lang="en-GB" sz="2215" dirty="0">
                <a:latin typeface="+mj-lt"/>
              </a:rPr>
              <a:t>Phase 3: Overhaul – address the systemic challenges</a:t>
            </a:r>
          </a:p>
          <a:p>
            <a:pPr marL="0" indent="0">
              <a:spcBef>
                <a:spcPts val="92"/>
              </a:spcBef>
              <a:buNone/>
            </a:pPr>
            <a:endParaRPr lang="en-GB" sz="2215" dirty="0">
              <a:highlight>
                <a:srgbClr val="FFFF00"/>
              </a:highlight>
              <a:latin typeface="+mj-lt"/>
            </a:endParaRPr>
          </a:p>
          <a:p>
            <a:pPr marL="0" indent="0">
              <a:spcBef>
                <a:spcPts val="92"/>
              </a:spcBef>
              <a:buNone/>
            </a:pPr>
            <a:r>
              <a:rPr lang="en-GB" sz="2215" dirty="0">
                <a:solidFill>
                  <a:srgbClr val="000000"/>
                </a:solidFill>
              </a:rPr>
              <a:t>The Financial Reporting Council has issued an </a:t>
            </a:r>
            <a:r>
              <a:rPr lang="en-GB" sz="2215" dirty="0">
                <a:solidFill>
                  <a:srgbClr val="FF0000"/>
                </a:solidFill>
                <a:hlinkClick r:id="rId3">
                  <a:extLst>
                    <a:ext uri="{A12FA001-AC4F-418D-AE19-62706E023703}">
                      <ahyp:hlinkClr xmlns:ahyp="http://schemas.microsoft.com/office/drawing/2018/hyperlinkcolor" val="tx"/>
                    </a:ext>
                  </a:extLst>
                </a:hlinkClick>
              </a:rPr>
              <a:t>Accessible Guide to the Local Audit Backlog, Rebuilding Assurance</a:t>
            </a:r>
            <a:endParaRPr lang="en-GB" sz="2215" dirty="0">
              <a:solidFill>
                <a:srgbClr val="FF0000"/>
              </a:solidFill>
            </a:endParaRPr>
          </a:p>
          <a:p>
            <a:pPr marL="0" indent="0">
              <a:spcBef>
                <a:spcPts val="92"/>
              </a:spcBef>
              <a:buNone/>
            </a:pPr>
            <a:endParaRPr lang="en-GB" sz="2215" dirty="0">
              <a:solidFill>
                <a:srgbClr val="FF0000"/>
              </a:solidFill>
            </a:endParaRPr>
          </a:p>
          <a:p>
            <a:pPr marL="0" indent="0">
              <a:spcBef>
                <a:spcPts val="92"/>
              </a:spcBef>
              <a:buNone/>
            </a:pPr>
            <a:r>
              <a:rPr lang="en-GB" sz="2215" dirty="0">
                <a:solidFill>
                  <a:srgbClr val="FF0000"/>
                </a:solidFill>
                <a:hlinkClick r:id="rId4">
                  <a:extLst>
                    <a:ext uri="{A12FA001-AC4F-418D-AE19-62706E023703}">
                      <ahyp:hlinkClr xmlns:ahyp="http://schemas.microsoft.com/office/drawing/2018/hyperlinkcolor" val="tx"/>
                    </a:ext>
                  </a:extLst>
                </a:hlinkClick>
              </a:rPr>
              <a:t>CIPFA Audit Committee update</a:t>
            </a:r>
            <a:endParaRPr lang="en-GB" sz="2215" dirty="0">
              <a:solidFill>
                <a:srgbClr val="FF0000"/>
              </a:solidFill>
            </a:endParaRPr>
          </a:p>
          <a:p>
            <a:pPr marL="0" indent="0">
              <a:buNone/>
            </a:pPr>
            <a:endParaRPr lang="en-GB" sz="2215" dirty="0">
              <a:latin typeface="+mj-lt"/>
            </a:endParaRPr>
          </a:p>
        </p:txBody>
      </p:sp>
    </p:spTree>
    <p:extLst>
      <p:ext uri="{BB962C8B-B14F-4D97-AF65-F5344CB8AC3E}">
        <p14:creationId xmlns:p14="http://schemas.microsoft.com/office/powerpoint/2010/main" val="276342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FD89A-30DA-7F00-454F-C393C9FED74A}"/>
              </a:ext>
            </a:extLst>
          </p:cNvPr>
          <p:cNvSpPr>
            <a:spLocks noGrp="1"/>
          </p:cNvSpPr>
          <p:nvPr>
            <p:ph type="title"/>
          </p:nvPr>
        </p:nvSpPr>
        <p:spPr/>
        <p:txBody>
          <a:bodyPr/>
          <a:lstStyle/>
          <a:p>
            <a:r>
              <a:rPr lang="en-GB" sz="2585" dirty="0">
                <a:solidFill>
                  <a:srgbClr val="236995"/>
                </a:solidFill>
              </a:rPr>
              <a:t>Statutory backstop dates for audited accounts</a:t>
            </a:r>
          </a:p>
        </p:txBody>
      </p:sp>
      <p:sp>
        <p:nvSpPr>
          <p:cNvPr id="3" name="Content Placeholder 2">
            <a:extLst>
              <a:ext uri="{FF2B5EF4-FFF2-40B4-BE49-F238E27FC236}">
                <a16:creationId xmlns:a16="http://schemas.microsoft.com/office/drawing/2014/main" id="{E4875D73-C73B-A79E-C55E-E6248BD02FCC}"/>
              </a:ext>
            </a:extLst>
          </p:cNvPr>
          <p:cNvSpPr>
            <a:spLocks noGrp="1"/>
          </p:cNvSpPr>
          <p:nvPr>
            <p:ph idx="1"/>
          </p:nvPr>
        </p:nvSpPr>
        <p:spPr>
          <a:xfrm>
            <a:off x="539262" y="1368464"/>
            <a:ext cx="8229600" cy="4346331"/>
          </a:xfrm>
        </p:spPr>
        <p:txBody>
          <a:bodyPr/>
          <a:lstStyle/>
          <a:p>
            <a:pPr>
              <a:spcBef>
                <a:spcPts val="0"/>
              </a:spcBef>
              <a:buFont typeface="Arial" panose="020B0604020202020204" pitchFamily="34" charset="0"/>
              <a:buChar char="•"/>
            </a:pPr>
            <a:endParaRPr lang="en-GB" sz="2215" dirty="0">
              <a:latin typeface="+mj-lt"/>
            </a:endParaRPr>
          </a:p>
          <a:p>
            <a:pPr>
              <a:spcBef>
                <a:spcPts val="0"/>
              </a:spcBef>
              <a:buFont typeface="Arial" panose="020B0604020202020204" pitchFamily="34" charset="0"/>
              <a:buChar char="•"/>
            </a:pPr>
            <a:r>
              <a:rPr lang="en-GB" sz="2215" dirty="0">
                <a:latin typeface="+mj-lt"/>
              </a:rPr>
              <a:t>2022/23: 13 December 2024</a:t>
            </a:r>
          </a:p>
          <a:p>
            <a:pPr>
              <a:spcBef>
                <a:spcPts val="0"/>
              </a:spcBef>
              <a:buFont typeface="Arial" panose="020B0604020202020204" pitchFamily="34" charset="0"/>
              <a:buChar char="•"/>
            </a:pPr>
            <a:r>
              <a:rPr lang="en-GB" sz="2215" dirty="0">
                <a:latin typeface="+mj-lt"/>
              </a:rPr>
              <a:t>2023/24: 28 February 2025</a:t>
            </a:r>
          </a:p>
          <a:p>
            <a:pPr>
              <a:spcBef>
                <a:spcPts val="0"/>
              </a:spcBef>
              <a:buFont typeface="Arial" panose="020B0604020202020204" pitchFamily="34" charset="0"/>
              <a:buChar char="•"/>
            </a:pPr>
            <a:r>
              <a:rPr lang="en-GB" sz="2215" dirty="0">
                <a:latin typeface="+mj-lt"/>
              </a:rPr>
              <a:t>2024/25: 27 February 2026</a:t>
            </a:r>
          </a:p>
          <a:p>
            <a:pPr>
              <a:spcBef>
                <a:spcPts val="0"/>
              </a:spcBef>
              <a:buFont typeface="Arial" panose="020B0604020202020204" pitchFamily="34" charset="0"/>
              <a:buChar char="•"/>
            </a:pPr>
            <a:r>
              <a:rPr lang="en-GB" sz="2215" dirty="0">
                <a:latin typeface="+mj-lt"/>
              </a:rPr>
              <a:t>2025/26: 31 January 2027</a:t>
            </a:r>
          </a:p>
          <a:p>
            <a:pPr>
              <a:spcBef>
                <a:spcPts val="0"/>
              </a:spcBef>
              <a:buFont typeface="Arial" panose="020B0604020202020204" pitchFamily="34" charset="0"/>
              <a:buChar char="•"/>
            </a:pPr>
            <a:r>
              <a:rPr lang="en-GB" sz="2215" dirty="0">
                <a:latin typeface="+mj-lt"/>
              </a:rPr>
              <a:t>2026/27: 30 November 2027</a:t>
            </a:r>
          </a:p>
          <a:p>
            <a:pPr>
              <a:spcBef>
                <a:spcPts val="0"/>
              </a:spcBef>
              <a:buFont typeface="Arial" panose="020B0604020202020204" pitchFamily="34" charset="0"/>
              <a:buChar char="•"/>
            </a:pPr>
            <a:r>
              <a:rPr lang="en-GB" sz="2215" dirty="0">
                <a:latin typeface="+mj-lt"/>
              </a:rPr>
              <a:t>2027/28: 30 November 2028</a:t>
            </a:r>
          </a:p>
          <a:p>
            <a:pPr>
              <a:spcBef>
                <a:spcPts val="0"/>
              </a:spcBef>
              <a:buFont typeface="Arial" panose="020B0604020202020204" pitchFamily="34" charset="0"/>
              <a:buChar char="•"/>
            </a:pPr>
            <a:endParaRPr lang="en-GB" sz="2215" dirty="0">
              <a:latin typeface="+mj-lt"/>
            </a:endParaRPr>
          </a:p>
          <a:p>
            <a:pPr>
              <a:spcBef>
                <a:spcPts val="0"/>
              </a:spcBef>
            </a:pPr>
            <a:r>
              <a:rPr lang="en-GB" sz="2215" dirty="0">
                <a:latin typeface="+mj-lt"/>
              </a:rPr>
              <a:t>Likely to be modified/disclaimed opinions for several years</a:t>
            </a:r>
          </a:p>
          <a:p>
            <a:pPr>
              <a:spcBef>
                <a:spcPts val="0"/>
              </a:spcBef>
            </a:pPr>
            <a:endParaRPr lang="en-GB" sz="2215" dirty="0">
              <a:latin typeface="+mj-lt"/>
            </a:endParaRPr>
          </a:p>
          <a:p>
            <a:pPr>
              <a:spcBef>
                <a:spcPts val="0"/>
              </a:spcBef>
            </a:pPr>
            <a:r>
              <a:rPr lang="en-GB" sz="2215" dirty="0">
                <a:latin typeface="+mj-lt"/>
              </a:rPr>
              <a:t>Published lists of bodies and auditors that do and don’t meet the backstop dates</a:t>
            </a:r>
          </a:p>
        </p:txBody>
      </p:sp>
    </p:spTree>
    <p:extLst>
      <p:ext uri="{BB962C8B-B14F-4D97-AF65-F5344CB8AC3E}">
        <p14:creationId xmlns:p14="http://schemas.microsoft.com/office/powerpoint/2010/main" val="2977075546"/>
      </p:ext>
    </p:extLst>
  </p:cSld>
  <p:clrMapOvr>
    <a:masterClrMapping/>
  </p:clrMapOvr>
</p:sld>
</file>

<file path=ppt/theme/theme1.xml><?xml version="1.0" encoding="utf-8"?>
<a:theme xmlns:a="http://schemas.openxmlformats.org/drawingml/2006/main" name="ac_md_Powerpoint presentation - Audit Commission V6.11">
  <a:themeElements>
    <a:clrScheme name="Custom 1">
      <a:dk1>
        <a:sysClr val="windowText" lastClr="000000"/>
      </a:dk1>
      <a:lt1>
        <a:sysClr val="window" lastClr="FFFFFF"/>
      </a:lt1>
      <a:dk2>
        <a:srgbClr val="006633"/>
      </a:dk2>
      <a:lt2>
        <a:srgbClr val="F5D400"/>
      </a:lt2>
      <a:accent1>
        <a:srgbClr val="AD002B"/>
      </a:accent1>
      <a:accent2>
        <a:srgbClr val="FF7800"/>
      </a:accent2>
      <a:accent3>
        <a:srgbClr val="004C90"/>
      </a:accent3>
      <a:accent4>
        <a:srgbClr val="0099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Office Theme 1">
        <a:dk1>
          <a:srgbClr val="000000"/>
        </a:dk1>
        <a:lt1>
          <a:srgbClr val="FFFFFF"/>
        </a:lt1>
        <a:dk2>
          <a:srgbClr val="006633"/>
        </a:dk2>
        <a:lt2>
          <a:srgbClr val="F5D400"/>
        </a:lt2>
        <a:accent1>
          <a:srgbClr val="AD002B"/>
        </a:accent1>
        <a:accent2>
          <a:srgbClr val="FF7800"/>
        </a:accent2>
        <a:accent3>
          <a:srgbClr val="FFFFFF"/>
        </a:accent3>
        <a:accent4>
          <a:srgbClr val="000000"/>
        </a:accent4>
        <a:accent5>
          <a:srgbClr val="D3AAAC"/>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3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006633"/>
      </a:dk2>
      <a:lt2>
        <a:srgbClr val="F5D400"/>
      </a:lt2>
      <a:accent1>
        <a:srgbClr val="AD002B"/>
      </a:accent1>
      <a:accent2>
        <a:srgbClr val="FF7800"/>
      </a:accent2>
      <a:accent3>
        <a:srgbClr val="004C90"/>
      </a:accent3>
      <a:accent4>
        <a:srgbClr val="0099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6633"/>
        </a:dk1>
        <a:lt1>
          <a:srgbClr val="FFFFFF"/>
        </a:lt1>
        <a:dk2>
          <a:srgbClr val="000000"/>
        </a:dk2>
        <a:lt2>
          <a:srgbClr val="F5D400"/>
        </a:lt2>
        <a:accent1>
          <a:srgbClr val="AD002B"/>
        </a:accent1>
        <a:accent2>
          <a:srgbClr val="FF7800"/>
        </a:accent2>
        <a:accent3>
          <a:srgbClr val="AAAAAA"/>
        </a:accent3>
        <a:accent4>
          <a:srgbClr val="DADADA"/>
        </a:accent4>
        <a:accent5>
          <a:srgbClr val="D3AAAC"/>
        </a:accent5>
        <a:accent6>
          <a:srgbClr val="E76C00"/>
        </a:accent6>
        <a:hlink>
          <a:srgbClr val="0000FF"/>
        </a:hlink>
        <a:folHlink>
          <a:srgbClr val="800080"/>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Office Theme 1">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8270c081-d9f3-48ae-83c7-c2320a8ca25c"/>
</file>

<file path=customXml/itemProps1.xml><?xml version="1.0" encoding="utf-8"?>
<ds:datastoreItem xmlns:ds="http://schemas.openxmlformats.org/officeDocument/2006/customXml" ds:itemID="{F6D626BB-AFEC-4752-AC40-92A4570C6CFB}">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ac_md_Powerpoint presentation - Audit Commission V6.11</Template>
  <TotalTime>2928</TotalTime>
  <Words>1281</Words>
  <Application>Microsoft Office PowerPoint</Application>
  <PresentationFormat>On-screen Show (4:3)</PresentationFormat>
  <Paragraphs>223</Paragraphs>
  <Slides>21</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GDS Transport</vt:lpstr>
      <vt:lpstr>Helvetica</vt:lpstr>
      <vt:lpstr>Wingdings</vt:lpstr>
      <vt:lpstr>ac_md_Powerpoint presentation - Audit Commission V6.11</vt:lpstr>
      <vt:lpstr>Office Theme</vt:lpstr>
      <vt:lpstr>1_Office Theme</vt:lpstr>
      <vt:lpstr>SDCT Conference</vt:lpstr>
      <vt:lpstr>What we will cover</vt:lpstr>
      <vt:lpstr>  </vt:lpstr>
      <vt:lpstr>Current Local Audit Framework</vt:lpstr>
      <vt:lpstr>Local audit delivery decline</vt:lpstr>
      <vt:lpstr>Backlog reviews and plans </vt:lpstr>
      <vt:lpstr>New Government statements on local audit </vt:lpstr>
      <vt:lpstr>The three phases,  CIPFA &amp; FRC explainers</vt:lpstr>
      <vt:lpstr>Statutory backstop dates for audited accounts</vt:lpstr>
      <vt:lpstr>   Outcome of the first backstop –  13 December 2024   </vt:lpstr>
      <vt:lpstr>Non-Compliance List</vt:lpstr>
      <vt:lpstr>   Outcome of the second backstop – 28 February 2025   </vt:lpstr>
      <vt:lpstr>   Outcome of the second backstop – 28 February 2025   </vt:lpstr>
      <vt:lpstr> </vt:lpstr>
      <vt:lpstr>Overhaul of local audit</vt:lpstr>
      <vt:lpstr>Overhaul of local audit</vt:lpstr>
      <vt:lpstr>Local audit reform </vt:lpstr>
      <vt:lpstr>Local Audit Office – Three systemic challenges</vt:lpstr>
      <vt:lpstr>Local Audit Office – Three systemic challenges</vt:lpstr>
      <vt:lpstr>Future Framework</vt:lpstr>
      <vt:lpstr>Questions</vt:lpstr>
    </vt:vector>
  </TitlesOfParts>
  <Company>Department for Communities and Local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Rachel Johnson</dc:creator>
  <cp:lastModifiedBy>Michael Watts</cp:lastModifiedBy>
  <cp:revision>100</cp:revision>
  <dcterms:created xsi:type="dcterms:W3CDTF">2015-03-04T17:31:24Z</dcterms:created>
  <dcterms:modified xsi:type="dcterms:W3CDTF">2025-03-14T11:05:02Z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f2f28711-a79e-477a-9050-cc4d1974cc6c</vt:lpwstr>
  </property>
  <property fmtid="{D5CDD505-2E9C-101B-9397-08002B2CF9AE}" pid="3" name="bjDocumentSecurityLabel">
    <vt:lpwstr>No Marking</vt:lpwstr>
  </property>
  <property fmtid="{D5CDD505-2E9C-101B-9397-08002B2CF9AE}" pid="4" name="bjSaver">
    <vt:lpwstr>fZzpv82cg+Gfj4IGnVlmvNSKRfIX2xHt</vt:lpwstr>
  </property>
</Properties>
</file>