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076137614" r:id="rId3"/>
    <p:sldId id="2076137615" r:id="rId4"/>
    <p:sldId id="2076137612" r:id="rId5"/>
    <p:sldId id="2076137604" r:id="rId6"/>
    <p:sldId id="2076137616" r:id="rId7"/>
    <p:sldId id="2076137617" r:id="rId8"/>
    <p:sldId id="4916" r:id="rId9"/>
    <p:sldId id="302" r:id="rId10"/>
    <p:sldId id="2076137550" r:id="rId11"/>
    <p:sldId id="2076137605" r:id="rId12"/>
    <p:sldId id="20761376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09A539-271D-3858-F43E-4A3052906A9F}" name="Allsop, Simon" initials="SA" userId="S::Simon.Allsop@cipfa.org::4c618b3a-bfb3-44d6-9cea-b5f32cab67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5D1A72-38C6-4FDD-ADC9-5BDAC3309176}" v="92" dt="2025-03-19T22:15:02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75419" autoAdjust="0"/>
  </p:normalViewPr>
  <p:slideViewPr>
    <p:cSldViewPr snapToGrid="0">
      <p:cViewPr varScale="1">
        <p:scale>
          <a:sx n="70" d="100"/>
          <a:sy n="70" d="100"/>
        </p:scale>
        <p:origin x="1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99E75-82E3-4071-832D-0D7491058C1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76280C-9E97-4196-A1D9-A79C21E04A7E}">
      <dgm:prSet phldrT="[Text]"/>
      <dgm:spPr/>
      <dgm:t>
        <a:bodyPr/>
        <a:lstStyle/>
        <a:p>
          <a:r>
            <a:rPr lang="en-US" dirty="0"/>
            <a:t>Attractiveness of the sector </a:t>
          </a:r>
          <a:endParaRPr lang="en-GB" dirty="0"/>
        </a:p>
      </dgm:t>
    </dgm:pt>
    <dgm:pt modelId="{E3FD4680-FAAF-45C9-9557-69E0729C784E}" type="parTrans" cxnId="{0D006B09-6CAA-4D96-A143-D96CE2CF5116}">
      <dgm:prSet/>
      <dgm:spPr/>
      <dgm:t>
        <a:bodyPr/>
        <a:lstStyle/>
        <a:p>
          <a:endParaRPr lang="en-GB"/>
        </a:p>
      </dgm:t>
    </dgm:pt>
    <dgm:pt modelId="{9599DD8A-CE4B-4ECF-8A73-CC1446016DA9}" type="sibTrans" cxnId="{0D006B09-6CAA-4D96-A143-D96CE2CF5116}">
      <dgm:prSet/>
      <dgm:spPr/>
      <dgm:t>
        <a:bodyPr/>
        <a:lstStyle/>
        <a:p>
          <a:endParaRPr lang="en-GB"/>
        </a:p>
      </dgm:t>
    </dgm:pt>
    <dgm:pt modelId="{AF81FB17-5001-4139-B115-DF300CDE52A8}">
      <dgm:prSet phldrT="[Text]"/>
      <dgm:spPr/>
      <dgm:t>
        <a:bodyPr/>
        <a:lstStyle/>
        <a:p>
          <a:r>
            <a:rPr lang="en-US" dirty="0"/>
            <a:t>Career pathway </a:t>
          </a:r>
          <a:endParaRPr lang="en-GB" dirty="0"/>
        </a:p>
      </dgm:t>
    </dgm:pt>
    <dgm:pt modelId="{E551152C-A666-4C8F-B5E9-3CB0A2339AB9}" type="parTrans" cxnId="{C2712BC0-1282-481B-B432-9ABE348A94CA}">
      <dgm:prSet/>
      <dgm:spPr/>
      <dgm:t>
        <a:bodyPr/>
        <a:lstStyle/>
        <a:p>
          <a:endParaRPr lang="en-GB"/>
        </a:p>
      </dgm:t>
    </dgm:pt>
    <dgm:pt modelId="{C0BE0454-825F-4095-A119-A522C7F0D9D7}" type="sibTrans" cxnId="{C2712BC0-1282-481B-B432-9ABE348A94CA}">
      <dgm:prSet/>
      <dgm:spPr/>
      <dgm:t>
        <a:bodyPr/>
        <a:lstStyle/>
        <a:p>
          <a:endParaRPr lang="en-GB"/>
        </a:p>
      </dgm:t>
    </dgm:pt>
    <dgm:pt modelId="{5607AD13-5157-4233-8EBB-276D660E74DC}">
      <dgm:prSet phldrT="[Text]"/>
      <dgm:spPr/>
      <dgm:t>
        <a:bodyPr/>
        <a:lstStyle/>
        <a:p>
          <a:r>
            <a:rPr lang="en-US" dirty="0"/>
            <a:t>Data </a:t>
          </a:r>
          <a:endParaRPr lang="en-GB" dirty="0"/>
        </a:p>
      </dgm:t>
    </dgm:pt>
    <dgm:pt modelId="{D39AFAA1-36CA-4B9B-8047-8CE1BEB23386}" type="parTrans" cxnId="{EDEA09CE-3E89-45DF-B2E1-1C836E59CC29}">
      <dgm:prSet/>
      <dgm:spPr/>
      <dgm:t>
        <a:bodyPr/>
        <a:lstStyle/>
        <a:p>
          <a:endParaRPr lang="en-GB"/>
        </a:p>
      </dgm:t>
    </dgm:pt>
    <dgm:pt modelId="{BD665F0F-95B7-4830-8522-370D0036AF61}" type="sibTrans" cxnId="{EDEA09CE-3E89-45DF-B2E1-1C836E59CC29}">
      <dgm:prSet/>
      <dgm:spPr/>
      <dgm:t>
        <a:bodyPr/>
        <a:lstStyle/>
        <a:p>
          <a:endParaRPr lang="en-GB"/>
        </a:p>
      </dgm:t>
    </dgm:pt>
    <dgm:pt modelId="{764AEB60-C64B-492B-9249-F4EF6A79D6AA}" type="pres">
      <dgm:prSet presAssocID="{17E99E75-82E3-4071-832D-0D7491058C16}" presName="Name0" presStyleCnt="0">
        <dgm:presLayoutVars>
          <dgm:chMax val="7"/>
          <dgm:chPref val="7"/>
          <dgm:dir/>
        </dgm:presLayoutVars>
      </dgm:prSet>
      <dgm:spPr/>
    </dgm:pt>
    <dgm:pt modelId="{93FD92AF-E30D-4CD1-B8EB-DCCEBE13E970}" type="pres">
      <dgm:prSet presAssocID="{17E99E75-82E3-4071-832D-0D7491058C16}" presName="Name1" presStyleCnt="0"/>
      <dgm:spPr/>
    </dgm:pt>
    <dgm:pt modelId="{FD2A14FB-2397-4D42-8BF7-BA4D7B1EBA0D}" type="pres">
      <dgm:prSet presAssocID="{17E99E75-82E3-4071-832D-0D7491058C16}" presName="cycle" presStyleCnt="0"/>
      <dgm:spPr/>
    </dgm:pt>
    <dgm:pt modelId="{D43A127C-49F9-4B70-A2F9-45182F8502D8}" type="pres">
      <dgm:prSet presAssocID="{17E99E75-82E3-4071-832D-0D7491058C16}" presName="srcNode" presStyleLbl="node1" presStyleIdx="0" presStyleCnt="3"/>
      <dgm:spPr/>
    </dgm:pt>
    <dgm:pt modelId="{701F1AD4-CC77-4CDB-ACFF-97293AA5A8E6}" type="pres">
      <dgm:prSet presAssocID="{17E99E75-82E3-4071-832D-0D7491058C16}" presName="conn" presStyleLbl="parChTrans1D2" presStyleIdx="0" presStyleCnt="1"/>
      <dgm:spPr/>
    </dgm:pt>
    <dgm:pt modelId="{4CEC341B-5811-4681-9CC2-DB05F0DF485C}" type="pres">
      <dgm:prSet presAssocID="{17E99E75-82E3-4071-832D-0D7491058C16}" presName="extraNode" presStyleLbl="node1" presStyleIdx="0" presStyleCnt="3"/>
      <dgm:spPr/>
    </dgm:pt>
    <dgm:pt modelId="{97DA11E3-1515-4932-9126-51760ECD8DED}" type="pres">
      <dgm:prSet presAssocID="{17E99E75-82E3-4071-832D-0D7491058C16}" presName="dstNode" presStyleLbl="node1" presStyleIdx="0" presStyleCnt="3"/>
      <dgm:spPr/>
    </dgm:pt>
    <dgm:pt modelId="{D5BB82F1-6FEE-49BB-A900-93A14FFEEEDB}" type="pres">
      <dgm:prSet presAssocID="{3A76280C-9E97-4196-A1D9-A79C21E04A7E}" presName="text_1" presStyleLbl="node1" presStyleIdx="0" presStyleCnt="3" custLinFactNeighborX="849" custLinFactNeighborY="-5766">
        <dgm:presLayoutVars>
          <dgm:bulletEnabled val="1"/>
        </dgm:presLayoutVars>
      </dgm:prSet>
      <dgm:spPr/>
    </dgm:pt>
    <dgm:pt modelId="{2CBB65FE-CBB9-4B6A-8293-50B0ABCB6629}" type="pres">
      <dgm:prSet presAssocID="{3A76280C-9E97-4196-A1D9-A79C21E04A7E}" presName="accent_1" presStyleCnt="0"/>
      <dgm:spPr/>
    </dgm:pt>
    <dgm:pt modelId="{DACDE54D-A870-429E-8B69-2127600CAC8D}" type="pres">
      <dgm:prSet presAssocID="{3A76280C-9E97-4196-A1D9-A79C21E04A7E}" presName="accentRepeatNode" presStyleLbl="solidFgAcc1" presStyleIdx="0" presStyleCnt="3"/>
      <dgm:spPr/>
    </dgm:pt>
    <dgm:pt modelId="{C7186CE5-79BA-41F3-9E8C-94D3425F78EE}" type="pres">
      <dgm:prSet presAssocID="{AF81FB17-5001-4139-B115-DF300CDE52A8}" presName="text_2" presStyleLbl="node1" presStyleIdx="1" presStyleCnt="3">
        <dgm:presLayoutVars>
          <dgm:bulletEnabled val="1"/>
        </dgm:presLayoutVars>
      </dgm:prSet>
      <dgm:spPr/>
    </dgm:pt>
    <dgm:pt modelId="{AC6F600F-C854-45A4-858B-FD41C73B7A96}" type="pres">
      <dgm:prSet presAssocID="{AF81FB17-5001-4139-B115-DF300CDE52A8}" presName="accent_2" presStyleCnt="0"/>
      <dgm:spPr/>
    </dgm:pt>
    <dgm:pt modelId="{331C9E8B-930C-4801-95E4-E88F488C52D8}" type="pres">
      <dgm:prSet presAssocID="{AF81FB17-5001-4139-B115-DF300CDE52A8}" presName="accentRepeatNode" presStyleLbl="solidFgAcc1" presStyleIdx="1" presStyleCnt="3"/>
      <dgm:spPr/>
    </dgm:pt>
    <dgm:pt modelId="{62E68D4C-B81A-44F6-A752-06136BA20064}" type="pres">
      <dgm:prSet presAssocID="{5607AD13-5157-4233-8EBB-276D660E74DC}" presName="text_3" presStyleLbl="node1" presStyleIdx="2" presStyleCnt="3">
        <dgm:presLayoutVars>
          <dgm:bulletEnabled val="1"/>
        </dgm:presLayoutVars>
      </dgm:prSet>
      <dgm:spPr/>
    </dgm:pt>
    <dgm:pt modelId="{924FFE1E-6059-432E-A408-AB1E323A3088}" type="pres">
      <dgm:prSet presAssocID="{5607AD13-5157-4233-8EBB-276D660E74DC}" presName="accent_3" presStyleCnt="0"/>
      <dgm:spPr/>
    </dgm:pt>
    <dgm:pt modelId="{3E59EED4-9BD8-486D-B62A-7A4E8D8AB84C}" type="pres">
      <dgm:prSet presAssocID="{5607AD13-5157-4233-8EBB-276D660E74DC}" presName="accentRepeatNode" presStyleLbl="solidFgAcc1" presStyleIdx="2" presStyleCnt="3"/>
      <dgm:spPr/>
    </dgm:pt>
  </dgm:ptLst>
  <dgm:cxnLst>
    <dgm:cxn modelId="{0D006B09-6CAA-4D96-A143-D96CE2CF5116}" srcId="{17E99E75-82E3-4071-832D-0D7491058C16}" destId="{3A76280C-9E97-4196-A1D9-A79C21E04A7E}" srcOrd="0" destOrd="0" parTransId="{E3FD4680-FAAF-45C9-9557-69E0729C784E}" sibTransId="{9599DD8A-CE4B-4ECF-8A73-CC1446016DA9}"/>
    <dgm:cxn modelId="{1A147445-CD96-4B24-BFEB-67BCDF0ADBE7}" type="presOf" srcId="{3A76280C-9E97-4196-A1D9-A79C21E04A7E}" destId="{D5BB82F1-6FEE-49BB-A900-93A14FFEEEDB}" srcOrd="0" destOrd="0" presId="urn:microsoft.com/office/officeart/2008/layout/VerticalCurvedList"/>
    <dgm:cxn modelId="{9B66D845-870E-4D4F-ABD9-8BF7B786A737}" type="presOf" srcId="{5607AD13-5157-4233-8EBB-276D660E74DC}" destId="{62E68D4C-B81A-44F6-A752-06136BA20064}" srcOrd="0" destOrd="0" presId="urn:microsoft.com/office/officeart/2008/layout/VerticalCurvedList"/>
    <dgm:cxn modelId="{56BF9955-CC6B-41EC-A696-9E25874D8401}" type="presOf" srcId="{17E99E75-82E3-4071-832D-0D7491058C16}" destId="{764AEB60-C64B-492B-9249-F4EF6A79D6AA}" srcOrd="0" destOrd="0" presId="urn:microsoft.com/office/officeart/2008/layout/VerticalCurvedList"/>
    <dgm:cxn modelId="{E45F2588-91FE-4646-9FC3-DDB539167F31}" type="presOf" srcId="{AF81FB17-5001-4139-B115-DF300CDE52A8}" destId="{C7186CE5-79BA-41F3-9E8C-94D3425F78EE}" srcOrd="0" destOrd="0" presId="urn:microsoft.com/office/officeart/2008/layout/VerticalCurvedList"/>
    <dgm:cxn modelId="{9D235D9B-F292-4A87-BD13-7579840EBF11}" type="presOf" srcId="{9599DD8A-CE4B-4ECF-8A73-CC1446016DA9}" destId="{701F1AD4-CC77-4CDB-ACFF-97293AA5A8E6}" srcOrd="0" destOrd="0" presId="urn:microsoft.com/office/officeart/2008/layout/VerticalCurvedList"/>
    <dgm:cxn modelId="{C2712BC0-1282-481B-B432-9ABE348A94CA}" srcId="{17E99E75-82E3-4071-832D-0D7491058C16}" destId="{AF81FB17-5001-4139-B115-DF300CDE52A8}" srcOrd="1" destOrd="0" parTransId="{E551152C-A666-4C8F-B5E9-3CB0A2339AB9}" sibTransId="{C0BE0454-825F-4095-A119-A522C7F0D9D7}"/>
    <dgm:cxn modelId="{EDEA09CE-3E89-45DF-B2E1-1C836E59CC29}" srcId="{17E99E75-82E3-4071-832D-0D7491058C16}" destId="{5607AD13-5157-4233-8EBB-276D660E74DC}" srcOrd="2" destOrd="0" parTransId="{D39AFAA1-36CA-4B9B-8047-8CE1BEB23386}" sibTransId="{BD665F0F-95B7-4830-8522-370D0036AF61}"/>
    <dgm:cxn modelId="{5E3C2ABF-5ADD-463C-958D-E417CEBE3D76}" type="presParOf" srcId="{764AEB60-C64B-492B-9249-F4EF6A79D6AA}" destId="{93FD92AF-E30D-4CD1-B8EB-DCCEBE13E970}" srcOrd="0" destOrd="0" presId="urn:microsoft.com/office/officeart/2008/layout/VerticalCurvedList"/>
    <dgm:cxn modelId="{6179C316-851F-4ABF-BD5F-0F87D0D60983}" type="presParOf" srcId="{93FD92AF-E30D-4CD1-B8EB-DCCEBE13E970}" destId="{FD2A14FB-2397-4D42-8BF7-BA4D7B1EBA0D}" srcOrd="0" destOrd="0" presId="urn:microsoft.com/office/officeart/2008/layout/VerticalCurvedList"/>
    <dgm:cxn modelId="{C111088C-2B7C-46B1-B526-DF54C49A4D14}" type="presParOf" srcId="{FD2A14FB-2397-4D42-8BF7-BA4D7B1EBA0D}" destId="{D43A127C-49F9-4B70-A2F9-45182F8502D8}" srcOrd="0" destOrd="0" presId="urn:microsoft.com/office/officeart/2008/layout/VerticalCurvedList"/>
    <dgm:cxn modelId="{ACDFAF5F-C9A0-4E78-886E-0AE1552584F4}" type="presParOf" srcId="{FD2A14FB-2397-4D42-8BF7-BA4D7B1EBA0D}" destId="{701F1AD4-CC77-4CDB-ACFF-97293AA5A8E6}" srcOrd="1" destOrd="0" presId="urn:microsoft.com/office/officeart/2008/layout/VerticalCurvedList"/>
    <dgm:cxn modelId="{6CD8BC3E-03F8-448C-B391-0989D2A74BB2}" type="presParOf" srcId="{FD2A14FB-2397-4D42-8BF7-BA4D7B1EBA0D}" destId="{4CEC341B-5811-4681-9CC2-DB05F0DF485C}" srcOrd="2" destOrd="0" presId="urn:microsoft.com/office/officeart/2008/layout/VerticalCurvedList"/>
    <dgm:cxn modelId="{B5444934-1934-450C-9076-3CBC0763E6A0}" type="presParOf" srcId="{FD2A14FB-2397-4D42-8BF7-BA4D7B1EBA0D}" destId="{97DA11E3-1515-4932-9126-51760ECD8DED}" srcOrd="3" destOrd="0" presId="urn:microsoft.com/office/officeart/2008/layout/VerticalCurvedList"/>
    <dgm:cxn modelId="{712038C4-05CE-47C6-BF04-68D7A7274055}" type="presParOf" srcId="{93FD92AF-E30D-4CD1-B8EB-DCCEBE13E970}" destId="{D5BB82F1-6FEE-49BB-A900-93A14FFEEEDB}" srcOrd="1" destOrd="0" presId="urn:microsoft.com/office/officeart/2008/layout/VerticalCurvedList"/>
    <dgm:cxn modelId="{C1DB7305-EEEC-4261-BECA-B31389C519E5}" type="presParOf" srcId="{93FD92AF-E30D-4CD1-B8EB-DCCEBE13E970}" destId="{2CBB65FE-CBB9-4B6A-8293-50B0ABCB6629}" srcOrd="2" destOrd="0" presId="urn:microsoft.com/office/officeart/2008/layout/VerticalCurvedList"/>
    <dgm:cxn modelId="{835784C5-632F-4DDE-9C91-0820F7105CD0}" type="presParOf" srcId="{2CBB65FE-CBB9-4B6A-8293-50B0ABCB6629}" destId="{DACDE54D-A870-429E-8B69-2127600CAC8D}" srcOrd="0" destOrd="0" presId="urn:microsoft.com/office/officeart/2008/layout/VerticalCurvedList"/>
    <dgm:cxn modelId="{E3906F62-12E2-49AC-BF2D-010C03EED6D0}" type="presParOf" srcId="{93FD92AF-E30D-4CD1-B8EB-DCCEBE13E970}" destId="{C7186CE5-79BA-41F3-9E8C-94D3425F78EE}" srcOrd="3" destOrd="0" presId="urn:microsoft.com/office/officeart/2008/layout/VerticalCurvedList"/>
    <dgm:cxn modelId="{AF45E1EE-C323-4AFD-9ED7-C33072555A8F}" type="presParOf" srcId="{93FD92AF-E30D-4CD1-B8EB-DCCEBE13E970}" destId="{AC6F600F-C854-45A4-858B-FD41C73B7A96}" srcOrd="4" destOrd="0" presId="urn:microsoft.com/office/officeart/2008/layout/VerticalCurvedList"/>
    <dgm:cxn modelId="{51BF3478-930F-4EB2-AEB3-A6965258AB4E}" type="presParOf" srcId="{AC6F600F-C854-45A4-858B-FD41C73B7A96}" destId="{331C9E8B-930C-4801-95E4-E88F488C52D8}" srcOrd="0" destOrd="0" presId="urn:microsoft.com/office/officeart/2008/layout/VerticalCurvedList"/>
    <dgm:cxn modelId="{D0BA6BF9-CCC6-4ED9-9BA9-97EC552081B0}" type="presParOf" srcId="{93FD92AF-E30D-4CD1-B8EB-DCCEBE13E970}" destId="{62E68D4C-B81A-44F6-A752-06136BA20064}" srcOrd="5" destOrd="0" presId="urn:microsoft.com/office/officeart/2008/layout/VerticalCurvedList"/>
    <dgm:cxn modelId="{CFFEC56E-8A94-4AB9-83D6-F73C2F0C2C7F}" type="presParOf" srcId="{93FD92AF-E30D-4CD1-B8EB-DCCEBE13E970}" destId="{924FFE1E-6059-432E-A408-AB1E323A3088}" srcOrd="6" destOrd="0" presId="urn:microsoft.com/office/officeart/2008/layout/VerticalCurvedList"/>
    <dgm:cxn modelId="{908E8362-C1E0-4C6D-8891-35F599921AA6}" type="presParOf" srcId="{924FFE1E-6059-432E-A408-AB1E323A3088}" destId="{3E59EED4-9BD8-486D-B62A-7A4E8D8AB8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F1E72-C7DB-4896-8AEC-A759B5F2CA7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B886EF-83A8-421C-8EB2-F86C1651E9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Leadership Capability and Capacity </a:t>
          </a:r>
        </a:p>
      </dgm:t>
    </dgm:pt>
    <dgm:pt modelId="{821EFE63-104D-42D9-B6CE-E6DE2AE62782}" type="parTrans" cxnId="{6F28FFE8-EBAE-4763-A4EE-EDBA8D7F8299}">
      <dgm:prSet/>
      <dgm:spPr/>
      <dgm:t>
        <a:bodyPr/>
        <a:lstStyle/>
        <a:p>
          <a:endParaRPr lang="en-US"/>
        </a:p>
      </dgm:t>
    </dgm:pt>
    <dgm:pt modelId="{AA71D7BD-DB99-4ABA-B456-CA9B78F5F7B2}" type="sibTrans" cxnId="{6F28FFE8-EBAE-4763-A4EE-EDBA8D7F8299}">
      <dgm:prSet/>
      <dgm:spPr/>
      <dgm:t>
        <a:bodyPr/>
        <a:lstStyle/>
        <a:p>
          <a:endParaRPr lang="en-US"/>
        </a:p>
      </dgm:t>
    </dgm:pt>
    <dgm:pt modelId="{AB1BFF7F-25AA-463B-A020-C8320766C0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Attracting and recruiting the right staff </a:t>
          </a:r>
        </a:p>
      </dgm:t>
    </dgm:pt>
    <dgm:pt modelId="{897106C6-8730-4D76-9402-EFB6D941D91F}" type="parTrans" cxnId="{3DFAD797-7FED-4171-AF50-2949983E179E}">
      <dgm:prSet/>
      <dgm:spPr/>
      <dgm:t>
        <a:bodyPr/>
        <a:lstStyle/>
        <a:p>
          <a:endParaRPr lang="en-US"/>
        </a:p>
      </dgm:t>
    </dgm:pt>
    <dgm:pt modelId="{E69C3A92-CFF7-489D-8674-9A7912D80C15}" type="sibTrans" cxnId="{3DFAD797-7FED-4171-AF50-2949983E179E}">
      <dgm:prSet/>
      <dgm:spPr/>
      <dgm:t>
        <a:bodyPr/>
        <a:lstStyle/>
        <a:p>
          <a:endParaRPr lang="en-US"/>
        </a:p>
      </dgm:t>
    </dgm:pt>
    <dgm:pt modelId="{3D234C32-9DD7-4C59-A4A6-15CA6FF1AF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Developing our people </a:t>
          </a:r>
        </a:p>
      </dgm:t>
    </dgm:pt>
    <dgm:pt modelId="{2E724F97-8D96-4681-BA8A-0130890487CC}" type="parTrans" cxnId="{76DB4BFF-F0BB-43C4-9F11-7D70EE170DA1}">
      <dgm:prSet/>
      <dgm:spPr/>
      <dgm:t>
        <a:bodyPr/>
        <a:lstStyle/>
        <a:p>
          <a:endParaRPr lang="en-US"/>
        </a:p>
      </dgm:t>
    </dgm:pt>
    <dgm:pt modelId="{43302C3B-CFC6-4A26-AC48-FF85E45FEB65}" type="sibTrans" cxnId="{76DB4BFF-F0BB-43C4-9F11-7D70EE170DA1}">
      <dgm:prSet/>
      <dgm:spPr/>
      <dgm:t>
        <a:bodyPr/>
        <a:lstStyle/>
        <a:p>
          <a:endParaRPr lang="en-US"/>
        </a:p>
      </dgm:t>
    </dgm:pt>
    <dgm:pt modelId="{EA823350-DBDF-4CBE-A69F-6EFC888917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Creating the right environment to deliver </a:t>
          </a:r>
        </a:p>
      </dgm:t>
    </dgm:pt>
    <dgm:pt modelId="{55212782-7FB3-4262-A31D-1A49C95168D8}" type="parTrans" cxnId="{ADA4F335-64BB-4916-B922-6232C5E0A200}">
      <dgm:prSet/>
      <dgm:spPr/>
      <dgm:t>
        <a:bodyPr/>
        <a:lstStyle/>
        <a:p>
          <a:endParaRPr lang="en-US"/>
        </a:p>
      </dgm:t>
    </dgm:pt>
    <dgm:pt modelId="{E872B68C-424A-42CA-B6F4-44E805C569A1}" type="sibTrans" cxnId="{ADA4F335-64BB-4916-B922-6232C5E0A200}">
      <dgm:prSet/>
      <dgm:spPr/>
      <dgm:t>
        <a:bodyPr/>
        <a:lstStyle/>
        <a:p>
          <a:endParaRPr lang="en-US"/>
        </a:p>
      </dgm:t>
    </dgm:pt>
    <dgm:pt modelId="{B77773E1-ABE2-4790-9AE9-F2F69933D6E2}" type="pres">
      <dgm:prSet presAssocID="{AEAF1E72-C7DB-4896-8AEC-A759B5F2CA7C}" presName="root" presStyleCnt="0">
        <dgm:presLayoutVars>
          <dgm:dir/>
          <dgm:resizeHandles val="exact"/>
        </dgm:presLayoutVars>
      </dgm:prSet>
      <dgm:spPr/>
    </dgm:pt>
    <dgm:pt modelId="{8C7A88D0-3323-4E3B-AFB9-9457BF95E292}" type="pres">
      <dgm:prSet presAssocID="{98B886EF-83A8-421C-8EB2-F86C1651E92F}" presName="compNode" presStyleCnt="0"/>
      <dgm:spPr/>
    </dgm:pt>
    <dgm:pt modelId="{D4731D25-CA55-49D7-BAC6-001434B2B53F}" type="pres">
      <dgm:prSet presAssocID="{98B886EF-83A8-421C-8EB2-F86C1651E92F}" presName="iconRect" presStyleLbl="node1" presStyleIdx="0" presStyleCnt="4" custScaleX="155223" custScaleY="167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7D79CB9-8271-469E-9B1B-3FAC8A24FD13}" type="pres">
      <dgm:prSet presAssocID="{98B886EF-83A8-421C-8EB2-F86C1651E92F}" presName="spaceRect" presStyleCnt="0"/>
      <dgm:spPr/>
    </dgm:pt>
    <dgm:pt modelId="{EE3CBC09-9A5E-461A-BE89-2B73226CF396}" type="pres">
      <dgm:prSet presAssocID="{98B886EF-83A8-421C-8EB2-F86C1651E92F}" presName="textRect" presStyleLbl="revTx" presStyleIdx="0" presStyleCnt="4">
        <dgm:presLayoutVars>
          <dgm:chMax val="1"/>
          <dgm:chPref val="1"/>
        </dgm:presLayoutVars>
      </dgm:prSet>
      <dgm:spPr/>
    </dgm:pt>
    <dgm:pt modelId="{4DE00971-9CCE-4D00-BD28-0FB9BFA7AD38}" type="pres">
      <dgm:prSet presAssocID="{AA71D7BD-DB99-4ABA-B456-CA9B78F5F7B2}" presName="sibTrans" presStyleCnt="0"/>
      <dgm:spPr/>
    </dgm:pt>
    <dgm:pt modelId="{9C8BB90D-4B94-42B9-8629-DDF95FE34A48}" type="pres">
      <dgm:prSet presAssocID="{AB1BFF7F-25AA-463B-A020-C8320766C0C7}" presName="compNode" presStyleCnt="0"/>
      <dgm:spPr/>
    </dgm:pt>
    <dgm:pt modelId="{1520E01A-7E2A-4386-9A5B-95973DFB1553}" type="pres">
      <dgm:prSet presAssocID="{AB1BFF7F-25AA-463B-A020-C8320766C0C7}" presName="iconRect" presStyleLbl="node1" presStyleIdx="1" presStyleCnt="4" custScaleX="184620" custScaleY="1508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05092E8-8142-414F-8692-217F0E350680}" type="pres">
      <dgm:prSet presAssocID="{AB1BFF7F-25AA-463B-A020-C8320766C0C7}" presName="spaceRect" presStyleCnt="0"/>
      <dgm:spPr/>
    </dgm:pt>
    <dgm:pt modelId="{0B22A26B-C900-4A4C-962B-004257BA0FEA}" type="pres">
      <dgm:prSet presAssocID="{AB1BFF7F-25AA-463B-A020-C8320766C0C7}" presName="textRect" presStyleLbl="revTx" presStyleIdx="1" presStyleCnt="4">
        <dgm:presLayoutVars>
          <dgm:chMax val="1"/>
          <dgm:chPref val="1"/>
        </dgm:presLayoutVars>
      </dgm:prSet>
      <dgm:spPr/>
    </dgm:pt>
    <dgm:pt modelId="{0CA8BDEB-CCFA-4FD1-98BD-CE7F02C1F551}" type="pres">
      <dgm:prSet presAssocID="{E69C3A92-CFF7-489D-8674-9A7912D80C15}" presName="sibTrans" presStyleCnt="0"/>
      <dgm:spPr/>
    </dgm:pt>
    <dgm:pt modelId="{D5707286-24AD-4E98-9BB4-121F344E3C29}" type="pres">
      <dgm:prSet presAssocID="{3D234C32-9DD7-4C59-A4A6-15CA6FF1AFB9}" presName="compNode" presStyleCnt="0"/>
      <dgm:spPr/>
    </dgm:pt>
    <dgm:pt modelId="{00C572DF-6471-4805-A1DE-2D6EA28F8CD4}" type="pres">
      <dgm:prSet presAssocID="{3D234C32-9DD7-4C59-A4A6-15CA6FF1AFB9}" presName="iconRect" presStyleLbl="node1" presStyleIdx="2" presStyleCnt="4" custScaleX="164052" custScaleY="103956" custLinFactNeighborX="2845" custLinFactNeighborY="1422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8F83C643-AF76-4230-873B-133FEE38D1FB}" type="pres">
      <dgm:prSet presAssocID="{3D234C32-9DD7-4C59-A4A6-15CA6FF1AFB9}" presName="spaceRect" presStyleCnt="0"/>
      <dgm:spPr/>
    </dgm:pt>
    <dgm:pt modelId="{01338885-1D8D-4D4E-9AEC-715B0B814731}" type="pres">
      <dgm:prSet presAssocID="{3D234C32-9DD7-4C59-A4A6-15CA6FF1AFB9}" presName="textRect" presStyleLbl="revTx" presStyleIdx="2" presStyleCnt="4">
        <dgm:presLayoutVars>
          <dgm:chMax val="1"/>
          <dgm:chPref val="1"/>
        </dgm:presLayoutVars>
      </dgm:prSet>
      <dgm:spPr/>
    </dgm:pt>
    <dgm:pt modelId="{16ED8405-44C3-4068-A029-EADE37CA1A23}" type="pres">
      <dgm:prSet presAssocID="{43302C3B-CFC6-4A26-AC48-FF85E45FEB65}" presName="sibTrans" presStyleCnt="0"/>
      <dgm:spPr/>
    </dgm:pt>
    <dgm:pt modelId="{5135263A-B6EB-4EF6-9F7D-58798A277E57}" type="pres">
      <dgm:prSet presAssocID="{EA823350-DBDF-4CBE-A69F-6EFC888917E6}" presName="compNode" presStyleCnt="0"/>
      <dgm:spPr/>
    </dgm:pt>
    <dgm:pt modelId="{476435D0-5B20-422A-A250-554134AB07A4}" type="pres">
      <dgm:prSet presAssocID="{EA823350-DBDF-4CBE-A69F-6EFC888917E6}" presName="iconRect" presStyleLbl="node1" presStyleIdx="3" presStyleCnt="4" custScaleX="174156" custScaleY="114018" custLinFactNeighborX="-9958" custLinFactNeighborY="853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052EF39-F300-497A-A7F1-A01826DCBE9D}" type="pres">
      <dgm:prSet presAssocID="{EA823350-DBDF-4CBE-A69F-6EFC888917E6}" presName="spaceRect" presStyleCnt="0"/>
      <dgm:spPr/>
    </dgm:pt>
    <dgm:pt modelId="{B4897D2B-1B04-4AC6-91C8-4E0BDA1E0FEE}" type="pres">
      <dgm:prSet presAssocID="{EA823350-DBDF-4CBE-A69F-6EFC888917E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4671E15-BC6B-4F8F-9208-53BEFD0898C4}" type="presOf" srcId="{98B886EF-83A8-421C-8EB2-F86C1651E92F}" destId="{EE3CBC09-9A5E-461A-BE89-2B73226CF396}" srcOrd="0" destOrd="0" presId="urn:microsoft.com/office/officeart/2018/2/layout/IconLabelList"/>
    <dgm:cxn modelId="{26E43A1F-44F4-41E4-8A3E-9A39745DE016}" type="presOf" srcId="{EA823350-DBDF-4CBE-A69F-6EFC888917E6}" destId="{B4897D2B-1B04-4AC6-91C8-4E0BDA1E0FEE}" srcOrd="0" destOrd="0" presId="urn:microsoft.com/office/officeart/2018/2/layout/IconLabelList"/>
    <dgm:cxn modelId="{ADA4F335-64BB-4916-B922-6232C5E0A200}" srcId="{AEAF1E72-C7DB-4896-8AEC-A759B5F2CA7C}" destId="{EA823350-DBDF-4CBE-A69F-6EFC888917E6}" srcOrd="3" destOrd="0" parTransId="{55212782-7FB3-4262-A31D-1A49C95168D8}" sibTransId="{E872B68C-424A-42CA-B6F4-44E805C569A1}"/>
    <dgm:cxn modelId="{56DDDC38-54FE-4A69-ACB1-E14038AD5DB9}" type="presOf" srcId="{AB1BFF7F-25AA-463B-A020-C8320766C0C7}" destId="{0B22A26B-C900-4A4C-962B-004257BA0FEA}" srcOrd="0" destOrd="0" presId="urn:microsoft.com/office/officeart/2018/2/layout/IconLabelList"/>
    <dgm:cxn modelId="{3DFAD797-7FED-4171-AF50-2949983E179E}" srcId="{AEAF1E72-C7DB-4896-8AEC-A759B5F2CA7C}" destId="{AB1BFF7F-25AA-463B-A020-C8320766C0C7}" srcOrd="1" destOrd="0" parTransId="{897106C6-8730-4D76-9402-EFB6D941D91F}" sibTransId="{E69C3A92-CFF7-489D-8674-9A7912D80C15}"/>
    <dgm:cxn modelId="{F6C952CE-7276-41A5-9E68-BC88458448F4}" type="presOf" srcId="{AEAF1E72-C7DB-4896-8AEC-A759B5F2CA7C}" destId="{B77773E1-ABE2-4790-9AE9-F2F69933D6E2}" srcOrd="0" destOrd="0" presId="urn:microsoft.com/office/officeart/2018/2/layout/IconLabelList"/>
    <dgm:cxn modelId="{1CBB4BD8-0F19-4C97-AE40-68D209D61D23}" type="presOf" srcId="{3D234C32-9DD7-4C59-A4A6-15CA6FF1AFB9}" destId="{01338885-1D8D-4D4E-9AEC-715B0B814731}" srcOrd="0" destOrd="0" presId="urn:microsoft.com/office/officeart/2018/2/layout/IconLabelList"/>
    <dgm:cxn modelId="{6F28FFE8-EBAE-4763-A4EE-EDBA8D7F8299}" srcId="{AEAF1E72-C7DB-4896-8AEC-A759B5F2CA7C}" destId="{98B886EF-83A8-421C-8EB2-F86C1651E92F}" srcOrd="0" destOrd="0" parTransId="{821EFE63-104D-42D9-B6CE-E6DE2AE62782}" sibTransId="{AA71D7BD-DB99-4ABA-B456-CA9B78F5F7B2}"/>
    <dgm:cxn modelId="{76DB4BFF-F0BB-43C4-9F11-7D70EE170DA1}" srcId="{AEAF1E72-C7DB-4896-8AEC-A759B5F2CA7C}" destId="{3D234C32-9DD7-4C59-A4A6-15CA6FF1AFB9}" srcOrd="2" destOrd="0" parTransId="{2E724F97-8D96-4681-BA8A-0130890487CC}" sibTransId="{43302C3B-CFC6-4A26-AC48-FF85E45FEB65}"/>
    <dgm:cxn modelId="{8424BEF3-5B4F-4CDF-84BE-9CA00D5CEB2F}" type="presParOf" srcId="{B77773E1-ABE2-4790-9AE9-F2F69933D6E2}" destId="{8C7A88D0-3323-4E3B-AFB9-9457BF95E292}" srcOrd="0" destOrd="0" presId="urn:microsoft.com/office/officeart/2018/2/layout/IconLabelList"/>
    <dgm:cxn modelId="{6D6A3159-6131-46EB-8586-E7D6C1FB3EFF}" type="presParOf" srcId="{8C7A88D0-3323-4E3B-AFB9-9457BF95E292}" destId="{D4731D25-CA55-49D7-BAC6-001434B2B53F}" srcOrd="0" destOrd="0" presId="urn:microsoft.com/office/officeart/2018/2/layout/IconLabelList"/>
    <dgm:cxn modelId="{1CE22CB5-62DC-41F9-AB5B-98D078806339}" type="presParOf" srcId="{8C7A88D0-3323-4E3B-AFB9-9457BF95E292}" destId="{67D79CB9-8271-469E-9B1B-3FAC8A24FD13}" srcOrd="1" destOrd="0" presId="urn:microsoft.com/office/officeart/2018/2/layout/IconLabelList"/>
    <dgm:cxn modelId="{BEDF77C6-494A-4D31-908B-3C28B4B08596}" type="presParOf" srcId="{8C7A88D0-3323-4E3B-AFB9-9457BF95E292}" destId="{EE3CBC09-9A5E-461A-BE89-2B73226CF396}" srcOrd="2" destOrd="0" presId="urn:microsoft.com/office/officeart/2018/2/layout/IconLabelList"/>
    <dgm:cxn modelId="{DC75E2DF-1BDC-406E-8CF1-15A91E200476}" type="presParOf" srcId="{B77773E1-ABE2-4790-9AE9-F2F69933D6E2}" destId="{4DE00971-9CCE-4D00-BD28-0FB9BFA7AD38}" srcOrd="1" destOrd="0" presId="urn:microsoft.com/office/officeart/2018/2/layout/IconLabelList"/>
    <dgm:cxn modelId="{A4DC40CC-D75A-4D9F-AC51-5B2AC7B97622}" type="presParOf" srcId="{B77773E1-ABE2-4790-9AE9-F2F69933D6E2}" destId="{9C8BB90D-4B94-42B9-8629-DDF95FE34A48}" srcOrd="2" destOrd="0" presId="urn:microsoft.com/office/officeart/2018/2/layout/IconLabelList"/>
    <dgm:cxn modelId="{BF7BA368-63A4-4F13-8FF4-30A667500C0C}" type="presParOf" srcId="{9C8BB90D-4B94-42B9-8629-DDF95FE34A48}" destId="{1520E01A-7E2A-4386-9A5B-95973DFB1553}" srcOrd="0" destOrd="0" presId="urn:microsoft.com/office/officeart/2018/2/layout/IconLabelList"/>
    <dgm:cxn modelId="{B75BE69D-0CCA-488B-A919-301F80BCEC04}" type="presParOf" srcId="{9C8BB90D-4B94-42B9-8629-DDF95FE34A48}" destId="{E05092E8-8142-414F-8692-217F0E350680}" srcOrd="1" destOrd="0" presId="urn:microsoft.com/office/officeart/2018/2/layout/IconLabelList"/>
    <dgm:cxn modelId="{F2803949-B99B-4664-B194-65223750771F}" type="presParOf" srcId="{9C8BB90D-4B94-42B9-8629-DDF95FE34A48}" destId="{0B22A26B-C900-4A4C-962B-004257BA0FEA}" srcOrd="2" destOrd="0" presId="urn:microsoft.com/office/officeart/2018/2/layout/IconLabelList"/>
    <dgm:cxn modelId="{461D9BD7-FDB8-4C66-99C1-4D6B0387EA57}" type="presParOf" srcId="{B77773E1-ABE2-4790-9AE9-F2F69933D6E2}" destId="{0CA8BDEB-CCFA-4FD1-98BD-CE7F02C1F551}" srcOrd="3" destOrd="0" presId="urn:microsoft.com/office/officeart/2018/2/layout/IconLabelList"/>
    <dgm:cxn modelId="{DBE3FA0B-8489-435D-BF83-47D41199DAE1}" type="presParOf" srcId="{B77773E1-ABE2-4790-9AE9-F2F69933D6E2}" destId="{D5707286-24AD-4E98-9BB4-121F344E3C29}" srcOrd="4" destOrd="0" presId="urn:microsoft.com/office/officeart/2018/2/layout/IconLabelList"/>
    <dgm:cxn modelId="{9A964CEE-329E-4093-BACC-93EC0EA5C655}" type="presParOf" srcId="{D5707286-24AD-4E98-9BB4-121F344E3C29}" destId="{00C572DF-6471-4805-A1DE-2D6EA28F8CD4}" srcOrd="0" destOrd="0" presId="urn:microsoft.com/office/officeart/2018/2/layout/IconLabelList"/>
    <dgm:cxn modelId="{090EE16E-C858-4B94-90EE-228891E76186}" type="presParOf" srcId="{D5707286-24AD-4E98-9BB4-121F344E3C29}" destId="{8F83C643-AF76-4230-873B-133FEE38D1FB}" srcOrd="1" destOrd="0" presId="urn:microsoft.com/office/officeart/2018/2/layout/IconLabelList"/>
    <dgm:cxn modelId="{F8935509-9EBE-4D6B-8E78-7B1F10EE38D3}" type="presParOf" srcId="{D5707286-24AD-4E98-9BB4-121F344E3C29}" destId="{01338885-1D8D-4D4E-9AEC-715B0B814731}" srcOrd="2" destOrd="0" presId="urn:microsoft.com/office/officeart/2018/2/layout/IconLabelList"/>
    <dgm:cxn modelId="{E7CB66BB-FFD8-4652-9DC7-B3460DBBAAAD}" type="presParOf" srcId="{B77773E1-ABE2-4790-9AE9-F2F69933D6E2}" destId="{16ED8405-44C3-4068-A029-EADE37CA1A23}" srcOrd="5" destOrd="0" presId="urn:microsoft.com/office/officeart/2018/2/layout/IconLabelList"/>
    <dgm:cxn modelId="{7EB05869-ABD0-41C5-BAA3-B63C5A393520}" type="presParOf" srcId="{B77773E1-ABE2-4790-9AE9-F2F69933D6E2}" destId="{5135263A-B6EB-4EF6-9F7D-58798A277E57}" srcOrd="6" destOrd="0" presId="urn:microsoft.com/office/officeart/2018/2/layout/IconLabelList"/>
    <dgm:cxn modelId="{615245CB-C653-41EA-BF44-845AA1B26A10}" type="presParOf" srcId="{5135263A-B6EB-4EF6-9F7D-58798A277E57}" destId="{476435D0-5B20-422A-A250-554134AB07A4}" srcOrd="0" destOrd="0" presId="urn:microsoft.com/office/officeart/2018/2/layout/IconLabelList"/>
    <dgm:cxn modelId="{249B43B3-7D2B-4EFC-90D0-F885911ACDD0}" type="presParOf" srcId="{5135263A-B6EB-4EF6-9F7D-58798A277E57}" destId="{A052EF39-F300-497A-A7F1-A01826DCBE9D}" srcOrd="1" destOrd="0" presId="urn:microsoft.com/office/officeart/2018/2/layout/IconLabelList"/>
    <dgm:cxn modelId="{D15A3B35-CF40-4B8B-9D4A-8CA4B7C50573}" type="presParOf" srcId="{5135263A-B6EB-4EF6-9F7D-58798A277E57}" destId="{B4897D2B-1B04-4AC6-91C8-4E0BDA1E0FE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DE37B-8E40-43DD-AB67-700BCAA017F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0A170-58C6-41E6-9E50-493460AD70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briefing note to highlight the benefits of recruiting from outside the sector</a:t>
          </a:r>
        </a:p>
      </dgm:t>
    </dgm:pt>
    <dgm:pt modelId="{146FF2A3-9C0A-4375-8B16-838D1A0ECA02}" type="parTrans" cxnId="{28CFFBF0-6210-40B1-891B-30C9ACA99403}">
      <dgm:prSet/>
      <dgm:spPr/>
      <dgm:t>
        <a:bodyPr/>
        <a:lstStyle/>
        <a:p>
          <a:endParaRPr lang="en-US"/>
        </a:p>
      </dgm:t>
    </dgm:pt>
    <dgm:pt modelId="{57C2A9C7-0299-4E02-AFCD-E854E9D2638F}" type="sibTrans" cxnId="{28CFFBF0-6210-40B1-891B-30C9ACA99403}">
      <dgm:prSet/>
      <dgm:spPr/>
      <dgm:t>
        <a:bodyPr/>
        <a:lstStyle/>
        <a:p>
          <a:endParaRPr lang="en-US"/>
        </a:p>
      </dgm:t>
    </dgm:pt>
    <dgm:pt modelId="{E5115EEE-2CBA-464D-AB61-E228998618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 guide to attracting finance professionals from outside the local government sector,</a:t>
          </a:r>
        </a:p>
      </dgm:t>
    </dgm:pt>
    <dgm:pt modelId="{374EB70D-73EF-4185-A774-70C6B195B92E}" type="parTrans" cxnId="{9BEFA191-8077-4308-9153-86F7A2AFCBAB}">
      <dgm:prSet/>
      <dgm:spPr/>
      <dgm:t>
        <a:bodyPr/>
        <a:lstStyle/>
        <a:p>
          <a:endParaRPr lang="en-US"/>
        </a:p>
      </dgm:t>
    </dgm:pt>
    <dgm:pt modelId="{D0AA2E08-2031-4529-B3A6-FD02FCBAC44D}" type="sibTrans" cxnId="{9BEFA191-8077-4308-9153-86F7A2AFCBAB}">
      <dgm:prSet/>
      <dgm:spPr/>
      <dgm:t>
        <a:bodyPr/>
        <a:lstStyle/>
        <a:p>
          <a:endParaRPr lang="en-US"/>
        </a:p>
      </dgm:t>
    </dgm:pt>
    <dgm:pt modelId="{F1405047-9766-4FA5-81DE-1A20A4C37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series of case studies</a:t>
          </a:r>
        </a:p>
      </dgm:t>
    </dgm:pt>
    <dgm:pt modelId="{F887BEFA-5ADD-44F2-A48E-A134695C8ADB}" type="parTrans" cxnId="{4BF092C3-C101-4AD9-B0FF-C6FFFE13D07B}">
      <dgm:prSet/>
      <dgm:spPr/>
      <dgm:t>
        <a:bodyPr/>
        <a:lstStyle/>
        <a:p>
          <a:endParaRPr lang="en-US"/>
        </a:p>
      </dgm:t>
    </dgm:pt>
    <dgm:pt modelId="{BC62C102-81B1-482B-8386-5CA273F781B7}" type="sibTrans" cxnId="{4BF092C3-C101-4AD9-B0FF-C6FFFE13D07B}">
      <dgm:prSet/>
      <dgm:spPr/>
      <dgm:t>
        <a:bodyPr/>
        <a:lstStyle/>
        <a:p>
          <a:endParaRPr lang="en-US"/>
        </a:p>
      </dgm:t>
    </dgm:pt>
    <dgm:pt modelId="{DA4EEBE3-43F3-40F7-B55A-D332DA90D5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Tool kit and templates to support discussions </a:t>
          </a:r>
        </a:p>
      </dgm:t>
    </dgm:pt>
    <dgm:pt modelId="{DF8244B9-A2B7-414A-A12C-AD4D5695CC3E}" type="parTrans" cxnId="{7A19538A-F1AD-4B0C-87EE-19E72FAC6D15}">
      <dgm:prSet/>
      <dgm:spPr/>
      <dgm:t>
        <a:bodyPr/>
        <a:lstStyle/>
        <a:p>
          <a:endParaRPr lang="en-US"/>
        </a:p>
      </dgm:t>
    </dgm:pt>
    <dgm:pt modelId="{AF7DAE50-7256-4BBB-AB41-E32C176E2C7E}" type="sibTrans" cxnId="{7A19538A-F1AD-4B0C-87EE-19E72FAC6D15}">
      <dgm:prSet/>
      <dgm:spPr/>
      <dgm:t>
        <a:bodyPr/>
        <a:lstStyle/>
        <a:p>
          <a:endParaRPr lang="en-US"/>
        </a:p>
      </dgm:t>
    </dgm:pt>
    <dgm:pt modelId="{4D6A2AD0-FEE2-4132-A347-79C7CC82965C}" type="pres">
      <dgm:prSet presAssocID="{EFBDE37B-8E40-43DD-AB67-700BCAA017F9}" presName="root" presStyleCnt="0">
        <dgm:presLayoutVars>
          <dgm:dir/>
          <dgm:resizeHandles val="exact"/>
        </dgm:presLayoutVars>
      </dgm:prSet>
      <dgm:spPr/>
    </dgm:pt>
    <dgm:pt modelId="{93A8B626-BB0D-4C90-9BA5-58A05DF3E050}" type="pres">
      <dgm:prSet presAssocID="{B8F0A170-58C6-41E6-9E50-493460AD7038}" presName="compNode" presStyleCnt="0"/>
      <dgm:spPr/>
    </dgm:pt>
    <dgm:pt modelId="{CDA20205-7EBD-499C-A7BC-CD1A50A45AA5}" type="pres">
      <dgm:prSet presAssocID="{B8F0A170-58C6-41E6-9E50-493460AD7038}" presName="bgRect" presStyleLbl="bgShp" presStyleIdx="0" presStyleCnt="4"/>
      <dgm:spPr/>
    </dgm:pt>
    <dgm:pt modelId="{04204372-6CA8-4BDF-9769-8737955135B5}" type="pres">
      <dgm:prSet presAssocID="{B8F0A170-58C6-41E6-9E50-493460AD70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B29451A-F7B0-4426-8C44-75295AE175E4}" type="pres">
      <dgm:prSet presAssocID="{B8F0A170-58C6-41E6-9E50-493460AD7038}" presName="spaceRect" presStyleCnt="0"/>
      <dgm:spPr/>
    </dgm:pt>
    <dgm:pt modelId="{C3CECB58-1672-4FF5-ACA6-0B831CA1A724}" type="pres">
      <dgm:prSet presAssocID="{B8F0A170-58C6-41E6-9E50-493460AD7038}" presName="parTx" presStyleLbl="revTx" presStyleIdx="0" presStyleCnt="4">
        <dgm:presLayoutVars>
          <dgm:chMax val="0"/>
          <dgm:chPref val="0"/>
        </dgm:presLayoutVars>
      </dgm:prSet>
      <dgm:spPr/>
    </dgm:pt>
    <dgm:pt modelId="{C7AEB248-B52A-43F1-9A01-72550AB8F69A}" type="pres">
      <dgm:prSet presAssocID="{57C2A9C7-0299-4E02-AFCD-E854E9D2638F}" presName="sibTrans" presStyleCnt="0"/>
      <dgm:spPr/>
    </dgm:pt>
    <dgm:pt modelId="{407C1CE4-7EAD-444B-BB92-1DF030384317}" type="pres">
      <dgm:prSet presAssocID="{E5115EEE-2CBA-464D-AB61-E22899861834}" presName="compNode" presStyleCnt="0"/>
      <dgm:spPr/>
    </dgm:pt>
    <dgm:pt modelId="{5C38C7CA-D8C8-4597-B8BE-684B5940B35C}" type="pres">
      <dgm:prSet presAssocID="{E5115EEE-2CBA-464D-AB61-E22899861834}" presName="bgRect" presStyleLbl="bgShp" presStyleIdx="1" presStyleCnt="4"/>
      <dgm:spPr/>
    </dgm:pt>
    <dgm:pt modelId="{4CCBA238-0582-4515-BD16-F02059FD8F28}" type="pres">
      <dgm:prSet presAssocID="{E5115EEE-2CBA-464D-AB61-E2289986183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B0BE9D5-DE18-4AAC-8BAD-52699181A90C}" type="pres">
      <dgm:prSet presAssocID="{E5115EEE-2CBA-464D-AB61-E22899861834}" presName="spaceRect" presStyleCnt="0"/>
      <dgm:spPr/>
    </dgm:pt>
    <dgm:pt modelId="{D715596C-EFF0-4FA6-B539-797356CD8760}" type="pres">
      <dgm:prSet presAssocID="{E5115EEE-2CBA-464D-AB61-E22899861834}" presName="parTx" presStyleLbl="revTx" presStyleIdx="1" presStyleCnt="4">
        <dgm:presLayoutVars>
          <dgm:chMax val="0"/>
          <dgm:chPref val="0"/>
        </dgm:presLayoutVars>
      </dgm:prSet>
      <dgm:spPr/>
    </dgm:pt>
    <dgm:pt modelId="{4E224B77-ECDA-4946-80BA-A2C3EEA2F08E}" type="pres">
      <dgm:prSet presAssocID="{D0AA2E08-2031-4529-B3A6-FD02FCBAC44D}" presName="sibTrans" presStyleCnt="0"/>
      <dgm:spPr/>
    </dgm:pt>
    <dgm:pt modelId="{35B4E27C-521C-4E90-A039-8007EC12053F}" type="pres">
      <dgm:prSet presAssocID="{F1405047-9766-4FA5-81DE-1A20A4C376C5}" presName="compNode" presStyleCnt="0"/>
      <dgm:spPr/>
    </dgm:pt>
    <dgm:pt modelId="{A66CC64D-5259-40FD-807C-505FE1F820E4}" type="pres">
      <dgm:prSet presAssocID="{F1405047-9766-4FA5-81DE-1A20A4C376C5}" presName="bgRect" presStyleLbl="bgShp" presStyleIdx="2" presStyleCnt="4"/>
      <dgm:spPr/>
    </dgm:pt>
    <dgm:pt modelId="{7DEADBE4-C361-47B2-BBB5-F91595E71579}" type="pres">
      <dgm:prSet presAssocID="{F1405047-9766-4FA5-81DE-1A20A4C376C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D70E902-0E5C-47EA-82A6-F06B83F3BDE7}" type="pres">
      <dgm:prSet presAssocID="{F1405047-9766-4FA5-81DE-1A20A4C376C5}" presName="spaceRect" presStyleCnt="0"/>
      <dgm:spPr/>
    </dgm:pt>
    <dgm:pt modelId="{F1E5C533-ED18-4DE2-8BF6-65B8DD48581B}" type="pres">
      <dgm:prSet presAssocID="{F1405047-9766-4FA5-81DE-1A20A4C376C5}" presName="parTx" presStyleLbl="revTx" presStyleIdx="2" presStyleCnt="4">
        <dgm:presLayoutVars>
          <dgm:chMax val="0"/>
          <dgm:chPref val="0"/>
        </dgm:presLayoutVars>
      </dgm:prSet>
      <dgm:spPr/>
    </dgm:pt>
    <dgm:pt modelId="{728E1693-C36E-466C-A11E-9051D4C52A8A}" type="pres">
      <dgm:prSet presAssocID="{BC62C102-81B1-482B-8386-5CA273F781B7}" presName="sibTrans" presStyleCnt="0"/>
      <dgm:spPr/>
    </dgm:pt>
    <dgm:pt modelId="{D5C7CD83-065D-4128-8746-89EAED0DE781}" type="pres">
      <dgm:prSet presAssocID="{DA4EEBE3-43F3-40F7-B55A-D332DA90D581}" presName="compNode" presStyleCnt="0"/>
      <dgm:spPr/>
    </dgm:pt>
    <dgm:pt modelId="{5BE325BC-B801-4654-A8A6-F0AD9AF27E9C}" type="pres">
      <dgm:prSet presAssocID="{DA4EEBE3-43F3-40F7-B55A-D332DA90D581}" presName="bgRect" presStyleLbl="bgShp" presStyleIdx="3" presStyleCnt="4"/>
      <dgm:spPr/>
    </dgm:pt>
    <dgm:pt modelId="{5FA30252-44AB-44C8-A5A8-22AE7200CD14}" type="pres">
      <dgm:prSet presAssocID="{DA4EEBE3-43F3-40F7-B55A-D332DA90D58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C5884831-B1BE-42AA-B1E2-9235ABBBCC29}" type="pres">
      <dgm:prSet presAssocID="{DA4EEBE3-43F3-40F7-B55A-D332DA90D581}" presName="spaceRect" presStyleCnt="0"/>
      <dgm:spPr/>
    </dgm:pt>
    <dgm:pt modelId="{EDA987BD-5ADE-44F2-B806-EAD21F0F9753}" type="pres">
      <dgm:prSet presAssocID="{DA4EEBE3-43F3-40F7-B55A-D332DA90D58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BA1B17E-11F9-4197-9C0F-7369FADE83BC}" type="presOf" srcId="{DA4EEBE3-43F3-40F7-B55A-D332DA90D581}" destId="{EDA987BD-5ADE-44F2-B806-EAD21F0F9753}" srcOrd="0" destOrd="0" presId="urn:microsoft.com/office/officeart/2018/2/layout/IconVerticalSolidList"/>
    <dgm:cxn modelId="{7A19538A-F1AD-4B0C-87EE-19E72FAC6D15}" srcId="{EFBDE37B-8E40-43DD-AB67-700BCAA017F9}" destId="{DA4EEBE3-43F3-40F7-B55A-D332DA90D581}" srcOrd="3" destOrd="0" parTransId="{DF8244B9-A2B7-414A-A12C-AD4D5695CC3E}" sibTransId="{AF7DAE50-7256-4BBB-AB41-E32C176E2C7E}"/>
    <dgm:cxn modelId="{9BEFA191-8077-4308-9153-86F7A2AFCBAB}" srcId="{EFBDE37B-8E40-43DD-AB67-700BCAA017F9}" destId="{E5115EEE-2CBA-464D-AB61-E22899861834}" srcOrd="1" destOrd="0" parTransId="{374EB70D-73EF-4185-A774-70C6B195B92E}" sibTransId="{D0AA2E08-2031-4529-B3A6-FD02FCBAC44D}"/>
    <dgm:cxn modelId="{08D4EDAE-B377-4F4B-9CA7-461D7C389A43}" type="presOf" srcId="{F1405047-9766-4FA5-81DE-1A20A4C376C5}" destId="{F1E5C533-ED18-4DE2-8BF6-65B8DD48581B}" srcOrd="0" destOrd="0" presId="urn:microsoft.com/office/officeart/2018/2/layout/IconVerticalSolidList"/>
    <dgm:cxn modelId="{4BF092C3-C101-4AD9-B0FF-C6FFFE13D07B}" srcId="{EFBDE37B-8E40-43DD-AB67-700BCAA017F9}" destId="{F1405047-9766-4FA5-81DE-1A20A4C376C5}" srcOrd="2" destOrd="0" parTransId="{F887BEFA-5ADD-44F2-A48E-A134695C8ADB}" sibTransId="{BC62C102-81B1-482B-8386-5CA273F781B7}"/>
    <dgm:cxn modelId="{A91032C4-FC7B-4BBF-B155-C5EC80FB5F0B}" type="presOf" srcId="{EFBDE37B-8E40-43DD-AB67-700BCAA017F9}" destId="{4D6A2AD0-FEE2-4132-A347-79C7CC82965C}" srcOrd="0" destOrd="0" presId="urn:microsoft.com/office/officeart/2018/2/layout/IconVerticalSolidList"/>
    <dgm:cxn modelId="{B60AF0DC-E331-4D2F-AD25-EDD9C50FF593}" type="presOf" srcId="{E5115EEE-2CBA-464D-AB61-E22899861834}" destId="{D715596C-EFF0-4FA6-B539-797356CD8760}" srcOrd="0" destOrd="0" presId="urn:microsoft.com/office/officeart/2018/2/layout/IconVerticalSolidList"/>
    <dgm:cxn modelId="{3E93CBDF-374B-4ACD-9684-C80D8893C66A}" type="presOf" srcId="{B8F0A170-58C6-41E6-9E50-493460AD7038}" destId="{C3CECB58-1672-4FF5-ACA6-0B831CA1A724}" srcOrd="0" destOrd="0" presId="urn:microsoft.com/office/officeart/2018/2/layout/IconVerticalSolidList"/>
    <dgm:cxn modelId="{28CFFBF0-6210-40B1-891B-30C9ACA99403}" srcId="{EFBDE37B-8E40-43DD-AB67-700BCAA017F9}" destId="{B8F0A170-58C6-41E6-9E50-493460AD7038}" srcOrd="0" destOrd="0" parTransId="{146FF2A3-9C0A-4375-8B16-838D1A0ECA02}" sibTransId="{57C2A9C7-0299-4E02-AFCD-E854E9D2638F}"/>
    <dgm:cxn modelId="{4913947D-D19E-4845-B043-1FC24BB0C663}" type="presParOf" srcId="{4D6A2AD0-FEE2-4132-A347-79C7CC82965C}" destId="{93A8B626-BB0D-4C90-9BA5-58A05DF3E050}" srcOrd="0" destOrd="0" presId="urn:microsoft.com/office/officeart/2018/2/layout/IconVerticalSolidList"/>
    <dgm:cxn modelId="{B79FE178-F7E3-407E-ADD1-0FE3FEC8BE63}" type="presParOf" srcId="{93A8B626-BB0D-4C90-9BA5-58A05DF3E050}" destId="{CDA20205-7EBD-499C-A7BC-CD1A50A45AA5}" srcOrd="0" destOrd="0" presId="urn:microsoft.com/office/officeart/2018/2/layout/IconVerticalSolidList"/>
    <dgm:cxn modelId="{2C9428A5-BC1D-419D-8535-120C802B289D}" type="presParOf" srcId="{93A8B626-BB0D-4C90-9BA5-58A05DF3E050}" destId="{04204372-6CA8-4BDF-9769-8737955135B5}" srcOrd="1" destOrd="0" presId="urn:microsoft.com/office/officeart/2018/2/layout/IconVerticalSolidList"/>
    <dgm:cxn modelId="{25A85C3B-4DF6-4D4D-983C-4C0B18ED6FB4}" type="presParOf" srcId="{93A8B626-BB0D-4C90-9BA5-58A05DF3E050}" destId="{9B29451A-F7B0-4426-8C44-75295AE175E4}" srcOrd="2" destOrd="0" presId="urn:microsoft.com/office/officeart/2018/2/layout/IconVerticalSolidList"/>
    <dgm:cxn modelId="{EA32C068-7EF0-439D-AA65-55AB363D9D19}" type="presParOf" srcId="{93A8B626-BB0D-4C90-9BA5-58A05DF3E050}" destId="{C3CECB58-1672-4FF5-ACA6-0B831CA1A724}" srcOrd="3" destOrd="0" presId="urn:microsoft.com/office/officeart/2018/2/layout/IconVerticalSolidList"/>
    <dgm:cxn modelId="{464F9B73-83F6-4027-9C21-8412C0010F2E}" type="presParOf" srcId="{4D6A2AD0-FEE2-4132-A347-79C7CC82965C}" destId="{C7AEB248-B52A-43F1-9A01-72550AB8F69A}" srcOrd="1" destOrd="0" presId="urn:microsoft.com/office/officeart/2018/2/layout/IconVerticalSolidList"/>
    <dgm:cxn modelId="{D123A0E7-6836-432C-88CA-5350EE813606}" type="presParOf" srcId="{4D6A2AD0-FEE2-4132-A347-79C7CC82965C}" destId="{407C1CE4-7EAD-444B-BB92-1DF030384317}" srcOrd="2" destOrd="0" presId="urn:microsoft.com/office/officeart/2018/2/layout/IconVerticalSolidList"/>
    <dgm:cxn modelId="{8B0349BD-EF57-43C8-B92F-2E7FD016FC44}" type="presParOf" srcId="{407C1CE4-7EAD-444B-BB92-1DF030384317}" destId="{5C38C7CA-D8C8-4597-B8BE-684B5940B35C}" srcOrd="0" destOrd="0" presId="urn:microsoft.com/office/officeart/2018/2/layout/IconVerticalSolidList"/>
    <dgm:cxn modelId="{D81C7F35-8058-4570-8530-18EFB512FE43}" type="presParOf" srcId="{407C1CE4-7EAD-444B-BB92-1DF030384317}" destId="{4CCBA238-0582-4515-BD16-F02059FD8F28}" srcOrd="1" destOrd="0" presId="urn:microsoft.com/office/officeart/2018/2/layout/IconVerticalSolidList"/>
    <dgm:cxn modelId="{DE331C0C-BDFD-4B85-AABA-2C42AF39C12B}" type="presParOf" srcId="{407C1CE4-7EAD-444B-BB92-1DF030384317}" destId="{0B0BE9D5-DE18-4AAC-8BAD-52699181A90C}" srcOrd="2" destOrd="0" presId="urn:microsoft.com/office/officeart/2018/2/layout/IconVerticalSolidList"/>
    <dgm:cxn modelId="{28C7C3DB-A648-4766-ACB1-549C473D86A4}" type="presParOf" srcId="{407C1CE4-7EAD-444B-BB92-1DF030384317}" destId="{D715596C-EFF0-4FA6-B539-797356CD8760}" srcOrd="3" destOrd="0" presId="urn:microsoft.com/office/officeart/2018/2/layout/IconVerticalSolidList"/>
    <dgm:cxn modelId="{37B27ECC-5FB4-4C13-A570-B59E48780D7A}" type="presParOf" srcId="{4D6A2AD0-FEE2-4132-A347-79C7CC82965C}" destId="{4E224B77-ECDA-4946-80BA-A2C3EEA2F08E}" srcOrd="3" destOrd="0" presId="urn:microsoft.com/office/officeart/2018/2/layout/IconVerticalSolidList"/>
    <dgm:cxn modelId="{963496DD-E7E5-40A6-A112-5F9C3C5651BF}" type="presParOf" srcId="{4D6A2AD0-FEE2-4132-A347-79C7CC82965C}" destId="{35B4E27C-521C-4E90-A039-8007EC12053F}" srcOrd="4" destOrd="0" presId="urn:microsoft.com/office/officeart/2018/2/layout/IconVerticalSolidList"/>
    <dgm:cxn modelId="{7DA3E9D6-25DF-4C53-A6EA-1DDB1FF59CFF}" type="presParOf" srcId="{35B4E27C-521C-4E90-A039-8007EC12053F}" destId="{A66CC64D-5259-40FD-807C-505FE1F820E4}" srcOrd="0" destOrd="0" presId="urn:microsoft.com/office/officeart/2018/2/layout/IconVerticalSolidList"/>
    <dgm:cxn modelId="{73D7A49F-F388-4BEF-AFF9-88F1F7821EEE}" type="presParOf" srcId="{35B4E27C-521C-4E90-A039-8007EC12053F}" destId="{7DEADBE4-C361-47B2-BBB5-F91595E71579}" srcOrd="1" destOrd="0" presId="urn:microsoft.com/office/officeart/2018/2/layout/IconVerticalSolidList"/>
    <dgm:cxn modelId="{2655DE0F-77AC-4B03-8607-550971815894}" type="presParOf" srcId="{35B4E27C-521C-4E90-A039-8007EC12053F}" destId="{8D70E902-0E5C-47EA-82A6-F06B83F3BDE7}" srcOrd="2" destOrd="0" presId="urn:microsoft.com/office/officeart/2018/2/layout/IconVerticalSolidList"/>
    <dgm:cxn modelId="{24CA95B3-B62B-4794-BC6E-12B13EE61D76}" type="presParOf" srcId="{35B4E27C-521C-4E90-A039-8007EC12053F}" destId="{F1E5C533-ED18-4DE2-8BF6-65B8DD48581B}" srcOrd="3" destOrd="0" presId="urn:microsoft.com/office/officeart/2018/2/layout/IconVerticalSolidList"/>
    <dgm:cxn modelId="{B4B513EE-7D8C-45A2-8252-BACF283E4248}" type="presParOf" srcId="{4D6A2AD0-FEE2-4132-A347-79C7CC82965C}" destId="{728E1693-C36E-466C-A11E-9051D4C52A8A}" srcOrd="5" destOrd="0" presId="urn:microsoft.com/office/officeart/2018/2/layout/IconVerticalSolidList"/>
    <dgm:cxn modelId="{69B46AF0-BBFB-47E0-B904-59E8FE0025D3}" type="presParOf" srcId="{4D6A2AD0-FEE2-4132-A347-79C7CC82965C}" destId="{D5C7CD83-065D-4128-8746-89EAED0DE781}" srcOrd="6" destOrd="0" presId="urn:microsoft.com/office/officeart/2018/2/layout/IconVerticalSolidList"/>
    <dgm:cxn modelId="{22D7763D-26EB-48C2-AAAA-91336B1ACB39}" type="presParOf" srcId="{D5C7CD83-065D-4128-8746-89EAED0DE781}" destId="{5BE325BC-B801-4654-A8A6-F0AD9AF27E9C}" srcOrd="0" destOrd="0" presId="urn:microsoft.com/office/officeart/2018/2/layout/IconVerticalSolidList"/>
    <dgm:cxn modelId="{03500566-AFBA-4F0E-9156-65A687894F17}" type="presParOf" srcId="{D5C7CD83-065D-4128-8746-89EAED0DE781}" destId="{5FA30252-44AB-44C8-A5A8-22AE7200CD14}" srcOrd="1" destOrd="0" presId="urn:microsoft.com/office/officeart/2018/2/layout/IconVerticalSolidList"/>
    <dgm:cxn modelId="{77C341B6-377D-44A3-98A6-703251F95579}" type="presParOf" srcId="{D5C7CD83-065D-4128-8746-89EAED0DE781}" destId="{C5884831-B1BE-42AA-B1E2-9235ABBBCC29}" srcOrd="2" destOrd="0" presId="urn:microsoft.com/office/officeart/2018/2/layout/IconVerticalSolidList"/>
    <dgm:cxn modelId="{18AE3FD0-B3C3-4636-B194-3230B10214A8}" type="presParOf" srcId="{D5C7CD83-065D-4128-8746-89EAED0DE781}" destId="{EDA987BD-5ADE-44F2-B806-EAD21F0F97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F1AD4-CC77-4CDB-ACFF-97293AA5A8E6}">
      <dsp:nvSpPr>
        <dsp:cNvPr id="0" name=""/>
        <dsp:cNvSpPr/>
      </dsp:nvSpPr>
      <dsp:spPr>
        <a:xfrm>
          <a:off x="-2502319" y="-386366"/>
          <a:ext cx="2987651" cy="2987651"/>
        </a:xfrm>
        <a:prstGeom prst="blockArc">
          <a:avLst>
            <a:gd name="adj1" fmla="val 18900000"/>
            <a:gd name="adj2" fmla="val 2700000"/>
            <a:gd name="adj3" fmla="val 723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B82F1-6FEE-49BB-A900-93A14FFEEEDB}">
      <dsp:nvSpPr>
        <dsp:cNvPr id="0" name=""/>
        <dsp:cNvSpPr/>
      </dsp:nvSpPr>
      <dsp:spPr>
        <a:xfrm>
          <a:off x="337996" y="195949"/>
          <a:ext cx="3060545" cy="442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61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Attractiveness of the sector </a:t>
          </a:r>
          <a:endParaRPr lang="en-GB" sz="1700" kern="1200" dirty="0"/>
        </a:p>
      </dsp:txBody>
      <dsp:txXfrm>
        <a:off x="337996" y="195949"/>
        <a:ext cx="3060545" cy="442983"/>
      </dsp:txXfrm>
    </dsp:sp>
    <dsp:sp modelId="{DACDE54D-A870-429E-8B69-2127600CAC8D}">
      <dsp:nvSpPr>
        <dsp:cNvPr id="0" name=""/>
        <dsp:cNvSpPr/>
      </dsp:nvSpPr>
      <dsp:spPr>
        <a:xfrm>
          <a:off x="35149" y="166118"/>
          <a:ext cx="553729" cy="553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86CE5-79BA-41F3-9E8C-94D3425F78EE}">
      <dsp:nvSpPr>
        <dsp:cNvPr id="0" name=""/>
        <dsp:cNvSpPr/>
      </dsp:nvSpPr>
      <dsp:spPr>
        <a:xfrm>
          <a:off x="473038" y="885967"/>
          <a:ext cx="2899520" cy="442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61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Career pathway </a:t>
          </a:r>
          <a:endParaRPr lang="en-GB" sz="1700" kern="1200" dirty="0"/>
        </a:p>
      </dsp:txBody>
      <dsp:txXfrm>
        <a:off x="473038" y="885967"/>
        <a:ext cx="2899520" cy="442983"/>
      </dsp:txXfrm>
    </dsp:sp>
    <dsp:sp modelId="{331C9E8B-930C-4801-95E4-E88F488C52D8}">
      <dsp:nvSpPr>
        <dsp:cNvPr id="0" name=""/>
        <dsp:cNvSpPr/>
      </dsp:nvSpPr>
      <dsp:spPr>
        <a:xfrm>
          <a:off x="196174" y="830594"/>
          <a:ext cx="553729" cy="553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68D4C-B81A-44F6-A752-06136BA20064}">
      <dsp:nvSpPr>
        <dsp:cNvPr id="0" name=""/>
        <dsp:cNvSpPr/>
      </dsp:nvSpPr>
      <dsp:spPr>
        <a:xfrm>
          <a:off x="312014" y="1550443"/>
          <a:ext cx="3060545" cy="442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61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</a:t>
          </a:r>
          <a:endParaRPr lang="en-GB" sz="1700" kern="1200" dirty="0"/>
        </a:p>
      </dsp:txBody>
      <dsp:txXfrm>
        <a:off x="312014" y="1550443"/>
        <a:ext cx="3060545" cy="442983"/>
      </dsp:txXfrm>
    </dsp:sp>
    <dsp:sp modelId="{3E59EED4-9BD8-486D-B62A-7A4E8D8AB84C}">
      <dsp:nvSpPr>
        <dsp:cNvPr id="0" name=""/>
        <dsp:cNvSpPr/>
      </dsp:nvSpPr>
      <dsp:spPr>
        <a:xfrm>
          <a:off x="35149" y="1495070"/>
          <a:ext cx="553729" cy="553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31D25-CA55-49D7-BAC6-001434B2B53F}">
      <dsp:nvSpPr>
        <dsp:cNvPr id="0" name=""/>
        <dsp:cNvSpPr/>
      </dsp:nvSpPr>
      <dsp:spPr>
        <a:xfrm>
          <a:off x="518162" y="626395"/>
          <a:ext cx="1662928" cy="17904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CBC09-9A5E-461A-BE89-2B73226CF396}">
      <dsp:nvSpPr>
        <dsp:cNvPr id="0" name=""/>
        <dsp:cNvSpPr/>
      </dsp:nvSpPr>
      <dsp:spPr>
        <a:xfrm>
          <a:off x="159275" y="2433133"/>
          <a:ext cx="2380701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Leadership Capability and Capacity </a:t>
          </a:r>
        </a:p>
      </dsp:txBody>
      <dsp:txXfrm>
        <a:off x="159275" y="2433133"/>
        <a:ext cx="2380701" cy="1057500"/>
      </dsp:txXfrm>
    </dsp:sp>
    <dsp:sp modelId="{1520E01A-7E2A-4386-9A5B-95973DFB1553}">
      <dsp:nvSpPr>
        <dsp:cNvPr id="0" name=""/>
        <dsp:cNvSpPr/>
      </dsp:nvSpPr>
      <dsp:spPr>
        <a:xfrm>
          <a:off x="3158019" y="670073"/>
          <a:ext cx="1977863" cy="1615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2A26B-C900-4A4C-962B-004257BA0FEA}">
      <dsp:nvSpPr>
        <dsp:cNvPr id="0" name=""/>
        <dsp:cNvSpPr/>
      </dsp:nvSpPr>
      <dsp:spPr>
        <a:xfrm>
          <a:off x="2956599" y="2389455"/>
          <a:ext cx="2380701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Attracting and recruiting the right staff </a:t>
          </a:r>
        </a:p>
      </dsp:txBody>
      <dsp:txXfrm>
        <a:off x="2956599" y="2389455"/>
        <a:ext cx="2380701" cy="1057500"/>
      </dsp:txXfrm>
    </dsp:sp>
    <dsp:sp modelId="{00C572DF-6471-4805-A1DE-2D6EA28F8CD4}">
      <dsp:nvSpPr>
        <dsp:cNvPr id="0" name=""/>
        <dsp:cNvSpPr/>
      </dsp:nvSpPr>
      <dsp:spPr>
        <a:xfrm>
          <a:off x="6095996" y="947996"/>
          <a:ext cx="1757514" cy="11136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38885-1D8D-4D4E-9AEC-715B0B814731}">
      <dsp:nvSpPr>
        <dsp:cNvPr id="0" name=""/>
        <dsp:cNvSpPr/>
      </dsp:nvSpPr>
      <dsp:spPr>
        <a:xfrm>
          <a:off x="5753924" y="2263937"/>
          <a:ext cx="2380701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Developing our people </a:t>
          </a:r>
        </a:p>
      </dsp:txBody>
      <dsp:txXfrm>
        <a:off x="5753924" y="2263937"/>
        <a:ext cx="2380701" cy="1057500"/>
      </dsp:txXfrm>
    </dsp:sp>
    <dsp:sp modelId="{476435D0-5B20-422A-A250-554134AB07A4}">
      <dsp:nvSpPr>
        <dsp:cNvPr id="0" name=""/>
        <dsp:cNvSpPr/>
      </dsp:nvSpPr>
      <dsp:spPr>
        <a:xfrm>
          <a:off x="8702037" y="860079"/>
          <a:ext cx="1865760" cy="12214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97D2B-1B04-4AC6-91C8-4E0BDA1E0FEE}">
      <dsp:nvSpPr>
        <dsp:cNvPr id="0" name=""/>
        <dsp:cNvSpPr/>
      </dsp:nvSpPr>
      <dsp:spPr>
        <a:xfrm>
          <a:off x="8551248" y="2290886"/>
          <a:ext cx="2380701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Creating the right environment to deliver </a:t>
          </a:r>
        </a:p>
      </dsp:txBody>
      <dsp:txXfrm>
        <a:off x="8551248" y="2290886"/>
        <a:ext cx="2380701" cy="105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20205-7EBD-499C-A7BC-CD1A50A45AA5}">
      <dsp:nvSpPr>
        <dsp:cNvPr id="0" name=""/>
        <dsp:cNvSpPr/>
      </dsp:nvSpPr>
      <dsp:spPr>
        <a:xfrm>
          <a:off x="0" y="1727"/>
          <a:ext cx="10874375" cy="875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04372-6CA8-4BDF-9769-8737955135B5}">
      <dsp:nvSpPr>
        <dsp:cNvPr id="0" name=""/>
        <dsp:cNvSpPr/>
      </dsp:nvSpPr>
      <dsp:spPr>
        <a:xfrm>
          <a:off x="264881" y="198746"/>
          <a:ext cx="481602" cy="4816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ECB58-1672-4FF5-ACA6-0B831CA1A724}">
      <dsp:nvSpPr>
        <dsp:cNvPr id="0" name=""/>
        <dsp:cNvSpPr/>
      </dsp:nvSpPr>
      <dsp:spPr>
        <a:xfrm>
          <a:off x="1011365" y="1727"/>
          <a:ext cx="9863009" cy="87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72" tIns="92672" rIns="92672" bIns="926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briefing note to highlight the benefits of recruiting from outside the sector</a:t>
          </a:r>
        </a:p>
      </dsp:txBody>
      <dsp:txXfrm>
        <a:off x="1011365" y="1727"/>
        <a:ext cx="9863009" cy="875640"/>
      </dsp:txXfrm>
    </dsp:sp>
    <dsp:sp modelId="{5C38C7CA-D8C8-4597-B8BE-684B5940B35C}">
      <dsp:nvSpPr>
        <dsp:cNvPr id="0" name=""/>
        <dsp:cNvSpPr/>
      </dsp:nvSpPr>
      <dsp:spPr>
        <a:xfrm>
          <a:off x="0" y="1096278"/>
          <a:ext cx="10874375" cy="875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BA238-0582-4515-BD16-F02059FD8F28}">
      <dsp:nvSpPr>
        <dsp:cNvPr id="0" name=""/>
        <dsp:cNvSpPr/>
      </dsp:nvSpPr>
      <dsp:spPr>
        <a:xfrm>
          <a:off x="264881" y="1293297"/>
          <a:ext cx="481602" cy="4816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5596C-EFF0-4FA6-B539-797356CD8760}">
      <dsp:nvSpPr>
        <dsp:cNvPr id="0" name=""/>
        <dsp:cNvSpPr/>
      </dsp:nvSpPr>
      <dsp:spPr>
        <a:xfrm>
          <a:off x="1011365" y="1096278"/>
          <a:ext cx="9863009" cy="87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72" tIns="92672" rIns="92672" bIns="926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 guide to attracting finance professionals from outside the local government sector,</a:t>
          </a:r>
        </a:p>
      </dsp:txBody>
      <dsp:txXfrm>
        <a:off x="1011365" y="1096278"/>
        <a:ext cx="9863009" cy="875640"/>
      </dsp:txXfrm>
    </dsp:sp>
    <dsp:sp modelId="{A66CC64D-5259-40FD-807C-505FE1F820E4}">
      <dsp:nvSpPr>
        <dsp:cNvPr id="0" name=""/>
        <dsp:cNvSpPr/>
      </dsp:nvSpPr>
      <dsp:spPr>
        <a:xfrm>
          <a:off x="0" y="2190829"/>
          <a:ext cx="10874375" cy="875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ADBE4-C361-47B2-BBB5-F91595E71579}">
      <dsp:nvSpPr>
        <dsp:cNvPr id="0" name=""/>
        <dsp:cNvSpPr/>
      </dsp:nvSpPr>
      <dsp:spPr>
        <a:xfrm>
          <a:off x="264881" y="2387848"/>
          <a:ext cx="481602" cy="4816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5C533-ED18-4DE2-8BF6-65B8DD48581B}">
      <dsp:nvSpPr>
        <dsp:cNvPr id="0" name=""/>
        <dsp:cNvSpPr/>
      </dsp:nvSpPr>
      <dsp:spPr>
        <a:xfrm>
          <a:off x="1011365" y="2190829"/>
          <a:ext cx="9863009" cy="87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72" tIns="92672" rIns="92672" bIns="926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series of case studies</a:t>
          </a:r>
        </a:p>
      </dsp:txBody>
      <dsp:txXfrm>
        <a:off x="1011365" y="2190829"/>
        <a:ext cx="9863009" cy="875640"/>
      </dsp:txXfrm>
    </dsp:sp>
    <dsp:sp modelId="{5BE325BC-B801-4654-A8A6-F0AD9AF27E9C}">
      <dsp:nvSpPr>
        <dsp:cNvPr id="0" name=""/>
        <dsp:cNvSpPr/>
      </dsp:nvSpPr>
      <dsp:spPr>
        <a:xfrm>
          <a:off x="0" y="3285380"/>
          <a:ext cx="10874375" cy="875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30252-44AB-44C8-A5A8-22AE7200CD14}">
      <dsp:nvSpPr>
        <dsp:cNvPr id="0" name=""/>
        <dsp:cNvSpPr/>
      </dsp:nvSpPr>
      <dsp:spPr>
        <a:xfrm>
          <a:off x="264881" y="3482399"/>
          <a:ext cx="481602" cy="4816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987BD-5ADE-44F2-B806-EAD21F0F9753}">
      <dsp:nvSpPr>
        <dsp:cNvPr id="0" name=""/>
        <dsp:cNvSpPr/>
      </dsp:nvSpPr>
      <dsp:spPr>
        <a:xfrm>
          <a:off x="1011365" y="3285380"/>
          <a:ext cx="9863009" cy="87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72" tIns="92672" rIns="92672" bIns="926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Tool kit and templates to support discussions </a:t>
          </a:r>
        </a:p>
      </dsp:txBody>
      <dsp:txXfrm>
        <a:off x="1011365" y="3285380"/>
        <a:ext cx="9863009" cy="875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FE48-CE13-4F5B-BF80-640BAABEDF1A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D791E-093A-48A1-81E2-E731D7D1DA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4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D791E-093A-48A1-81E2-E731D7D1DA3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7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07674-FECB-420B-836F-34FF57DD531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3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89F6EE-53B6-42EC-967C-4C5AC84FBCC0}"/>
              </a:ext>
            </a:extLst>
          </p:cNvPr>
          <p:cNvSpPr/>
          <p:nvPr userDrawn="1"/>
        </p:nvSpPr>
        <p:spPr>
          <a:xfrm>
            <a:off x="0" y="0"/>
            <a:ext cx="12192000" cy="6857940"/>
          </a:xfrm>
          <a:prstGeom prst="rect">
            <a:avLst/>
          </a:prstGeom>
          <a:solidFill>
            <a:srgbClr val="5A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00F3B09C-9886-4D53-A132-150AC7EED976}"/>
              </a:ext>
            </a:extLst>
          </p:cNvPr>
          <p:cNvSpPr/>
          <p:nvPr userDrawn="1"/>
        </p:nvSpPr>
        <p:spPr>
          <a:xfrm>
            <a:off x="2213921" y="1737166"/>
            <a:ext cx="7119781" cy="5120544"/>
          </a:xfrm>
          <a:custGeom>
            <a:avLst/>
            <a:gdLst/>
            <a:ahLst/>
            <a:cxnLst/>
            <a:rect l="l" t="t" r="r" b="b"/>
            <a:pathLst>
              <a:path w="11741150" h="8444230">
                <a:moveTo>
                  <a:pt x="8478129" y="0"/>
                </a:moveTo>
                <a:lnTo>
                  <a:pt x="0" y="0"/>
                </a:lnTo>
                <a:lnTo>
                  <a:pt x="3262298" y="8443816"/>
                </a:lnTo>
                <a:lnTo>
                  <a:pt x="11740689" y="8443816"/>
                </a:lnTo>
                <a:lnTo>
                  <a:pt x="8478129" y="0"/>
                </a:lnTo>
                <a:close/>
              </a:path>
            </a:pathLst>
          </a:custGeom>
          <a:solidFill>
            <a:srgbClr val="312C62"/>
          </a:solidFill>
        </p:spPr>
        <p:txBody>
          <a:bodyPr wrap="square" lIns="0" tIns="0" rIns="0" bIns="0" rtlCol="0"/>
          <a:lstStyle/>
          <a:p>
            <a:endParaRPr baseline="0" dirty="0">
              <a:solidFill>
                <a:srgbClr val="002060"/>
              </a:solidFill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C5EF8DD7-1931-4376-B653-6CB6B76BAD2E}"/>
              </a:ext>
            </a:extLst>
          </p:cNvPr>
          <p:cNvSpPr/>
          <p:nvPr userDrawn="1"/>
        </p:nvSpPr>
        <p:spPr>
          <a:xfrm>
            <a:off x="654674" y="634954"/>
            <a:ext cx="1328461" cy="504045"/>
          </a:xfrm>
          <a:custGeom>
            <a:avLst/>
            <a:gdLst/>
            <a:ahLst/>
            <a:cxnLst/>
            <a:rect l="l" t="t" r="r" b="b"/>
            <a:pathLst>
              <a:path w="2190750" h="831214">
                <a:moveTo>
                  <a:pt x="532955" y="144754"/>
                </a:moveTo>
                <a:lnTo>
                  <a:pt x="505421" y="104444"/>
                </a:lnTo>
                <a:lnTo>
                  <a:pt x="471055" y="69532"/>
                </a:lnTo>
                <a:lnTo>
                  <a:pt x="430745" y="40894"/>
                </a:lnTo>
                <a:lnTo>
                  <a:pt x="385381" y="19367"/>
                </a:lnTo>
                <a:lnTo>
                  <a:pt x="335851" y="5829"/>
                </a:lnTo>
                <a:lnTo>
                  <a:pt x="283070" y="1117"/>
                </a:lnTo>
                <a:lnTo>
                  <a:pt x="232181" y="5486"/>
                </a:lnTo>
                <a:lnTo>
                  <a:pt x="184289" y="18059"/>
                </a:lnTo>
                <a:lnTo>
                  <a:pt x="140195" y="38100"/>
                </a:lnTo>
                <a:lnTo>
                  <a:pt x="100685" y="64820"/>
                </a:lnTo>
                <a:lnTo>
                  <a:pt x="66573" y="97459"/>
                </a:lnTo>
                <a:lnTo>
                  <a:pt x="38646" y="135255"/>
                </a:lnTo>
                <a:lnTo>
                  <a:pt x="17716" y="177457"/>
                </a:lnTo>
                <a:lnTo>
                  <a:pt x="4559" y="223278"/>
                </a:lnTo>
                <a:lnTo>
                  <a:pt x="0" y="271957"/>
                </a:lnTo>
                <a:lnTo>
                  <a:pt x="4559" y="320649"/>
                </a:lnTo>
                <a:lnTo>
                  <a:pt x="17716" y="366483"/>
                </a:lnTo>
                <a:lnTo>
                  <a:pt x="38646" y="408698"/>
                </a:lnTo>
                <a:lnTo>
                  <a:pt x="66573" y="446506"/>
                </a:lnTo>
                <a:lnTo>
                  <a:pt x="100685" y="479158"/>
                </a:lnTo>
                <a:lnTo>
                  <a:pt x="140195" y="505891"/>
                </a:lnTo>
                <a:lnTo>
                  <a:pt x="184289" y="525932"/>
                </a:lnTo>
                <a:lnTo>
                  <a:pt x="232181" y="538518"/>
                </a:lnTo>
                <a:lnTo>
                  <a:pt x="283070" y="542886"/>
                </a:lnTo>
                <a:lnTo>
                  <a:pt x="334302" y="538454"/>
                </a:lnTo>
                <a:lnTo>
                  <a:pt x="382498" y="525665"/>
                </a:lnTo>
                <a:lnTo>
                  <a:pt x="426834" y="505333"/>
                </a:lnTo>
                <a:lnTo>
                  <a:pt x="466496" y="478205"/>
                </a:lnTo>
                <a:lnTo>
                  <a:pt x="500659" y="445109"/>
                </a:lnTo>
                <a:lnTo>
                  <a:pt x="528510" y="406793"/>
                </a:lnTo>
                <a:lnTo>
                  <a:pt x="438569" y="356501"/>
                </a:lnTo>
                <a:lnTo>
                  <a:pt x="410654" y="391896"/>
                </a:lnTo>
                <a:lnTo>
                  <a:pt x="374269" y="419290"/>
                </a:lnTo>
                <a:lnTo>
                  <a:pt x="331152" y="436981"/>
                </a:lnTo>
                <a:lnTo>
                  <a:pt x="283070" y="443255"/>
                </a:lnTo>
                <a:lnTo>
                  <a:pt x="235470" y="437134"/>
                </a:lnTo>
                <a:lnTo>
                  <a:pt x="192709" y="419874"/>
                </a:lnTo>
                <a:lnTo>
                  <a:pt x="156489" y="393090"/>
                </a:lnTo>
                <a:lnTo>
                  <a:pt x="128511" y="358419"/>
                </a:lnTo>
                <a:lnTo>
                  <a:pt x="110477" y="317500"/>
                </a:lnTo>
                <a:lnTo>
                  <a:pt x="104089" y="271957"/>
                </a:lnTo>
                <a:lnTo>
                  <a:pt x="110477" y="226441"/>
                </a:lnTo>
                <a:lnTo>
                  <a:pt x="128511" y="185521"/>
                </a:lnTo>
                <a:lnTo>
                  <a:pt x="156489" y="150863"/>
                </a:lnTo>
                <a:lnTo>
                  <a:pt x="192709" y="124079"/>
                </a:lnTo>
                <a:lnTo>
                  <a:pt x="235470" y="106819"/>
                </a:lnTo>
                <a:lnTo>
                  <a:pt x="283070" y="100698"/>
                </a:lnTo>
                <a:lnTo>
                  <a:pt x="332193" y="107238"/>
                </a:lnTo>
                <a:lnTo>
                  <a:pt x="376097" y="125653"/>
                </a:lnTo>
                <a:lnTo>
                  <a:pt x="412889" y="154139"/>
                </a:lnTo>
                <a:lnTo>
                  <a:pt x="440690" y="190868"/>
                </a:lnTo>
                <a:lnTo>
                  <a:pt x="532955" y="144754"/>
                </a:lnTo>
                <a:close/>
              </a:path>
              <a:path w="2190750" h="831214">
                <a:moveTo>
                  <a:pt x="678294" y="9321"/>
                </a:moveTo>
                <a:lnTo>
                  <a:pt x="577380" y="9321"/>
                </a:lnTo>
                <a:lnTo>
                  <a:pt x="577380" y="533336"/>
                </a:lnTo>
                <a:lnTo>
                  <a:pt x="678294" y="533336"/>
                </a:lnTo>
                <a:lnTo>
                  <a:pt x="678294" y="9321"/>
                </a:lnTo>
                <a:close/>
              </a:path>
              <a:path w="2190750" h="831214">
                <a:moveTo>
                  <a:pt x="1105827" y="172135"/>
                </a:moveTo>
                <a:lnTo>
                  <a:pt x="1102880" y="138023"/>
                </a:lnTo>
                <a:lnTo>
                  <a:pt x="1093825" y="106654"/>
                </a:lnTo>
                <a:lnTo>
                  <a:pt x="1088986" y="97790"/>
                </a:lnTo>
                <a:lnTo>
                  <a:pt x="1078534" y="78638"/>
                </a:lnTo>
                <a:lnTo>
                  <a:pt x="1056868" y="54597"/>
                </a:lnTo>
                <a:lnTo>
                  <a:pt x="1029055" y="35229"/>
                </a:lnTo>
                <a:lnTo>
                  <a:pt x="1007389" y="26123"/>
                </a:lnTo>
                <a:lnTo>
                  <a:pt x="1007389" y="172135"/>
                </a:lnTo>
                <a:lnTo>
                  <a:pt x="1006424" y="184988"/>
                </a:lnTo>
                <a:lnTo>
                  <a:pt x="988872" y="221386"/>
                </a:lnTo>
                <a:lnTo>
                  <a:pt x="938098" y="244475"/>
                </a:lnTo>
                <a:lnTo>
                  <a:pt x="910234" y="246430"/>
                </a:lnTo>
                <a:lnTo>
                  <a:pt x="846340" y="246430"/>
                </a:lnTo>
                <a:lnTo>
                  <a:pt x="846340" y="97790"/>
                </a:lnTo>
                <a:lnTo>
                  <a:pt x="910234" y="97942"/>
                </a:lnTo>
                <a:lnTo>
                  <a:pt x="959993" y="105232"/>
                </a:lnTo>
                <a:lnTo>
                  <a:pt x="997559" y="134150"/>
                </a:lnTo>
                <a:lnTo>
                  <a:pt x="1007389" y="172135"/>
                </a:lnTo>
                <a:lnTo>
                  <a:pt x="1007389" y="26123"/>
                </a:lnTo>
                <a:lnTo>
                  <a:pt x="995299" y="21031"/>
                </a:lnTo>
                <a:lnTo>
                  <a:pt x="955662" y="12293"/>
                </a:lnTo>
                <a:lnTo>
                  <a:pt x="910234" y="9321"/>
                </a:lnTo>
                <a:lnTo>
                  <a:pt x="747915" y="9321"/>
                </a:lnTo>
                <a:lnTo>
                  <a:pt x="747915" y="533336"/>
                </a:lnTo>
                <a:lnTo>
                  <a:pt x="846340" y="533336"/>
                </a:lnTo>
                <a:lnTo>
                  <a:pt x="846340" y="334949"/>
                </a:lnTo>
                <a:lnTo>
                  <a:pt x="910234" y="334949"/>
                </a:lnTo>
                <a:lnTo>
                  <a:pt x="955662" y="331965"/>
                </a:lnTo>
                <a:lnTo>
                  <a:pt x="995299" y="323227"/>
                </a:lnTo>
                <a:lnTo>
                  <a:pt x="1056868" y="289712"/>
                </a:lnTo>
                <a:lnTo>
                  <a:pt x="1089037" y="246430"/>
                </a:lnTo>
                <a:lnTo>
                  <a:pt x="1093825" y="237655"/>
                </a:lnTo>
                <a:lnTo>
                  <a:pt x="1102880" y="206248"/>
                </a:lnTo>
                <a:lnTo>
                  <a:pt x="1105827" y="172135"/>
                </a:lnTo>
                <a:close/>
              </a:path>
              <a:path w="2190750" h="831214">
                <a:moveTo>
                  <a:pt x="1500822" y="9321"/>
                </a:moveTo>
                <a:lnTo>
                  <a:pt x="1137627" y="9321"/>
                </a:lnTo>
                <a:lnTo>
                  <a:pt x="1137627" y="533336"/>
                </a:lnTo>
                <a:lnTo>
                  <a:pt x="1236116" y="533336"/>
                </a:lnTo>
                <a:lnTo>
                  <a:pt x="1236116" y="315937"/>
                </a:lnTo>
                <a:lnTo>
                  <a:pt x="1382064" y="315937"/>
                </a:lnTo>
                <a:lnTo>
                  <a:pt x="1417066" y="227482"/>
                </a:lnTo>
                <a:lnTo>
                  <a:pt x="1236116" y="227482"/>
                </a:lnTo>
                <a:lnTo>
                  <a:pt x="1236116" y="97942"/>
                </a:lnTo>
                <a:lnTo>
                  <a:pt x="1465821" y="97942"/>
                </a:lnTo>
                <a:lnTo>
                  <a:pt x="1500822" y="9321"/>
                </a:lnTo>
                <a:close/>
              </a:path>
              <a:path w="2190750" h="831214">
                <a:moveTo>
                  <a:pt x="1859546" y="533336"/>
                </a:moveTo>
                <a:lnTo>
                  <a:pt x="1808302" y="403631"/>
                </a:lnTo>
                <a:lnTo>
                  <a:pt x="1773555" y="315671"/>
                </a:lnTo>
                <a:lnTo>
                  <a:pt x="1707095" y="147485"/>
                </a:lnTo>
                <a:lnTo>
                  <a:pt x="1673466" y="62395"/>
                </a:lnTo>
                <a:lnTo>
                  <a:pt x="1673466" y="315671"/>
                </a:lnTo>
                <a:lnTo>
                  <a:pt x="1547596" y="315671"/>
                </a:lnTo>
                <a:lnTo>
                  <a:pt x="1610652" y="147485"/>
                </a:lnTo>
                <a:lnTo>
                  <a:pt x="1673466" y="315671"/>
                </a:lnTo>
                <a:lnTo>
                  <a:pt x="1673466" y="62395"/>
                </a:lnTo>
                <a:lnTo>
                  <a:pt x="1652536" y="9423"/>
                </a:lnTo>
                <a:lnTo>
                  <a:pt x="1568691" y="9423"/>
                </a:lnTo>
                <a:lnTo>
                  <a:pt x="1361554" y="533336"/>
                </a:lnTo>
                <a:lnTo>
                  <a:pt x="1465922" y="533336"/>
                </a:lnTo>
                <a:lnTo>
                  <a:pt x="1514576" y="403631"/>
                </a:lnTo>
                <a:lnTo>
                  <a:pt x="1706219" y="403631"/>
                </a:lnTo>
                <a:lnTo>
                  <a:pt x="1754555" y="533336"/>
                </a:lnTo>
                <a:lnTo>
                  <a:pt x="1859546" y="533336"/>
                </a:lnTo>
                <a:close/>
              </a:path>
              <a:path w="2190750" h="831214">
                <a:moveTo>
                  <a:pt x="2190699" y="830986"/>
                </a:moveTo>
                <a:lnTo>
                  <a:pt x="1869617" y="0"/>
                </a:lnTo>
                <a:lnTo>
                  <a:pt x="1837232" y="0"/>
                </a:lnTo>
                <a:lnTo>
                  <a:pt x="2158301" y="830986"/>
                </a:lnTo>
                <a:lnTo>
                  <a:pt x="2190699" y="83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aseline="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58970" y="1299214"/>
            <a:ext cx="10874218" cy="2955918"/>
          </a:xfrm>
        </p:spPr>
        <p:txBody>
          <a:bodyPr lIns="0" tIns="0" rIns="0" bIns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35424" y="4670246"/>
            <a:ext cx="7779791" cy="91440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58813" y="6356350"/>
            <a:ext cx="2743200" cy="365125"/>
          </a:xfrm>
        </p:spPr>
        <p:txBody>
          <a:bodyPr/>
          <a:lstStyle/>
          <a:p>
            <a:fld id="{9EC93B09-54BC-427A-8E56-16E55393F5E5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Copyright © CIPFA 2022 protected under UK and international law</a:t>
            </a:r>
            <a:endParaRPr lang="en-US" dirty="0"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D2865E8E-653A-41DC-B818-BEFAC5539999}"/>
              </a:ext>
            </a:extLst>
          </p:cNvPr>
          <p:cNvSpPr txBox="1"/>
          <p:nvPr userDrawn="1"/>
        </p:nvSpPr>
        <p:spPr>
          <a:xfrm>
            <a:off x="635424" y="5881535"/>
            <a:ext cx="2125838" cy="343991"/>
          </a:xfrm>
          <a:prstGeom prst="rect">
            <a:avLst/>
          </a:prstGeom>
        </p:spPr>
        <p:txBody>
          <a:bodyPr vert="horz" wrap="square" lIns="0" tIns="7797" rIns="0" bIns="0" rtlCol="0">
            <a:spAutoFit/>
          </a:bodyPr>
          <a:lstStyle/>
          <a:p>
            <a:pPr marL="5776" marR="2310">
              <a:spcBef>
                <a:spcPts val="61"/>
              </a:spcBef>
            </a:pPr>
            <a:r>
              <a:rPr sz="1100" b="1" spc="-2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Chartered </a:t>
            </a:r>
            <a:r>
              <a:rPr sz="1100" b="1" spc="-7" dirty="0">
                <a:solidFill>
                  <a:srgbClr val="FFFFFF"/>
                </a:solidFill>
                <a:latin typeface="Arial"/>
                <a:cs typeface="Arial"/>
              </a:rPr>
              <a:t>Institute </a:t>
            </a:r>
            <a:r>
              <a:rPr sz="1100" b="1" spc="-2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100" b="1" spc="-9" dirty="0">
                <a:solidFill>
                  <a:srgbClr val="FFFFFF"/>
                </a:solidFill>
                <a:latin typeface="Arial"/>
                <a:cs typeface="Arial"/>
              </a:rPr>
              <a:t>Public Finance </a:t>
            </a:r>
            <a:r>
              <a:rPr sz="1100" b="1" spc="9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100" b="1" spc="-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7" dirty="0">
                <a:solidFill>
                  <a:srgbClr val="FFFFFF"/>
                </a:solidFill>
                <a:latin typeface="Arial"/>
                <a:cs typeface="Arial"/>
              </a:rPr>
              <a:t>Accountancy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518631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6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D1434-13E3-426E-8B17-E12AC1EC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F6DD4-8FA3-487A-B617-3C80EC1C2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451811"/>
            <a:ext cx="10515600" cy="42679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009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 anchor="t" anchorCtr="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  <a:lvl2pPr marL="685800" indent="-18288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143000" indent="-18288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600200" indent="-18288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18288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736B-70A7-40E0-964C-B00B3553E3E2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  <a:latin typeface="Verdana"/>
              </a:rPr>
              <a:t>Copyright © CIPFA 2022 protected under UK and international law</a:t>
            </a:r>
            <a:endParaRPr lang="en-GB" sz="11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31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1271016"/>
            <a:ext cx="10874375" cy="3282696"/>
          </a:xfrm>
        </p:spPr>
        <p:txBody>
          <a:bodyPr lIns="0" tIns="0" rIns="0" bIns="0" anchor="b">
            <a:normAutofit/>
          </a:bodyPr>
          <a:lstStyle>
            <a:lvl1pPr>
              <a:defRPr sz="5900" b="0" spc="-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3" y="4672584"/>
            <a:ext cx="7315200" cy="9144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00AE-3518-49D4-9154-CAD3467194CC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CIPFA 2022 protected under UK and international law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1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814" y="2589193"/>
            <a:ext cx="5308850" cy="3619101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4338" y="2589194"/>
            <a:ext cx="5308850" cy="3619101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ED1E-A31E-43D2-A843-8E4992BEDE8A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CIPFA 2022 protected under UK and international law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6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2" y="2838816"/>
            <a:ext cx="527035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812" y="3715350"/>
            <a:ext cx="5270350" cy="223894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838" y="2833365"/>
            <a:ext cx="527035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838" y="3715352"/>
            <a:ext cx="5270350" cy="22389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999E-A613-4C8C-BFEF-CCCC4F7920E4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CIPFA 2022 protected under UK and international law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6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29CA-1A98-4714-A1AD-FFB900660C05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CIPFA 2022 protected under UK and international law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0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1F85-F3B5-4D0D-BADF-90EF5C774F20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CIPFA 2022 protected under UK and international law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2" y="1232034"/>
            <a:ext cx="2743200" cy="1232033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4E7B-A6B6-455F-84B3-64869DA26BB4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CIPFA 2022 protected under UK and international law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5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2" y="1143000"/>
            <a:ext cx="2743200" cy="1398069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3451" y="1142999"/>
            <a:ext cx="8039737" cy="4955371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90C-466A-4F46-ABB6-162038CAF028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GB" dirty="0"/>
              <a:t>Copyright © CIPFA 2022 protected under UK and international law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6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5D2C421-AB7F-49ED-9CB6-3DF774F9C8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3852" y="233437"/>
            <a:ext cx="1117600" cy="510477"/>
          </a:xfrm>
          <a:prstGeom prst="rect">
            <a:avLst/>
          </a:prstGeom>
        </p:spPr>
      </p:pic>
      <p:sp>
        <p:nvSpPr>
          <p:cNvPr id="13" name="bg object 21">
            <a:extLst>
              <a:ext uri="{FF2B5EF4-FFF2-40B4-BE49-F238E27FC236}">
                <a16:creationId xmlns:a16="http://schemas.microsoft.com/office/drawing/2014/main" id="{EC190276-4D5E-4D0E-89CE-0C29F78C27FB}"/>
              </a:ext>
            </a:extLst>
          </p:cNvPr>
          <p:cNvSpPr/>
          <p:nvPr userDrawn="1"/>
        </p:nvSpPr>
        <p:spPr>
          <a:xfrm>
            <a:off x="1654785" y="911940"/>
            <a:ext cx="5471689" cy="5946060"/>
          </a:xfrm>
          <a:custGeom>
            <a:avLst/>
            <a:gdLst/>
            <a:ahLst/>
            <a:cxnLst/>
            <a:rect l="l" t="t" r="r" b="b"/>
            <a:pathLst>
              <a:path w="8525510" h="9265285">
                <a:moveTo>
                  <a:pt x="4949765" y="0"/>
                </a:moveTo>
                <a:lnTo>
                  <a:pt x="0" y="0"/>
                </a:lnTo>
                <a:lnTo>
                  <a:pt x="3575163" y="9265026"/>
                </a:lnTo>
                <a:lnTo>
                  <a:pt x="8525164" y="9265026"/>
                </a:lnTo>
                <a:lnTo>
                  <a:pt x="4949765" y="0"/>
                </a:lnTo>
                <a:close/>
              </a:path>
            </a:pathLst>
          </a:custGeom>
          <a:solidFill>
            <a:srgbClr val="EEF7F5"/>
          </a:solidFill>
        </p:spPr>
        <p:txBody>
          <a:bodyPr wrap="square" lIns="0" tIns="0" rIns="0" bIns="0" rtlCol="0"/>
          <a:lstStyle/>
          <a:p>
            <a:endParaRPr sz="819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758952"/>
            <a:ext cx="3443590" cy="5330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58812" y="1446336"/>
            <a:ext cx="10874375" cy="101892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58812" y="2633288"/>
            <a:ext cx="10874374" cy="35868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588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FF64AF-3D81-47ED-9D31-599498D77006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Copyright © CIPFA 2022 protected under UK and international law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045125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4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Wingdings 2" pitchFamily="18" charset="2"/>
        <a:buChar char="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14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14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14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14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80730F3-8D3E-4894-9F94-00AEAB97D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056444" cy="3255264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tabLst>
                <a:tab pos="457200" algn="l"/>
                <a:tab pos="1005840" algn="l"/>
                <a:tab pos="1554480" algn="l"/>
                <a:tab pos="2103120" algn="l"/>
                <a:tab pos="2651760" algn="l"/>
                <a:tab pos="3200400" algn="l"/>
                <a:tab pos="3749040" algn="l"/>
                <a:tab pos="4297680" algn="l"/>
                <a:tab pos="4846320" algn="l"/>
                <a:tab pos="5394960" algn="l"/>
                <a:tab pos="5943600" algn="l"/>
                <a:tab pos="6492240" algn="l"/>
                <a:tab pos="7040880" algn="l"/>
              </a:tabLst>
            </a:pPr>
            <a:r>
              <a:rPr lang="en-US" b="1" dirty="0">
                <a:solidFill>
                  <a:schemeClr val="accent1"/>
                </a:solidFill>
                <a:effectLst/>
              </a:rPr>
              <a:t>Leadership Workforce and Capacity Issues</a:t>
            </a:r>
            <a:br>
              <a:rPr lang="en-US" b="1" dirty="0">
                <a:solidFill>
                  <a:schemeClr val="accent1"/>
                </a:solidFill>
                <a:effectLst/>
              </a:rPr>
            </a:br>
            <a:r>
              <a:rPr lang="en-US" b="1" dirty="0">
                <a:solidFill>
                  <a:schemeClr val="accent1"/>
                </a:solidFill>
                <a:effectLst/>
              </a:rPr>
              <a:t> </a:t>
            </a:r>
            <a:endParaRPr lang="en-GB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889AE0A-3751-42EA-8278-8F8802DCA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702" y="4084889"/>
            <a:ext cx="3021621" cy="170915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GB" sz="1800" dirty="0">
                <a:solidFill>
                  <a:srgbClr val="FFFFFF"/>
                </a:solidFill>
              </a:rPr>
              <a:t>Joanne Pitt </a:t>
            </a:r>
          </a:p>
          <a:p>
            <a:pPr algn="r">
              <a:spcAft>
                <a:spcPts val="600"/>
              </a:spcAft>
            </a:pPr>
            <a:r>
              <a:rPr lang="en-GB" sz="1800" dirty="0">
                <a:solidFill>
                  <a:srgbClr val="FFFFFF"/>
                </a:solidFill>
              </a:rPr>
              <a:t>SDCT </a:t>
            </a:r>
            <a:r>
              <a:rPr lang="en-GB" sz="1800">
                <a:solidFill>
                  <a:srgbClr val="FFFFFF"/>
                </a:solidFill>
              </a:rPr>
              <a:t>Conference Warwick March </a:t>
            </a:r>
            <a:r>
              <a:rPr lang="en-GB" sz="1800" dirty="0">
                <a:solidFill>
                  <a:srgbClr val="FFFFFF"/>
                </a:solidFill>
              </a:rPr>
              <a:t>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70A13-A8D3-4ABD-AFC4-4B54F019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1965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8A70E3-163E-E224-611E-B99968E3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 dirty="0">
                <a:solidFill>
                  <a:srgbClr val="FFFFFF"/>
                </a:solidFill>
              </a:rPr>
              <a:t>Progress being made</a:t>
            </a:r>
            <a:br>
              <a:rPr lang="en-US" sz="3200" spc="-100" dirty="0">
                <a:solidFill>
                  <a:srgbClr val="FFFFFF"/>
                </a:solidFill>
              </a:rPr>
            </a:br>
            <a:r>
              <a:rPr lang="en-US" sz="3200" spc="-100" dirty="0">
                <a:solidFill>
                  <a:srgbClr val="FFFFFF"/>
                </a:solidFill>
              </a:rPr>
              <a:t>Building the pipeline for new CFO’s </a:t>
            </a:r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A69AF0AB-387E-6612-6273-7B19B22B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" y="136526"/>
            <a:ext cx="10149840" cy="401448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E9BC81-149F-8945-D0F6-44B91B57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Copyright © CIPFA 2021 protected under UK and international law</a:t>
            </a:r>
          </a:p>
        </p:txBody>
      </p:sp>
    </p:spTree>
    <p:extLst>
      <p:ext uri="{BB962C8B-B14F-4D97-AF65-F5344CB8AC3E}">
        <p14:creationId xmlns:p14="http://schemas.microsoft.com/office/powerpoint/2010/main" val="373553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7007-3529-20A7-EECE-C7900ED6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836736"/>
            <a:ext cx="10874375" cy="1018927"/>
          </a:xfrm>
        </p:spPr>
        <p:txBody>
          <a:bodyPr/>
          <a:lstStyle/>
          <a:p>
            <a:r>
              <a:rPr lang="en-US" dirty="0"/>
              <a:t>Progress being made </a:t>
            </a:r>
            <a:br>
              <a:rPr lang="en-US" dirty="0"/>
            </a:br>
            <a:r>
              <a:rPr lang="en-US" dirty="0"/>
              <a:t>Improving recruitment from outside the LA sector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3640B-2719-2696-0FB6-D077FDC6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  <a:latin typeface="Verdana"/>
              </a:rPr>
              <a:t>Copyright © CIPFA 2022 protected under UK and international law</a:t>
            </a:r>
            <a:endParaRPr lang="en-GB" sz="11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3180B-8736-BAAF-CE12-EEB212AE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43BE67F-6BC0-D5E4-BA5C-F79471D4E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048577"/>
              </p:ext>
            </p:extLst>
          </p:nvPr>
        </p:nvGraphicFramePr>
        <p:xfrm>
          <a:off x="658811" y="2057400"/>
          <a:ext cx="10874375" cy="4162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88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C842D17-E14E-4882-8C0E-500860C06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" y="758952"/>
            <a:ext cx="262395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01A176-A5F5-720A-4D0A-5CA94332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55" r="1" b="1"/>
          <a:stretch/>
        </p:blipFill>
        <p:spPr>
          <a:xfrm>
            <a:off x="423331" y="758952"/>
            <a:ext cx="5535397" cy="42876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71D009-CC72-45E6-8D1C-42189C5D3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594" y="758951"/>
            <a:ext cx="5535397" cy="882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C54905-BA4B-4491-B960-ED60CA7A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30" y="5207429"/>
            <a:ext cx="5535397" cy="882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FB587B-6289-B0B2-E308-581769B5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090" b="2"/>
          <a:stretch/>
        </p:blipFill>
        <p:spPr>
          <a:xfrm>
            <a:off x="6119594" y="1802294"/>
            <a:ext cx="5535397" cy="42876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7BB494-9ECF-401D-A865-D03E511C2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E7F9A-7CC1-588B-F09D-742C411C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Copyright © CIPFA 2022 protected under UK and international law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E830B-5F77-0C5E-D6BD-BB80E77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12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46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A7850C8-8932-45FB-824D-8AB7D8469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8BB4B4-FCCA-4BB8-A5B5-7EDD9652D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81057-4DE1-A436-0099-10726FD2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07" y="1298448"/>
            <a:ext cx="384793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>
                <a:solidFill>
                  <a:srgbClr val="FFFFFF"/>
                </a:solidFill>
              </a:rPr>
              <a:t>Just a little bit going on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D000C-FECC-4415-AB14-16AC3974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727" y="758952"/>
            <a:ext cx="3379859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9716B1-FC6A-2832-DC05-7426B41A3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5608" y="1496690"/>
            <a:ext cx="3054096" cy="17160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7D1A26C-DCFB-460B-BE7B-FC2CA435D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772812"/>
            <a:ext cx="2849303" cy="178435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62AC63-1849-FC3D-F589-48A10FE23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539" y="991064"/>
            <a:ext cx="2523745" cy="131461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8DEA40E-A1A6-474E-BE3B-A06C929EB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727" y="4115150"/>
            <a:ext cx="3379859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C58E1F-CA13-2946-1869-91A3C790D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08" y="4396215"/>
            <a:ext cx="3049308" cy="143168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472A6C1-76CF-4215-B818-52CFF4D7A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2722807"/>
            <a:ext cx="2849303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0E1778-4B97-6F55-612B-1DA6D6C0B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387" y="3524452"/>
            <a:ext cx="2523744" cy="176380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1CE9D6-3D74-4540-A98B-232824586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61FB9-F1E1-5916-BE2C-38B522C0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Copyright © CIPFA 2022 protected under UK and international law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F7592-7691-B8DF-DDDC-AEC1DD6D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2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27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0B4B4-1793-F016-B3E4-3CD9B88A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Pressure on an already struggling workforce </a:t>
            </a:r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8F62-F8CE-34DD-A759-ED1187498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000"/>
              <a:t>Retention Crisis: Many local governments are struggling to retain employees, with increased rates of quitting and retirement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000" err="1"/>
              <a:t>Labour</a:t>
            </a:r>
            <a:r>
              <a:rPr lang="en-US" sz="2000"/>
              <a:t> Shortages: There is a significant shortage of workers, particularly in critical areas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000"/>
              <a:t>Recruitment Difficulties: Attracting new employees is challenging due to competition and lack of attractiveness of the sector 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000"/>
              <a:t>Ageing Workforce: Many local governments have an ageing workforce, especially in key technical professions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000"/>
              <a:t>Compensation Issues: Competitive compensation remains a challenge, with many local governments struggling to offer salaries that match those in the private sector</a:t>
            </a:r>
            <a:endParaRPr lang="en-GB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38171-35B1-F2C7-8651-87D79F77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latin typeface="Verdana"/>
              </a:rPr>
              <a:t>Copyright © CIPFA 2022 protected under UK and international law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85C21-6EBB-ABF9-0530-8974DAF7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6FAD4-254E-2DB6-6BF9-45D7F5AC2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723" y="3475038"/>
            <a:ext cx="3166700" cy="208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3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D57F1-B009-89AA-0AA0-F49E986E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Nationally recognized challenge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06709-A914-42C7-7694-880835CFF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170" y="443695"/>
            <a:ext cx="5910677" cy="5120640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dirty="0"/>
              <a:t>Local Government Workforce Development Group 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dirty="0"/>
              <a:t>Led by MHCLG - Jim McMahon Minister of State for Local Government and English Devolution in the United Kingdom</a:t>
            </a:r>
          </a:p>
          <a:p>
            <a:pPr marL="342900" indent="-3429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C8367-12C2-DAB9-678E-B1BAC657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latin typeface="Verdana"/>
              </a:rPr>
              <a:t>Copyright © CIPFA 2022 protected under UK and international law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12C60-0EC9-FC97-BC01-3312DF0C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074107E-320F-91C3-6770-724079FDCF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253543"/>
              </p:ext>
            </p:extLst>
          </p:nvPr>
        </p:nvGraphicFramePr>
        <p:xfrm>
          <a:off x="7599697" y="2903796"/>
          <a:ext cx="3398542" cy="221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F05B32-805D-92DF-1A4D-9CED881A0ABF}"/>
              </a:ext>
            </a:extLst>
          </p:cNvPr>
          <p:cNvSpPr txBox="1"/>
          <p:nvPr/>
        </p:nvSpPr>
        <p:spPr>
          <a:xfrm>
            <a:off x="5677786" y="3429000"/>
            <a:ext cx="134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streams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54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C443-EDEE-9057-AB03-1A8336C6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1180523"/>
            <a:ext cx="10874375" cy="1018927"/>
          </a:xfrm>
        </p:spPr>
        <p:txBody>
          <a:bodyPr/>
          <a:lstStyle/>
          <a:p>
            <a:r>
              <a:rPr lang="en-US" dirty="0"/>
              <a:t>Action Plan themes </a:t>
            </a:r>
            <a:endParaRPr lang="en-GB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80420AB1-A0DB-6C12-6AE2-2879A6440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532836"/>
              </p:ext>
            </p:extLst>
          </p:nvPr>
        </p:nvGraphicFramePr>
        <p:xfrm>
          <a:off x="441960" y="1689986"/>
          <a:ext cx="11091226" cy="411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DACFF-EADD-73D0-04D4-8AC32C88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  <a:latin typeface="Verdana"/>
              </a:rPr>
              <a:t>Copyright © CIPFA 2022 protected under UK and international law</a:t>
            </a:r>
            <a:endParaRPr lang="en-GB" sz="11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8D626-A6CF-8090-00FF-7F8C69A3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2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A02B-BF4E-F502-39F5-726419CA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36797"/>
            <a:ext cx="10874375" cy="1018927"/>
          </a:xfrm>
        </p:spPr>
        <p:txBody>
          <a:bodyPr/>
          <a:lstStyle/>
          <a:p>
            <a:r>
              <a:rPr lang="en-US" dirty="0"/>
              <a:t>EFS Assurance Reviews  – examples of capacity and skills challenge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F023A-C2D0-C71D-4CE3-8962BB56F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20" y="2306332"/>
            <a:ext cx="10874374" cy="3799409"/>
          </a:xfrm>
        </p:spPr>
        <p:txBody>
          <a:bodyPr/>
          <a:lstStyle/>
          <a:p>
            <a:r>
              <a:rPr lang="en-US" dirty="0"/>
              <a:t>Stoke on Trent – finance team does not have the capability and capacity </a:t>
            </a:r>
          </a:p>
          <a:p>
            <a:r>
              <a:rPr lang="en-US" dirty="0"/>
              <a:t>Cumberland Council – significant capacity issues within the finance function </a:t>
            </a:r>
          </a:p>
          <a:p>
            <a:r>
              <a:rPr lang="en-US" dirty="0"/>
              <a:t>Bradford City Council – Culture challenges regarding attitude towards financial sustainability </a:t>
            </a:r>
          </a:p>
          <a:p>
            <a:r>
              <a:rPr lang="en-US" dirty="0"/>
              <a:t>Cheshire East Council – Finance service skills are not sufficient for the agenda </a:t>
            </a:r>
          </a:p>
          <a:p>
            <a:r>
              <a:rPr lang="en-US" dirty="0"/>
              <a:t>Middlesborough Council – Finance team does not have the capability and skills </a:t>
            </a:r>
          </a:p>
          <a:p>
            <a:r>
              <a:rPr lang="en-US" dirty="0"/>
              <a:t>Somerset Council – Difficult to see enough skills retained to drive through transformation </a:t>
            </a:r>
          </a:p>
          <a:p>
            <a:r>
              <a:rPr lang="en-US" dirty="0"/>
              <a:t>Southhampton City Council – Lack of financial capacity  in the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64A94-6324-DC8C-429C-B44259E4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33333"/>
                </a:solidFill>
                <a:latin typeface="Verdana"/>
              </a:rPr>
              <a:t>Copyright © CIPFA 2022 protected under UK and international law</a:t>
            </a:r>
            <a:endParaRPr lang="en-GB" sz="11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61939-6C21-3022-B20B-00C0C812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5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0428E-6636-B77C-773E-5052EB90F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>
                <a:solidFill>
                  <a:srgbClr val="FFFFFF"/>
                </a:solidFill>
              </a:rPr>
              <a:t>Skills and capacity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07BB-F07F-B76A-6984-235FADD1A7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00014" y="5666792"/>
            <a:ext cx="10180696" cy="542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None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Possible approach to Local Government Reorganisation </a:t>
            </a:r>
          </a:p>
        </p:txBody>
      </p:sp>
      <p:pic>
        <p:nvPicPr>
          <p:cNvPr id="4" name="Picture 3" descr="A diagram of a company's guidance&#10;&#10;AI-generated content may be incorrect.">
            <a:extLst>
              <a:ext uri="{FF2B5EF4-FFF2-40B4-BE49-F238E27FC236}">
                <a16:creationId xmlns:a16="http://schemas.microsoft.com/office/drawing/2014/main" id="{2C0F3180-EF03-041B-01BB-2134C6D14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13" y="706514"/>
            <a:ext cx="5727070" cy="3221476"/>
          </a:xfrm>
          <a:prstGeom prst="rect">
            <a:avLst/>
          </a:prstGeom>
        </p:spPr>
      </p:pic>
      <p:pic>
        <p:nvPicPr>
          <p:cNvPr id="6" name="Graphic 5" descr="Aspiration with solid fill">
            <a:extLst>
              <a:ext uri="{FF2B5EF4-FFF2-40B4-BE49-F238E27FC236}">
                <a16:creationId xmlns:a16="http://schemas.microsoft.com/office/drawing/2014/main" id="{DC0E47D6-6832-C4BC-9431-165E9414F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4934" y="484632"/>
            <a:ext cx="3556755" cy="35567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30C561-FB3A-93F2-9560-596DD1558352}"/>
              </a:ext>
            </a:extLst>
          </p:cNvPr>
          <p:cNvSpPr/>
          <p:nvPr/>
        </p:nvSpPr>
        <p:spPr>
          <a:xfrm>
            <a:off x="5699051" y="1892594"/>
            <a:ext cx="723014" cy="19244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9274-0CD6-45C6-A32F-01468552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828442"/>
            <a:ext cx="12126686" cy="1592494"/>
          </a:xfrm>
        </p:spPr>
        <p:txBody>
          <a:bodyPr>
            <a:normAutofit/>
          </a:bodyPr>
          <a:lstStyle/>
          <a:p>
            <a:pPr marL="453390">
              <a:spcAft>
                <a:spcPts val="800"/>
              </a:spcAft>
            </a:pPr>
            <a:r>
              <a:rPr lang="en-US" dirty="0">
                <a:latin typeface="Calibri"/>
                <a:cs typeface="Calibri"/>
              </a:rPr>
              <a:t>Examples of capacity and capability  needed during </a:t>
            </a:r>
            <a:r>
              <a:rPr lang="en-US" dirty="0" err="1">
                <a:latin typeface="Calibri"/>
                <a:cs typeface="Calibri"/>
              </a:rPr>
              <a:t>reorganisation</a:t>
            </a:r>
            <a:r>
              <a:rPr lang="en-US" dirty="0">
                <a:latin typeface="Calibri"/>
                <a:cs typeface="Calibri"/>
              </a:rPr>
              <a:t> – looking ahead to new authorities 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CEFFE-59BD-4C57-B5E4-6F184DD2F9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7959" y="2288848"/>
            <a:ext cx="10515600" cy="3849866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MTFS assumptions re inflation, growth etc </a:t>
            </a:r>
          </a:p>
          <a:p>
            <a:r>
              <a:rPr lang="en-GB" sz="3000" dirty="0">
                <a:solidFill>
                  <a:schemeClr val="tx1"/>
                </a:solidFill>
              </a:rPr>
              <a:t>Council Tax harmonisation </a:t>
            </a:r>
          </a:p>
          <a:p>
            <a:r>
              <a:rPr lang="en-GB" sz="3000" dirty="0">
                <a:solidFill>
                  <a:schemeClr val="tx1"/>
                </a:solidFill>
              </a:rPr>
              <a:t>Business rates </a:t>
            </a:r>
          </a:p>
          <a:p>
            <a:r>
              <a:rPr lang="en-GB" sz="3000" dirty="0">
                <a:solidFill>
                  <a:schemeClr val="tx1"/>
                </a:solidFill>
              </a:rPr>
              <a:t>Fees and charges harmonisation </a:t>
            </a:r>
          </a:p>
          <a:p>
            <a:r>
              <a:rPr lang="en-GB" sz="3000" dirty="0">
                <a:solidFill>
                  <a:schemeClr val="tx1"/>
                </a:solidFill>
              </a:rPr>
              <a:t>Capital programme and associated financing</a:t>
            </a:r>
          </a:p>
          <a:p>
            <a:r>
              <a:rPr lang="en-GB" sz="3000" dirty="0">
                <a:solidFill>
                  <a:schemeClr val="tx1"/>
                </a:solidFill>
              </a:rPr>
              <a:t>Risk profile and risk appetite</a:t>
            </a:r>
          </a:p>
          <a:p>
            <a:endParaRPr lang="en-GB" sz="6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9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0BD90-03B4-7D50-B27B-64CE30DA1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114" y="1999996"/>
            <a:ext cx="3690148" cy="28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0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CA51D4-F9A6-A4F4-1139-DF51955A9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C1AAE1-0150-4021-B954-3B8035193AB9}"/>
              </a:ext>
            </a:extLst>
          </p:cNvPr>
          <p:cNvGrpSpPr/>
          <p:nvPr/>
        </p:nvGrpSpPr>
        <p:grpSpPr>
          <a:xfrm>
            <a:off x="2733769" y="1552287"/>
            <a:ext cx="8620031" cy="4903330"/>
            <a:chOff x="2725826" y="1537174"/>
            <a:chExt cx="7192537" cy="49033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D3BF45-4D36-5327-9D7D-ABB7B5C56ADA}"/>
                </a:ext>
              </a:extLst>
            </p:cNvPr>
            <p:cNvSpPr/>
            <p:nvPr/>
          </p:nvSpPr>
          <p:spPr>
            <a:xfrm>
              <a:off x="2725826" y="1542707"/>
              <a:ext cx="1441170" cy="48977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019D73-0856-8CA6-DC16-A9C887DAD0E8}"/>
                </a:ext>
              </a:extLst>
            </p:cNvPr>
            <p:cNvSpPr/>
            <p:nvPr/>
          </p:nvSpPr>
          <p:spPr>
            <a:xfrm>
              <a:off x="4162746" y="1542707"/>
              <a:ext cx="1441170" cy="48977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92094A-888A-21AC-0CA8-B60B36850A2B}"/>
                </a:ext>
              </a:extLst>
            </p:cNvPr>
            <p:cNvSpPr/>
            <p:nvPr/>
          </p:nvSpPr>
          <p:spPr>
            <a:xfrm>
              <a:off x="5601776" y="1542707"/>
              <a:ext cx="1441170" cy="48977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A19D50-14AB-9980-DFF2-1C8AC35BA12C}"/>
                </a:ext>
              </a:extLst>
            </p:cNvPr>
            <p:cNvSpPr/>
            <p:nvPr/>
          </p:nvSpPr>
          <p:spPr>
            <a:xfrm>
              <a:off x="7040805" y="1542707"/>
              <a:ext cx="1441170" cy="48977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27B015-3FC7-68FE-FD6B-2D43586466C5}"/>
                </a:ext>
              </a:extLst>
            </p:cNvPr>
            <p:cNvSpPr/>
            <p:nvPr/>
          </p:nvSpPr>
          <p:spPr>
            <a:xfrm>
              <a:off x="8477193" y="1542707"/>
              <a:ext cx="1441170" cy="48977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EFA656-117A-8E1C-BBBB-042E2AA36606}"/>
                </a:ext>
              </a:extLst>
            </p:cNvPr>
            <p:cNvSpPr txBox="1"/>
            <p:nvPr/>
          </p:nvSpPr>
          <p:spPr>
            <a:xfrm>
              <a:off x="3119114" y="1537174"/>
              <a:ext cx="1541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6E271F2-2016-6F27-5C49-D7DA26782FA7}"/>
              </a:ext>
            </a:extLst>
          </p:cNvPr>
          <p:cNvSpPr/>
          <p:nvPr/>
        </p:nvSpPr>
        <p:spPr>
          <a:xfrm>
            <a:off x="547416" y="925551"/>
            <a:ext cx="10806384" cy="602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2663"/>
            <a:r>
              <a:rPr lang="en-US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More Collaborative Working Culture</a:t>
            </a:r>
            <a:endParaRPr lang="en-US" sz="1800" dirty="0">
              <a:solidFill>
                <a:srgbClr val="380F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9CFA666-BFAA-98CF-7E46-072B6323E711}"/>
              </a:ext>
            </a:extLst>
          </p:cNvPr>
          <p:cNvSpPr/>
          <p:nvPr/>
        </p:nvSpPr>
        <p:spPr>
          <a:xfrm>
            <a:off x="813539" y="5651500"/>
            <a:ext cx="1666450" cy="6084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Deliverables</a:t>
            </a:r>
            <a:r>
              <a:rPr lang="en-US" sz="140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21C5AF5-6C13-D72A-97D3-25767176ABBC}"/>
              </a:ext>
            </a:extLst>
          </p:cNvPr>
          <p:cNvCxnSpPr>
            <a:cxnSpLocks/>
          </p:cNvCxnSpPr>
          <p:nvPr/>
        </p:nvCxnSpPr>
        <p:spPr>
          <a:xfrm flipH="1">
            <a:off x="6836191" y="2533338"/>
            <a:ext cx="3087974" cy="0"/>
          </a:xfrm>
          <a:prstGeom prst="line">
            <a:avLst/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8B0FD2E0-7384-F62E-EF3B-D9153B00DAF5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585814" y="2291885"/>
            <a:ext cx="239534" cy="114085"/>
          </a:xfrm>
          <a:prstGeom prst="bentConnector3">
            <a:avLst>
              <a:gd name="adj1" fmla="val 50000"/>
            </a:avLst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17A83765-24CF-E81F-C732-51C09EF56E10}"/>
              </a:ext>
            </a:extLst>
          </p:cNvPr>
          <p:cNvCxnSpPr>
            <a:cxnSpLocks/>
            <a:stCxn id="17" idx="1"/>
            <a:endCxn id="8" idx="3"/>
          </p:cNvCxnSpPr>
          <p:nvPr/>
        </p:nvCxnSpPr>
        <p:spPr>
          <a:xfrm rot="10800000">
            <a:off x="5348970" y="2405971"/>
            <a:ext cx="309418" cy="138039"/>
          </a:xfrm>
          <a:prstGeom prst="bentConnector3">
            <a:avLst>
              <a:gd name="adj1" fmla="val 50000"/>
            </a:avLst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C4892BA-6CEC-CB78-9ABB-BC8614368374}"/>
              </a:ext>
            </a:extLst>
          </p:cNvPr>
          <p:cNvSpPr/>
          <p:nvPr/>
        </p:nvSpPr>
        <p:spPr>
          <a:xfrm>
            <a:off x="947299" y="2050431"/>
            <a:ext cx="1638515" cy="4829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en-US" sz="14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B74227-E884-B149-4B82-07543126477F}"/>
              </a:ext>
            </a:extLst>
          </p:cNvPr>
          <p:cNvSpPr/>
          <p:nvPr/>
        </p:nvSpPr>
        <p:spPr>
          <a:xfrm>
            <a:off x="2825348" y="2075436"/>
            <a:ext cx="2523622" cy="6610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to establish constraints to effective working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8D24537-016A-16C1-A8A6-ED84E18F6C58}"/>
              </a:ext>
            </a:extLst>
          </p:cNvPr>
          <p:cNvSpPr/>
          <p:nvPr/>
        </p:nvSpPr>
        <p:spPr>
          <a:xfrm>
            <a:off x="5658388" y="2046987"/>
            <a:ext cx="1280420" cy="9940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of agreed actions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CC86B03-81A6-9422-D119-B86338F5D608}"/>
              </a:ext>
            </a:extLst>
          </p:cNvPr>
          <p:cNvSpPr/>
          <p:nvPr/>
        </p:nvSpPr>
        <p:spPr>
          <a:xfrm>
            <a:off x="7429140" y="2047529"/>
            <a:ext cx="3605098" cy="8252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 and staff training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296FCC74-595A-3CBB-9A6B-55563B711CEE}"/>
              </a:ext>
            </a:extLst>
          </p:cNvPr>
          <p:cNvSpPr/>
          <p:nvPr/>
        </p:nvSpPr>
        <p:spPr>
          <a:xfrm>
            <a:off x="5765214" y="3714305"/>
            <a:ext cx="2579635" cy="5751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with Finance and Directorates to develop revised approach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E233B0AC-5BF6-F2AF-AE3D-E41F4F805241}"/>
              </a:ext>
            </a:extLst>
          </p:cNvPr>
          <p:cNvSpPr/>
          <p:nvPr/>
        </p:nvSpPr>
        <p:spPr>
          <a:xfrm>
            <a:off x="3325012" y="2955718"/>
            <a:ext cx="2196094" cy="6984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Workshops with selected staff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1A8368F1-7A1A-6F7E-F562-79E92827A20D}"/>
              </a:ext>
            </a:extLst>
          </p:cNvPr>
          <p:cNvSpPr/>
          <p:nvPr/>
        </p:nvSpPr>
        <p:spPr>
          <a:xfrm>
            <a:off x="6651967" y="3129592"/>
            <a:ext cx="2847721" cy="461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training materials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C275152-1B9B-D458-46B5-D096E59CAF9C}"/>
              </a:ext>
            </a:extLst>
          </p:cNvPr>
          <p:cNvSpPr/>
          <p:nvPr/>
        </p:nvSpPr>
        <p:spPr>
          <a:xfrm>
            <a:off x="9193731" y="3758100"/>
            <a:ext cx="1993936" cy="450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Raise awareness of changes made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E575EE3D-ED82-CC0F-0F74-65D1F88273EE}"/>
              </a:ext>
            </a:extLst>
          </p:cNvPr>
          <p:cNvSpPr/>
          <p:nvPr/>
        </p:nvSpPr>
        <p:spPr>
          <a:xfrm>
            <a:off x="9458231" y="4770823"/>
            <a:ext cx="1905429" cy="1969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F76572BD-25BC-3F47-8245-5F92FD522A87}"/>
              </a:ext>
            </a:extLst>
          </p:cNvPr>
          <p:cNvSpPr/>
          <p:nvPr/>
        </p:nvSpPr>
        <p:spPr>
          <a:xfrm>
            <a:off x="4715486" y="5730309"/>
            <a:ext cx="2105873" cy="5856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Agreed action plan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89E54ABE-5233-25A1-3359-956351331E61}"/>
              </a:ext>
            </a:extLst>
          </p:cNvPr>
          <p:cNvSpPr/>
          <p:nvPr/>
        </p:nvSpPr>
        <p:spPr>
          <a:xfrm>
            <a:off x="7714875" y="5660600"/>
            <a:ext cx="1579730" cy="6553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confirmation of changes made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797DCBA-EB30-1651-9A05-56C25710AAC0}"/>
              </a:ext>
            </a:extLst>
          </p:cNvPr>
          <p:cNvSpPr/>
          <p:nvPr/>
        </p:nvSpPr>
        <p:spPr>
          <a:xfrm>
            <a:off x="9964332" y="5633278"/>
            <a:ext cx="1324307" cy="626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and dissemination of guidance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BCEAA62-18B0-08EE-4B32-A158B6D61189}"/>
              </a:ext>
            </a:extLst>
          </p:cNvPr>
          <p:cNvSpPr txBox="1">
            <a:spLocks/>
          </p:cNvSpPr>
          <p:nvPr/>
        </p:nvSpPr>
        <p:spPr>
          <a:xfrm>
            <a:off x="1886721" y="205603"/>
            <a:ext cx="10874375" cy="101892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Building the right culture – what does it take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13C50B5-7F2A-8947-CAC5-F0705B97A08C}"/>
              </a:ext>
            </a:extLst>
          </p:cNvPr>
          <p:cNvSpPr/>
          <p:nvPr/>
        </p:nvSpPr>
        <p:spPr>
          <a:xfrm>
            <a:off x="6770491" y="4394709"/>
            <a:ext cx="2417150" cy="474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 with Finance and project board on proposed changes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F9EB228-C29D-BC36-7C4B-59E2599C60F5}"/>
              </a:ext>
            </a:extLst>
          </p:cNvPr>
          <p:cNvSpPr/>
          <p:nvPr/>
        </p:nvSpPr>
        <p:spPr>
          <a:xfrm>
            <a:off x="4096876" y="4137664"/>
            <a:ext cx="1414507" cy="7098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 with project board to prioritise the changes required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A473106-D79C-43CA-3E53-C9610C45AD5E}"/>
              </a:ext>
            </a:extLst>
          </p:cNvPr>
          <p:cNvSpPr/>
          <p:nvPr/>
        </p:nvSpPr>
        <p:spPr>
          <a:xfrm>
            <a:off x="848194" y="3074475"/>
            <a:ext cx="1711472" cy="460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tasks</a:t>
            </a: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FD04777B-543D-C300-CDE0-B884B973C086}"/>
              </a:ext>
            </a:extLst>
          </p:cNvPr>
          <p:cNvCxnSpPr>
            <a:cxnSpLocks/>
            <a:stCxn id="67" idx="0"/>
            <a:endCxn id="8" idx="2"/>
          </p:cNvCxnSpPr>
          <p:nvPr/>
        </p:nvCxnSpPr>
        <p:spPr>
          <a:xfrm rot="16200000" flipV="1">
            <a:off x="4145502" y="2678161"/>
            <a:ext cx="219215" cy="335900"/>
          </a:xfrm>
          <a:prstGeom prst="bentConnector3">
            <a:avLst>
              <a:gd name="adj1" fmla="val 50000"/>
            </a:avLst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E6AD684B-46E2-F2DF-282C-C9455290AACA}"/>
              </a:ext>
            </a:extLst>
          </p:cNvPr>
          <p:cNvCxnSpPr>
            <a:cxnSpLocks/>
            <a:stCxn id="67" idx="2"/>
            <a:endCxn id="15" idx="0"/>
          </p:cNvCxnSpPr>
          <p:nvPr/>
        </p:nvCxnSpPr>
        <p:spPr>
          <a:xfrm rot="16200000" flipH="1">
            <a:off x="4371870" y="3705403"/>
            <a:ext cx="483449" cy="381071"/>
          </a:xfrm>
          <a:prstGeom prst="bentConnector3">
            <a:avLst/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D19F1730-09EA-9078-048D-47F7F7AE0243}"/>
              </a:ext>
            </a:extLst>
          </p:cNvPr>
          <p:cNvCxnSpPr>
            <a:cxnSpLocks/>
            <a:stCxn id="15" idx="2"/>
            <a:endCxn id="76" idx="0"/>
          </p:cNvCxnSpPr>
          <p:nvPr/>
        </p:nvCxnSpPr>
        <p:spPr>
          <a:xfrm rot="16200000" flipH="1">
            <a:off x="4844859" y="4806744"/>
            <a:ext cx="882835" cy="964293"/>
          </a:xfrm>
          <a:prstGeom prst="bentConnector3">
            <a:avLst>
              <a:gd name="adj1" fmla="val 50000"/>
            </a:avLst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3C4633F-F740-8850-07A6-C36872C70148}"/>
              </a:ext>
            </a:extLst>
          </p:cNvPr>
          <p:cNvSpPr/>
          <p:nvPr/>
        </p:nvSpPr>
        <p:spPr>
          <a:xfrm>
            <a:off x="6907730" y="4990937"/>
            <a:ext cx="2417150" cy="403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380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and implementation of proposed changes</a:t>
            </a:r>
          </a:p>
        </p:txBody>
      </p: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309E8DCC-7894-9509-7E0B-57BD0AA1EB95}"/>
              </a:ext>
            </a:extLst>
          </p:cNvPr>
          <p:cNvCxnSpPr>
            <a:cxnSpLocks/>
            <a:stCxn id="17" idx="2"/>
            <a:endCxn id="66" idx="0"/>
          </p:cNvCxnSpPr>
          <p:nvPr/>
        </p:nvCxnSpPr>
        <p:spPr>
          <a:xfrm rot="16200000" flipH="1">
            <a:off x="6340178" y="2999451"/>
            <a:ext cx="673274" cy="756434"/>
          </a:xfrm>
          <a:prstGeom prst="bentConnector3">
            <a:avLst>
              <a:gd name="adj1" fmla="val 89098"/>
            </a:avLst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AC6625A5-E899-5DF9-9153-7AB3F8FE28AE}"/>
              </a:ext>
            </a:extLst>
          </p:cNvPr>
          <p:cNvCxnSpPr>
            <a:cxnSpLocks/>
            <a:stCxn id="2" idx="0"/>
            <a:endCxn id="66" idx="2"/>
          </p:cNvCxnSpPr>
          <p:nvPr/>
        </p:nvCxnSpPr>
        <p:spPr>
          <a:xfrm rot="16200000" flipV="1">
            <a:off x="7464406" y="3880049"/>
            <a:ext cx="105286" cy="924034"/>
          </a:xfrm>
          <a:prstGeom prst="bentConnector3">
            <a:avLst>
              <a:gd name="adj1" fmla="val 50000"/>
            </a:avLst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6AAEE9D9-7CF4-4C6E-00E1-2EA2C03A55B3}"/>
              </a:ext>
            </a:extLst>
          </p:cNvPr>
          <p:cNvCxnSpPr>
            <a:cxnSpLocks/>
            <a:stCxn id="2" idx="2"/>
            <a:endCxn id="92" idx="0"/>
          </p:cNvCxnSpPr>
          <p:nvPr/>
        </p:nvCxnSpPr>
        <p:spPr>
          <a:xfrm rot="16200000" flipH="1">
            <a:off x="7986865" y="4861497"/>
            <a:ext cx="121640" cy="137239"/>
          </a:xfrm>
          <a:prstGeom prst="bentConnector3">
            <a:avLst>
              <a:gd name="adj1" fmla="val 50000"/>
            </a:avLst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64556373-E99E-1A28-99C0-C9E08BF28A86}"/>
              </a:ext>
            </a:extLst>
          </p:cNvPr>
          <p:cNvCxnSpPr>
            <a:cxnSpLocks/>
            <a:stCxn id="92" idx="2"/>
            <a:endCxn id="78" idx="0"/>
          </p:cNvCxnSpPr>
          <p:nvPr/>
        </p:nvCxnSpPr>
        <p:spPr>
          <a:xfrm rot="16200000" flipH="1">
            <a:off x="8177647" y="5333506"/>
            <a:ext cx="265751" cy="388435"/>
          </a:xfrm>
          <a:prstGeom prst="bentConnector3">
            <a:avLst>
              <a:gd name="adj1" fmla="val 50000"/>
            </a:avLst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60A35306-287E-2DC3-DA5C-F3B8CBFA7EE2}"/>
              </a:ext>
            </a:extLst>
          </p:cNvPr>
          <p:cNvCxnSpPr>
            <a:cxnSpLocks/>
            <a:stCxn id="18" idx="2"/>
            <a:endCxn id="72" idx="0"/>
          </p:cNvCxnSpPr>
          <p:nvPr/>
        </p:nvCxnSpPr>
        <p:spPr>
          <a:xfrm rot="5400000">
            <a:off x="8525334" y="2423237"/>
            <a:ext cx="256850" cy="1155861"/>
          </a:xfrm>
          <a:prstGeom prst="bentConnector3">
            <a:avLst>
              <a:gd name="adj1" fmla="val 50000"/>
            </a:avLst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A25C660A-769B-7AB2-126F-A055A78703EC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 rot="16200000" flipH="1">
            <a:off x="9049870" y="2617270"/>
            <a:ext cx="166787" cy="2114871"/>
          </a:xfrm>
          <a:prstGeom prst="bentConnector3">
            <a:avLst>
              <a:gd name="adj1" fmla="val 50000"/>
            </a:avLst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FEDC3613-2389-64B9-FFC0-A8E8F60C987D}"/>
              </a:ext>
            </a:extLst>
          </p:cNvPr>
          <p:cNvCxnSpPr>
            <a:cxnSpLocks/>
            <a:stCxn id="74" idx="0"/>
          </p:cNvCxnSpPr>
          <p:nvPr/>
        </p:nvCxnSpPr>
        <p:spPr>
          <a:xfrm rot="16200000" flipV="1">
            <a:off x="10049204" y="4409080"/>
            <a:ext cx="532295" cy="191191"/>
          </a:xfrm>
          <a:prstGeom prst="bentConnector3">
            <a:avLst>
              <a:gd name="adj1" fmla="val 50000"/>
            </a:avLst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B24008A0-9860-FB49-C0E5-C7FCC131374F}"/>
              </a:ext>
            </a:extLst>
          </p:cNvPr>
          <p:cNvCxnSpPr>
            <a:cxnSpLocks/>
            <a:stCxn id="79" idx="0"/>
            <a:endCxn id="74" idx="2"/>
          </p:cNvCxnSpPr>
          <p:nvPr/>
        </p:nvCxnSpPr>
        <p:spPr>
          <a:xfrm rot="16200000" flipV="1">
            <a:off x="10185961" y="5192753"/>
            <a:ext cx="665510" cy="215540"/>
          </a:xfrm>
          <a:prstGeom prst="bentConnector3">
            <a:avLst>
              <a:gd name="adj1" fmla="val 50000"/>
            </a:avLst>
          </a:prstGeom>
          <a:ln w="41275">
            <a:solidFill>
              <a:srgbClr val="380F35"/>
            </a:solidFill>
            <a:prstDash val="soli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D988CA-9156-D8D5-B8B9-453CF5452E7F}"/>
              </a:ext>
            </a:extLst>
          </p:cNvPr>
          <p:cNvSpPr txBox="1"/>
          <p:nvPr/>
        </p:nvSpPr>
        <p:spPr>
          <a:xfrm>
            <a:off x="9564975" y="643583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50633497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IPFA colours">
      <a:dk1>
        <a:sysClr val="windowText" lastClr="000000"/>
      </a:dk1>
      <a:lt1>
        <a:sysClr val="window" lastClr="FFFFFF"/>
      </a:lt1>
      <a:dk2>
        <a:srgbClr val="312C62"/>
      </a:dk2>
      <a:lt2>
        <a:srgbClr val="C7C4C3"/>
      </a:lt2>
      <a:accent1>
        <a:srgbClr val="5A4B9A"/>
      </a:accent1>
      <a:accent2>
        <a:srgbClr val="EA5042"/>
      </a:accent2>
      <a:accent3>
        <a:srgbClr val="958B87"/>
      </a:accent3>
      <a:accent4>
        <a:srgbClr val="F8AF61"/>
      </a:accent4>
      <a:accent5>
        <a:srgbClr val="83C0EA"/>
      </a:accent5>
      <a:accent6>
        <a:srgbClr val="00958D"/>
      </a:accent6>
      <a:hlink>
        <a:srgbClr val="5A4B9A"/>
      </a:hlink>
      <a:folHlink>
        <a:srgbClr val="5A4B9A"/>
      </a:folHlink>
    </a:clrScheme>
    <a:fontScheme name="Georgia+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fc102d4-62a0-4987-a133-c79583185202}" enabled="0" method="" siteId="{4fc102d4-62a0-4987-a133-c7958318520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Office PowerPoint</Application>
  <PresentationFormat>Widescreen</PresentationFormat>
  <Paragraphs>87</Paragraphs>
  <Slides>12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Georgia</vt:lpstr>
      <vt:lpstr>Verdana</vt:lpstr>
      <vt:lpstr>Wingdings 2</vt:lpstr>
      <vt:lpstr>Frame</vt:lpstr>
      <vt:lpstr>Leadership Workforce and Capacity Issues  </vt:lpstr>
      <vt:lpstr>Just a little bit going on </vt:lpstr>
      <vt:lpstr>Pressure on an already struggling workforce </vt:lpstr>
      <vt:lpstr>Nationally recognized challenge </vt:lpstr>
      <vt:lpstr>Action Plan themes </vt:lpstr>
      <vt:lpstr>EFS Assurance Reviews  – examples of capacity and skills challenge </vt:lpstr>
      <vt:lpstr>Skills and capacity needs</vt:lpstr>
      <vt:lpstr>Examples of capacity and capability  needed during reorganisation – looking ahead to new authorities </vt:lpstr>
      <vt:lpstr>PowerPoint Presentation</vt:lpstr>
      <vt:lpstr>Progress being made Building the pipeline for new CFO’s </vt:lpstr>
      <vt:lpstr>Progress being made  Improving recruitment from outside the LA sector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better Annual Governance Statements</dc:title>
  <dc:creator>Melville, Diana</dc:creator>
  <cp:lastModifiedBy>Pitt, Joanne</cp:lastModifiedBy>
  <cp:revision>7</cp:revision>
  <dcterms:created xsi:type="dcterms:W3CDTF">2024-04-17T08:37:09Z</dcterms:created>
  <dcterms:modified xsi:type="dcterms:W3CDTF">2025-03-19T22:20:29Z</dcterms:modified>
</cp:coreProperties>
</file>