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63" r:id="rId2"/>
    <p:sldId id="262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544">
          <p15:clr>
            <a:srgbClr val="A4A3A4"/>
          </p15:clr>
        </p15:guide>
        <p15:guide id="2" pos="2880">
          <p15:clr>
            <a:srgbClr val="A4A3A4"/>
          </p15:clr>
        </p15:guide>
        <p15:guide id="3" pos="26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00"/>
    <a:srgbClr val="CCFF66"/>
    <a:srgbClr val="CCFF33"/>
    <a:srgbClr val="7DEF88"/>
    <a:srgbClr val="FF7C80"/>
    <a:srgbClr val="FFCC99"/>
    <a:srgbClr val="FF9999"/>
    <a:srgbClr val="FF3300"/>
    <a:srgbClr val="FFCC00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63" autoAdjust="0"/>
    <p:restoredTop sz="94660" autoAdjust="0"/>
  </p:normalViewPr>
  <p:slideViewPr>
    <p:cSldViewPr snapToObjects="1">
      <p:cViewPr>
        <p:scale>
          <a:sx n="62" d="100"/>
          <a:sy n="62" d="100"/>
        </p:scale>
        <p:origin x="-1003" y="-14"/>
      </p:cViewPr>
      <p:guideLst>
        <p:guide orient="horz" pos="2544"/>
        <p:guide pos="2880"/>
        <p:guide pos="26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77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77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cs typeface="+mn-cs"/>
              </a:defRPr>
            </a:lvl1pPr>
          </a:lstStyle>
          <a:p>
            <a:pPr>
              <a:defRPr/>
            </a:pPr>
            <a:fld id="{297A50FE-6D57-4E6B-8228-D1E2E50F4D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236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cs typeface="+mn-cs"/>
              </a:defRPr>
            </a:lvl1pPr>
          </a:lstStyle>
          <a:p>
            <a:pPr>
              <a:defRPr/>
            </a:pPr>
            <a:fld id="{1E6DA659-2C3F-4C3C-9BD0-710E16DEB0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880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685800" y="1447800"/>
            <a:ext cx="7772400" cy="1470025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371600" y="3203575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248400" y="6229350"/>
            <a:ext cx="2133600" cy="47625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bg1"/>
                </a:solidFill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Chevron 5"/>
          <p:cNvSpPr/>
          <p:nvPr userDrawn="1"/>
        </p:nvSpPr>
        <p:spPr bwMode="gray">
          <a:xfrm>
            <a:off x="8651875" y="6096000"/>
            <a:ext cx="415925" cy="685800"/>
          </a:xfrm>
          <a:prstGeom prst="chevron">
            <a:avLst/>
          </a:prstGeom>
          <a:solidFill>
            <a:srgbClr val="CCCC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Chevron 7"/>
          <p:cNvSpPr/>
          <p:nvPr userDrawn="1"/>
        </p:nvSpPr>
        <p:spPr bwMode="gray">
          <a:xfrm>
            <a:off x="-10886" y="-10886"/>
            <a:ext cx="4887686" cy="6868886"/>
          </a:xfrm>
          <a:custGeom>
            <a:avLst/>
            <a:gdLst>
              <a:gd name="connsiteX0" fmla="*/ 0 w 6324600"/>
              <a:gd name="connsiteY0" fmla="*/ 0 h 8534400"/>
              <a:gd name="connsiteX1" fmla="*/ 3162300 w 6324600"/>
              <a:gd name="connsiteY1" fmla="*/ 0 h 8534400"/>
              <a:gd name="connsiteX2" fmla="*/ 6324600 w 6324600"/>
              <a:gd name="connsiteY2" fmla="*/ 4267200 h 8534400"/>
              <a:gd name="connsiteX3" fmla="*/ 3162300 w 6324600"/>
              <a:gd name="connsiteY3" fmla="*/ 8534400 h 8534400"/>
              <a:gd name="connsiteX4" fmla="*/ 0 w 6324600"/>
              <a:gd name="connsiteY4" fmla="*/ 8534400 h 8534400"/>
              <a:gd name="connsiteX5" fmla="*/ 3162300 w 6324600"/>
              <a:gd name="connsiteY5" fmla="*/ 4267200 h 8534400"/>
              <a:gd name="connsiteX6" fmla="*/ 0 w 6324600"/>
              <a:gd name="connsiteY6" fmla="*/ 0 h 8534400"/>
              <a:gd name="connsiteX0" fmla="*/ 10886 w 6324600"/>
              <a:gd name="connsiteY0" fmla="*/ 0 h 8534400"/>
              <a:gd name="connsiteX1" fmla="*/ 3162300 w 6324600"/>
              <a:gd name="connsiteY1" fmla="*/ 0 h 8534400"/>
              <a:gd name="connsiteX2" fmla="*/ 6324600 w 6324600"/>
              <a:gd name="connsiteY2" fmla="*/ 4267200 h 8534400"/>
              <a:gd name="connsiteX3" fmla="*/ 3162300 w 6324600"/>
              <a:gd name="connsiteY3" fmla="*/ 8534400 h 8534400"/>
              <a:gd name="connsiteX4" fmla="*/ 0 w 6324600"/>
              <a:gd name="connsiteY4" fmla="*/ 8534400 h 8534400"/>
              <a:gd name="connsiteX5" fmla="*/ 3162300 w 6324600"/>
              <a:gd name="connsiteY5" fmla="*/ 4267200 h 8534400"/>
              <a:gd name="connsiteX6" fmla="*/ 10886 w 6324600"/>
              <a:gd name="connsiteY6" fmla="*/ 0 h 8534400"/>
              <a:gd name="connsiteX0" fmla="*/ 10886 w 6324600"/>
              <a:gd name="connsiteY0" fmla="*/ 0 h 8534400"/>
              <a:gd name="connsiteX1" fmla="*/ 3162300 w 6324600"/>
              <a:gd name="connsiteY1" fmla="*/ 0 h 8534400"/>
              <a:gd name="connsiteX2" fmla="*/ 6324600 w 6324600"/>
              <a:gd name="connsiteY2" fmla="*/ 4267200 h 8534400"/>
              <a:gd name="connsiteX3" fmla="*/ 3162300 w 6324600"/>
              <a:gd name="connsiteY3" fmla="*/ 8534400 h 8534400"/>
              <a:gd name="connsiteX4" fmla="*/ 0 w 6324600"/>
              <a:gd name="connsiteY4" fmla="*/ 8534400 h 8534400"/>
              <a:gd name="connsiteX5" fmla="*/ 3162300 w 6324600"/>
              <a:gd name="connsiteY5" fmla="*/ 4267200 h 8534400"/>
              <a:gd name="connsiteX6" fmla="*/ 10886 w 6324600"/>
              <a:gd name="connsiteY6" fmla="*/ 0 h 8534400"/>
              <a:gd name="connsiteX0" fmla="*/ 10886 w 6324600"/>
              <a:gd name="connsiteY0" fmla="*/ 0 h 8534400"/>
              <a:gd name="connsiteX1" fmla="*/ 3162300 w 6324600"/>
              <a:gd name="connsiteY1" fmla="*/ 0 h 8534400"/>
              <a:gd name="connsiteX2" fmla="*/ 6324600 w 6324600"/>
              <a:gd name="connsiteY2" fmla="*/ 4267200 h 8534400"/>
              <a:gd name="connsiteX3" fmla="*/ 3162300 w 6324600"/>
              <a:gd name="connsiteY3" fmla="*/ 8534400 h 8534400"/>
              <a:gd name="connsiteX4" fmla="*/ 0 w 6324600"/>
              <a:gd name="connsiteY4" fmla="*/ 8534400 h 8534400"/>
              <a:gd name="connsiteX5" fmla="*/ 3162300 w 6324600"/>
              <a:gd name="connsiteY5" fmla="*/ 4267200 h 8534400"/>
              <a:gd name="connsiteX6" fmla="*/ 10886 w 6324600"/>
              <a:gd name="connsiteY6" fmla="*/ 0 h 8534400"/>
              <a:gd name="connsiteX0" fmla="*/ 10886 w 6324600"/>
              <a:gd name="connsiteY0" fmla="*/ 0 h 8534400"/>
              <a:gd name="connsiteX1" fmla="*/ 3162300 w 6324600"/>
              <a:gd name="connsiteY1" fmla="*/ 0 h 8534400"/>
              <a:gd name="connsiteX2" fmla="*/ 6324600 w 6324600"/>
              <a:gd name="connsiteY2" fmla="*/ 4267200 h 8534400"/>
              <a:gd name="connsiteX3" fmla="*/ 3162300 w 6324600"/>
              <a:gd name="connsiteY3" fmla="*/ 8534400 h 8534400"/>
              <a:gd name="connsiteX4" fmla="*/ 0 w 6324600"/>
              <a:gd name="connsiteY4" fmla="*/ 8534400 h 8534400"/>
              <a:gd name="connsiteX5" fmla="*/ 3162300 w 6324600"/>
              <a:gd name="connsiteY5" fmla="*/ 4267200 h 8534400"/>
              <a:gd name="connsiteX6" fmla="*/ 10886 w 6324600"/>
              <a:gd name="connsiteY6" fmla="*/ 0 h 8534400"/>
              <a:gd name="connsiteX0" fmla="*/ 1436914 w 6324600"/>
              <a:gd name="connsiteY0" fmla="*/ 10886 h 8534400"/>
              <a:gd name="connsiteX1" fmla="*/ 3162300 w 6324600"/>
              <a:gd name="connsiteY1" fmla="*/ 0 h 8534400"/>
              <a:gd name="connsiteX2" fmla="*/ 6324600 w 6324600"/>
              <a:gd name="connsiteY2" fmla="*/ 4267200 h 8534400"/>
              <a:gd name="connsiteX3" fmla="*/ 3162300 w 6324600"/>
              <a:gd name="connsiteY3" fmla="*/ 8534400 h 8534400"/>
              <a:gd name="connsiteX4" fmla="*/ 0 w 6324600"/>
              <a:gd name="connsiteY4" fmla="*/ 8534400 h 8534400"/>
              <a:gd name="connsiteX5" fmla="*/ 3162300 w 6324600"/>
              <a:gd name="connsiteY5" fmla="*/ 4267200 h 8534400"/>
              <a:gd name="connsiteX6" fmla="*/ 1436914 w 6324600"/>
              <a:gd name="connsiteY6" fmla="*/ 10886 h 8534400"/>
              <a:gd name="connsiteX0" fmla="*/ 1436914 w 6324600"/>
              <a:gd name="connsiteY0" fmla="*/ 10886 h 8534400"/>
              <a:gd name="connsiteX1" fmla="*/ 3162300 w 6324600"/>
              <a:gd name="connsiteY1" fmla="*/ 0 h 8534400"/>
              <a:gd name="connsiteX2" fmla="*/ 6324600 w 6324600"/>
              <a:gd name="connsiteY2" fmla="*/ 4267200 h 8534400"/>
              <a:gd name="connsiteX3" fmla="*/ 3162300 w 6324600"/>
              <a:gd name="connsiteY3" fmla="*/ 8534400 h 8534400"/>
              <a:gd name="connsiteX4" fmla="*/ 0 w 6324600"/>
              <a:gd name="connsiteY4" fmla="*/ 8534400 h 8534400"/>
              <a:gd name="connsiteX5" fmla="*/ 3162300 w 6324600"/>
              <a:gd name="connsiteY5" fmla="*/ 4267200 h 8534400"/>
              <a:gd name="connsiteX6" fmla="*/ 1436914 w 6324600"/>
              <a:gd name="connsiteY6" fmla="*/ 10886 h 8534400"/>
              <a:gd name="connsiteX0" fmla="*/ 1436914 w 6324600"/>
              <a:gd name="connsiteY0" fmla="*/ 10886 h 8534400"/>
              <a:gd name="connsiteX1" fmla="*/ 3162300 w 6324600"/>
              <a:gd name="connsiteY1" fmla="*/ 0 h 8534400"/>
              <a:gd name="connsiteX2" fmla="*/ 6324600 w 6324600"/>
              <a:gd name="connsiteY2" fmla="*/ 4267200 h 8534400"/>
              <a:gd name="connsiteX3" fmla="*/ 3162300 w 6324600"/>
              <a:gd name="connsiteY3" fmla="*/ 8534400 h 8534400"/>
              <a:gd name="connsiteX4" fmla="*/ 0 w 6324600"/>
              <a:gd name="connsiteY4" fmla="*/ 8534400 h 8534400"/>
              <a:gd name="connsiteX5" fmla="*/ 3162300 w 6324600"/>
              <a:gd name="connsiteY5" fmla="*/ 4267200 h 8534400"/>
              <a:gd name="connsiteX6" fmla="*/ 1741714 w 6324600"/>
              <a:gd name="connsiteY6" fmla="*/ 2634343 h 8534400"/>
              <a:gd name="connsiteX7" fmla="*/ 1436914 w 6324600"/>
              <a:gd name="connsiteY7" fmla="*/ 10886 h 8534400"/>
              <a:gd name="connsiteX0" fmla="*/ 1436914 w 6324600"/>
              <a:gd name="connsiteY0" fmla="*/ 10886 h 8534400"/>
              <a:gd name="connsiteX1" fmla="*/ 3162300 w 6324600"/>
              <a:gd name="connsiteY1" fmla="*/ 0 h 8534400"/>
              <a:gd name="connsiteX2" fmla="*/ 6324600 w 6324600"/>
              <a:gd name="connsiteY2" fmla="*/ 4267200 h 8534400"/>
              <a:gd name="connsiteX3" fmla="*/ 3162300 w 6324600"/>
              <a:gd name="connsiteY3" fmla="*/ 8534400 h 8534400"/>
              <a:gd name="connsiteX4" fmla="*/ 0 w 6324600"/>
              <a:gd name="connsiteY4" fmla="*/ 8534400 h 8534400"/>
              <a:gd name="connsiteX5" fmla="*/ 3162300 w 6324600"/>
              <a:gd name="connsiteY5" fmla="*/ 4267200 h 8534400"/>
              <a:gd name="connsiteX6" fmla="*/ 1741714 w 6324600"/>
              <a:gd name="connsiteY6" fmla="*/ 2634343 h 8534400"/>
              <a:gd name="connsiteX7" fmla="*/ 1436914 w 6324600"/>
              <a:gd name="connsiteY7" fmla="*/ 10886 h 8534400"/>
              <a:gd name="connsiteX0" fmla="*/ 1436914 w 6324600"/>
              <a:gd name="connsiteY0" fmla="*/ 10886 h 8534400"/>
              <a:gd name="connsiteX1" fmla="*/ 3162300 w 6324600"/>
              <a:gd name="connsiteY1" fmla="*/ 0 h 8534400"/>
              <a:gd name="connsiteX2" fmla="*/ 6324600 w 6324600"/>
              <a:gd name="connsiteY2" fmla="*/ 4267200 h 8534400"/>
              <a:gd name="connsiteX3" fmla="*/ 3162300 w 6324600"/>
              <a:gd name="connsiteY3" fmla="*/ 8534400 h 8534400"/>
              <a:gd name="connsiteX4" fmla="*/ 0 w 6324600"/>
              <a:gd name="connsiteY4" fmla="*/ 8534400 h 8534400"/>
              <a:gd name="connsiteX5" fmla="*/ 3162300 w 6324600"/>
              <a:gd name="connsiteY5" fmla="*/ 4267200 h 8534400"/>
              <a:gd name="connsiteX6" fmla="*/ 1741714 w 6324600"/>
              <a:gd name="connsiteY6" fmla="*/ 2634343 h 8534400"/>
              <a:gd name="connsiteX7" fmla="*/ 1436914 w 6324600"/>
              <a:gd name="connsiteY7" fmla="*/ 10886 h 8534400"/>
              <a:gd name="connsiteX0" fmla="*/ 1436914 w 6324600"/>
              <a:gd name="connsiteY0" fmla="*/ 10886 h 8534400"/>
              <a:gd name="connsiteX1" fmla="*/ 3162300 w 6324600"/>
              <a:gd name="connsiteY1" fmla="*/ 0 h 8534400"/>
              <a:gd name="connsiteX2" fmla="*/ 6324600 w 6324600"/>
              <a:gd name="connsiteY2" fmla="*/ 4267200 h 8534400"/>
              <a:gd name="connsiteX3" fmla="*/ 3162300 w 6324600"/>
              <a:gd name="connsiteY3" fmla="*/ 8534400 h 8534400"/>
              <a:gd name="connsiteX4" fmla="*/ 0 w 6324600"/>
              <a:gd name="connsiteY4" fmla="*/ 8534400 h 8534400"/>
              <a:gd name="connsiteX5" fmla="*/ 3162300 w 6324600"/>
              <a:gd name="connsiteY5" fmla="*/ 4267200 h 8534400"/>
              <a:gd name="connsiteX6" fmla="*/ 1741714 w 6324600"/>
              <a:gd name="connsiteY6" fmla="*/ 2634343 h 8534400"/>
              <a:gd name="connsiteX7" fmla="*/ 1436914 w 6324600"/>
              <a:gd name="connsiteY7" fmla="*/ 10886 h 8534400"/>
              <a:gd name="connsiteX0" fmla="*/ 1436914 w 6324600"/>
              <a:gd name="connsiteY0" fmla="*/ 10886 h 8534400"/>
              <a:gd name="connsiteX1" fmla="*/ 3162300 w 6324600"/>
              <a:gd name="connsiteY1" fmla="*/ 0 h 8534400"/>
              <a:gd name="connsiteX2" fmla="*/ 6324600 w 6324600"/>
              <a:gd name="connsiteY2" fmla="*/ 4267200 h 8534400"/>
              <a:gd name="connsiteX3" fmla="*/ 3162300 w 6324600"/>
              <a:gd name="connsiteY3" fmla="*/ 8534400 h 8534400"/>
              <a:gd name="connsiteX4" fmla="*/ 0 w 6324600"/>
              <a:gd name="connsiteY4" fmla="*/ 8534400 h 8534400"/>
              <a:gd name="connsiteX5" fmla="*/ 3162300 w 6324600"/>
              <a:gd name="connsiteY5" fmla="*/ 4267200 h 8534400"/>
              <a:gd name="connsiteX6" fmla="*/ 1436914 w 6324600"/>
              <a:gd name="connsiteY6" fmla="*/ 1905000 h 8534400"/>
              <a:gd name="connsiteX7" fmla="*/ 1436914 w 6324600"/>
              <a:gd name="connsiteY7" fmla="*/ 10886 h 8534400"/>
              <a:gd name="connsiteX0" fmla="*/ 1436914 w 6324600"/>
              <a:gd name="connsiteY0" fmla="*/ 10886 h 8534400"/>
              <a:gd name="connsiteX1" fmla="*/ 3162300 w 6324600"/>
              <a:gd name="connsiteY1" fmla="*/ 0 h 8534400"/>
              <a:gd name="connsiteX2" fmla="*/ 6324600 w 6324600"/>
              <a:gd name="connsiteY2" fmla="*/ 4267200 h 8534400"/>
              <a:gd name="connsiteX3" fmla="*/ 3162300 w 6324600"/>
              <a:gd name="connsiteY3" fmla="*/ 8534400 h 8534400"/>
              <a:gd name="connsiteX4" fmla="*/ 0 w 6324600"/>
              <a:gd name="connsiteY4" fmla="*/ 8534400 h 8534400"/>
              <a:gd name="connsiteX5" fmla="*/ 2275114 w 6324600"/>
              <a:gd name="connsiteY5" fmla="*/ 5464629 h 8534400"/>
              <a:gd name="connsiteX6" fmla="*/ 3162300 w 6324600"/>
              <a:gd name="connsiteY6" fmla="*/ 4267200 h 8534400"/>
              <a:gd name="connsiteX7" fmla="*/ 1436914 w 6324600"/>
              <a:gd name="connsiteY7" fmla="*/ 1905000 h 8534400"/>
              <a:gd name="connsiteX8" fmla="*/ 1436914 w 6324600"/>
              <a:gd name="connsiteY8" fmla="*/ 10886 h 8534400"/>
              <a:gd name="connsiteX0" fmla="*/ 1436914 w 6324600"/>
              <a:gd name="connsiteY0" fmla="*/ 10886 h 8534400"/>
              <a:gd name="connsiteX1" fmla="*/ 3162300 w 6324600"/>
              <a:gd name="connsiteY1" fmla="*/ 0 h 8534400"/>
              <a:gd name="connsiteX2" fmla="*/ 6324600 w 6324600"/>
              <a:gd name="connsiteY2" fmla="*/ 4267200 h 8534400"/>
              <a:gd name="connsiteX3" fmla="*/ 3162300 w 6324600"/>
              <a:gd name="connsiteY3" fmla="*/ 8534400 h 8534400"/>
              <a:gd name="connsiteX4" fmla="*/ 0 w 6324600"/>
              <a:gd name="connsiteY4" fmla="*/ 8534400 h 8534400"/>
              <a:gd name="connsiteX5" fmla="*/ 2275114 w 6324600"/>
              <a:gd name="connsiteY5" fmla="*/ 5464629 h 8534400"/>
              <a:gd name="connsiteX6" fmla="*/ 3162300 w 6324600"/>
              <a:gd name="connsiteY6" fmla="*/ 4267200 h 8534400"/>
              <a:gd name="connsiteX7" fmla="*/ 1436914 w 6324600"/>
              <a:gd name="connsiteY7" fmla="*/ 1905000 h 8534400"/>
              <a:gd name="connsiteX8" fmla="*/ 1436914 w 6324600"/>
              <a:gd name="connsiteY8" fmla="*/ 10886 h 8534400"/>
              <a:gd name="connsiteX0" fmla="*/ 0 w 4887686"/>
              <a:gd name="connsiteY0" fmla="*/ 10886 h 8534400"/>
              <a:gd name="connsiteX1" fmla="*/ 1725386 w 4887686"/>
              <a:gd name="connsiteY1" fmla="*/ 0 h 8534400"/>
              <a:gd name="connsiteX2" fmla="*/ 4887686 w 4887686"/>
              <a:gd name="connsiteY2" fmla="*/ 4267200 h 8534400"/>
              <a:gd name="connsiteX3" fmla="*/ 1725386 w 4887686"/>
              <a:gd name="connsiteY3" fmla="*/ 8534400 h 8534400"/>
              <a:gd name="connsiteX4" fmla="*/ 21771 w 4887686"/>
              <a:gd name="connsiteY4" fmla="*/ 6564086 h 8534400"/>
              <a:gd name="connsiteX5" fmla="*/ 838200 w 4887686"/>
              <a:gd name="connsiteY5" fmla="*/ 5464629 h 8534400"/>
              <a:gd name="connsiteX6" fmla="*/ 1725386 w 4887686"/>
              <a:gd name="connsiteY6" fmla="*/ 4267200 h 8534400"/>
              <a:gd name="connsiteX7" fmla="*/ 0 w 4887686"/>
              <a:gd name="connsiteY7" fmla="*/ 1905000 h 8534400"/>
              <a:gd name="connsiteX8" fmla="*/ 0 w 4887686"/>
              <a:gd name="connsiteY8" fmla="*/ 10886 h 8534400"/>
              <a:gd name="connsiteX0" fmla="*/ 0 w 4887686"/>
              <a:gd name="connsiteY0" fmla="*/ 10886 h 8534400"/>
              <a:gd name="connsiteX1" fmla="*/ 1725386 w 4887686"/>
              <a:gd name="connsiteY1" fmla="*/ 0 h 8534400"/>
              <a:gd name="connsiteX2" fmla="*/ 4887686 w 4887686"/>
              <a:gd name="connsiteY2" fmla="*/ 4267200 h 8534400"/>
              <a:gd name="connsiteX3" fmla="*/ 1725386 w 4887686"/>
              <a:gd name="connsiteY3" fmla="*/ 8534400 h 8534400"/>
              <a:gd name="connsiteX4" fmla="*/ 21771 w 4887686"/>
              <a:gd name="connsiteY4" fmla="*/ 6564086 h 8534400"/>
              <a:gd name="connsiteX5" fmla="*/ 838200 w 4887686"/>
              <a:gd name="connsiteY5" fmla="*/ 5464629 h 8534400"/>
              <a:gd name="connsiteX6" fmla="*/ 1725386 w 4887686"/>
              <a:gd name="connsiteY6" fmla="*/ 4267200 h 8534400"/>
              <a:gd name="connsiteX7" fmla="*/ 0 w 4887686"/>
              <a:gd name="connsiteY7" fmla="*/ 1905000 h 8534400"/>
              <a:gd name="connsiteX8" fmla="*/ 0 w 4887686"/>
              <a:gd name="connsiteY8" fmla="*/ 10886 h 8534400"/>
              <a:gd name="connsiteX0" fmla="*/ 0 w 4887686"/>
              <a:gd name="connsiteY0" fmla="*/ 10886 h 8534400"/>
              <a:gd name="connsiteX1" fmla="*/ 1725386 w 4887686"/>
              <a:gd name="connsiteY1" fmla="*/ 0 h 8534400"/>
              <a:gd name="connsiteX2" fmla="*/ 4887686 w 4887686"/>
              <a:gd name="connsiteY2" fmla="*/ 4267200 h 8534400"/>
              <a:gd name="connsiteX3" fmla="*/ 1725386 w 4887686"/>
              <a:gd name="connsiteY3" fmla="*/ 8534400 h 8534400"/>
              <a:gd name="connsiteX4" fmla="*/ 10885 w 4887686"/>
              <a:gd name="connsiteY4" fmla="*/ 6585857 h 8534400"/>
              <a:gd name="connsiteX5" fmla="*/ 838200 w 4887686"/>
              <a:gd name="connsiteY5" fmla="*/ 5464629 h 8534400"/>
              <a:gd name="connsiteX6" fmla="*/ 1725386 w 4887686"/>
              <a:gd name="connsiteY6" fmla="*/ 4267200 h 8534400"/>
              <a:gd name="connsiteX7" fmla="*/ 0 w 4887686"/>
              <a:gd name="connsiteY7" fmla="*/ 1905000 h 8534400"/>
              <a:gd name="connsiteX8" fmla="*/ 0 w 4887686"/>
              <a:gd name="connsiteY8" fmla="*/ 10886 h 8534400"/>
              <a:gd name="connsiteX0" fmla="*/ 0 w 4887686"/>
              <a:gd name="connsiteY0" fmla="*/ 10886 h 8534400"/>
              <a:gd name="connsiteX1" fmla="*/ 1725386 w 4887686"/>
              <a:gd name="connsiteY1" fmla="*/ 0 h 8534400"/>
              <a:gd name="connsiteX2" fmla="*/ 4887686 w 4887686"/>
              <a:gd name="connsiteY2" fmla="*/ 4267200 h 8534400"/>
              <a:gd name="connsiteX3" fmla="*/ 1725386 w 4887686"/>
              <a:gd name="connsiteY3" fmla="*/ 8534400 h 8534400"/>
              <a:gd name="connsiteX4" fmla="*/ 10885 w 4887686"/>
              <a:gd name="connsiteY4" fmla="*/ 6585857 h 8534400"/>
              <a:gd name="connsiteX5" fmla="*/ 838200 w 4887686"/>
              <a:gd name="connsiteY5" fmla="*/ 5464629 h 8534400"/>
              <a:gd name="connsiteX6" fmla="*/ 1725386 w 4887686"/>
              <a:gd name="connsiteY6" fmla="*/ 4267200 h 8534400"/>
              <a:gd name="connsiteX7" fmla="*/ 0 w 4887686"/>
              <a:gd name="connsiteY7" fmla="*/ 1905000 h 8534400"/>
              <a:gd name="connsiteX8" fmla="*/ 0 w 4887686"/>
              <a:gd name="connsiteY8" fmla="*/ 10886 h 8534400"/>
              <a:gd name="connsiteX0" fmla="*/ 0 w 4887686"/>
              <a:gd name="connsiteY0" fmla="*/ 10886 h 8534400"/>
              <a:gd name="connsiteX1" fmla="*/ 1725386 w 4887686"/>
              <a:gd name="connsiteY1" fmla="*/ 0 h 8534400"/>
              <a:gd name="connsiteX2" fmla="*/ 4887686 w 4887686"/>
              <a:gd name="connsiteY2" fmla="*/ 4267200 h 8534400"/>
              <a:gd name="connsiteX3" fmla="*/ 1725386 w 4887686"/>
              <a:gd name="connsiteY3" fmla="*/ 8534400 h 8534400"/>
              <a:gd name="connsiteX4" fmla="*/ 805543 w 4887686"/>
              <a:gd name="connsiteY4" fmla="*/ 7511143 h 8534400"/>
              <a:gd name="connsiteX5" fmla="*/ 10885 w 4887686"/>
              <a:gd name="connsiteY5" fmla="*/ 6585857 h 8534400"/>
              <a:gd name="connsiteX6" fmla="*/ 838200 w 4887686"/>
              <a:gd name="connsiteY6" fmla="*/ 5464629 h 8534400"/>
              <a:gd name="connsiteX7" fmla="*/ 1725386 w 4887686"/>
              <a:gd name="connsiteY7" fmla="*/ 4267200 h 8534400"/>
              <a:gd name="connsiteX8" fmla="*/ 0 w 4887686"/>
              <a:gd name="connsiteY8" fmla="*/ 1905000 h 8534400"/>
              <a:gd name="connsiteX9" fmla="*/ 0 w 4887686"/>
              <a:gd name="connsiteY9" fmla="*/ 10886 h 8534400"/>
              <a:gd name="connsiteX0" fmla="*/ 0 w 4887686"/>
              <a:gd name="connsiteY0" fmla="*/ 10886 h 8534400"/>
              <a:gd name="connsiteX1" fmla="*/ 1725386 w 4887686"/>
              <a:gd name="connsiteY1" fmla="*/ 0 h 8534400"/>
              <a:gd name="connsiteX2" fmla="*/ 4887686 w 4887686"/>
              <a:gd name="connsiteY2" fmla="*/ 4267200 h 8534400"/>
              <a:gd name="connsiteX3" fmla="*/ 1725386 w 4887686"/>
              <a:gd name="connsiteY3" fmla="*/ 8534400 h 8534400"/>
              <a:gd name="connsiteX4" fmla="*/ 805543 w 4887686"/>
              <a:gd name="connsiteY4" fmla="*/ 7511143 h 8534400"/>
              <a:gd name="connsiteX5" fmla="*/ 10885 w 4887686"/>
              <a:gd name="connsiteY5" fmla="*/ 6585857 h 8534400"/>
              <a:gd name="connsiteX6" fmla="*/ 838200 w 4887686"/>
              <a:gd name="connsiteY6" fmla="*/ 5464629 h 8534400"/>
              <a:gd name="connsiteX7" fmla="*/ 1725386 w 4887686"/>
              <a:gd name="connsiteY7" fmla="*/ 4267200 h 8534400"/>
              <a:gd name="connsiteX8" fmla="*/ 0 w 4887686"/>
              <a:gd name="connsiteY8" fmla="*/ 1905000 h 8534400"/>
              <a:gd name="connsiteX9" fmla="*/ 0 w 4887686"/>
              <a:gd name="connsiteY9" fmla="*/ 10886 h 8534400"/>
              <a:gd name="connsiteX0" fmla="*/ 0 w 4887686"/>
              <a:gd name="connsiteY0" fmla="*/ 10886 h 8534400"/>
              <a:gd name="connsiteX1" fmla="*/ 1725386 w 4887686"/>
              <a:gd name="connsiteY1" fmla="*/ 0 h 8534400"/>
              <a:gd name="connsiteX2" fmla="*/ 4887686 w 4887686"/>
              <a:gd name="connsiteY2" fmla="*/ 4267200 h 8534400"/>
              <a:gd name="connsiteX3" fmla="*/ 1725386 w 4887686"/>
              <a:gd name="connsiteY3" fmla="*/ 8534400 h 8534400"/>
              <a:gd name="connsiteX4" fmla="*/ 805543 w 4887686"/>
              <a:gd name="connsiteY4" fmla="*/ 7511143 h 8534400"/>
              <a:gd name="connsiteX5" fmla="*/ 10885 w 4887686"/>
              <a:gd name="connsiteY5" fmla="*/ 6585857 h 8534400"/>
              <a:gd name="connsiteX6" fmla="*/ 838200 w 4887686"/>
              <a:gd name="connsiteY6" fmla="*/ 5464629 h 8534400"/>
              <a:gd name="connsiteX7" fmla="*/ 1725386 w 4887686"/>
              <a:gd name="connsiteY7" fmla="*/ 4267200 h 8534400"/>
              <a:gd name="connsiteX8" fmla="*/ 0 w 4887686"/>
              <a:gd name="connsiteY8" fmla="*/ 1905000 h 8534400"/>
              <a:gd name="connsiteX9" fmla="*/ 0 w 4887686"/>
              <a:gd name="connsiteY9" fmla="*/ 10886 h 8534400"/>
              <a:gd name="connsiteX0" fmla="*/ 0 w 4887686"/>
              <a:gd name="connsiteY0" fmla="*/ 10886 h 8534400"/>
              <a:gd name="connsiteX1" fmla="*/ 1725386 w 4887686"/>
              <a:gd name="connsiteY1" fmla="*/ 0 h 8534400"/>
              <a:gd name="connsiteX2" fmla="*/ 4887686 w 4887686"/>
              <a:gd name="connsiteY2" fmla="*/ 4267200 h 8534400"/>
              <a:gd name="connsiteX3" fmla="*/ 1725386 w 4887686"/>
              <a:gd name="connsiteY3" fmla="*/ 8534400 h 8534400"/>
              <a:gd name="connsiteX4" fmla="*/ 43543 w 4887686"/>
              <a:gd name="connsiteY4" fmla="*/ 6966857 h 8534400"/>
              <a:gd name="connsiteX5" fmla="*/ 10885 w 4887686"/>
              <a:gd name="connsiteY5" fmla="*/ 6585857 h 8534400"/>
              <a:gd name="connsiteX6" fmla="*/ 838200 w 4887686"/>
              <a:gd name="connsiteY6" fmla="*/ 5464629 h 8534400"/>
              <a:gd name="connsiteX7" fmla="*/ 1725386 w 4887686"/>
              <a:gd name="connsiteY7" fmla="*/ 4267200 h 8534400"/>
              <a:gd name="connsiteX8" fmla="*/ 0 w 4887686"/>
              <a:gd name="connsiteY8" fmla="*/ 1905000 h 8534400"/>
              <a:gd name="connsiteX9" fmla="*/ 0 w 4887686"/>
              <a:gd name="connsiteY9" fmla="*/ 10886 h 8534400"/>
              <a:gd name="connsiteX0" fmla="*/ 0 w 4887686"/>
              <a:gd name="connsiteY0" fmla="*/ 10886 h 6966857"/>
              <a:gd name="connsiteX1" fmla="*/ 1725386 w 4887686"/>
              <a:gd name="connsiteY1" fmla="*/ 0 h 6966857"/>
              <a:gd name="connsiteX2" fmla="*/ 4887686 w 4887686"/>
              <a:gd name="connsiteY2" fmla="*/ 4267200 h 6966857"/>
              <a:gd name="connsiteX3" fmla="*/ 2955472 w 4887686"/>
              <a:gd name="connsiteY3" fmla="*/ 6868886 h 6966857"/>
              <a:gd name="connsiteX4" fmla="*/ 43543 w 4887686"/>
              <a:gd name="connsiteY4" fmla="*/ 6966857 h 6966857"/>
              <a:gd name="connsiteX5" fmla="*/ 10885 w 4887686"/>
              <a:gd name="connsiteY5" fmla="*/ 6585857 h 6966857"/>
              <a:gd name="connsiteX6" fmla="*/ 838200 w 4887686"/>
              <a:gd name="connsiteY6" fmla="*/ 5464629 h 6966857"/>
              <a:gd name="connsiteX7" fmla="*/ 1725386 w 4887686"/>
              <a:gd name="connsiteY7" fmla="*/ 4267200 h 6966857"/>
              <a:gd name="connsiteX8" fmla="*/ 0 w 4887686"/>
              <a:gd name="connsiteY8" fmla="*/ 1905000 h 6966857"/>
              <a:gd name="connsiteX9" fmla="*/ 0 w 4887686"/>
              <a:gd name="connsiteY9" fmla="*/ 10886 h 6966857"/>
              <a:gd name="connsiteX0" fmla="*/ 0 w 4887686"/>
              <a:gd name="connsiteY0" fmla="*/ 10886 h 6977742"/>
              <a:gd name="connsiteX1" fmla="*/ 1725386 w 4887686"/>
              <a:gd name="connsiteY1" fmla="*/ 0 h 6977742"/>
              <a:gd name="connsiteX2" fmla="*/ 4887686 w 4887686"/>
              <a:gd name="connsiteY2" fmla="*/ 4267200 h 6977742"/>
              <a:gd name="connsiteX3" fmla="*/ 2955472 w 4887686"/>
              <a:gd name="connsiteY3" fmla="*/ 6868886 h 6977742"/>
              <a:gd name="connsiteX4" fmla="*/ 54429 w 4887686"/>
              <a:gd name="connsiteY4" fmla="*/ 6977742 h 6977742"/>
              <a:gd name="connsiteX5" fmla="*/ 10885 w 4887686"/>
              <a:gd name="connsiteY5" fmla="*/ 6585857 h 6977742"/>
              <a:gd name="connsiteX6" fmla="*/ 838200 w 4887686"/>
              <a:gd name="connsiteY6" fmla="*/ 5464629 h 6977742"/>
              <a:gd name="connsiteX7" fmla="*/ 1725386 w 4887686"/>
              <a:gd name="connsiteY7" fmla="*/ 4267200 h 6977742"/>
              <a:gd name="connsiteX8" fmla="*/ 0 w 4887686"/>
              <a:gd name="connsiteY8" fmla="*/ 1905000 h 6977742"/>
              <a:gd name="connsiteX9" fmla="*/ 0 w 4887686"/>
              <a:gd name="connsiteY9" fmla="*/ 10886 h 6977742"/>
              <a:gd name="connsiteX0" fmla="*/ 0 w 4887686"/>
              <a:gd name="connsiteY0" fmla="*/ 10886 h 6977742"/>
              <a:gd name="connsiteX1" fmla="*/ 1725386 w 4887686"/>
              <a:gd name="connsiteY1" fmla="*/ 0 h 6977742"/>
              <a:gd name="connsiteX2" fmla="*/ 4887686 w 4887686"/>
              <a:gd name="connsiteY2" fmla="*/ 4267200 h 6977742"/>
              <a:gd name="connsiteX3" fmla="*/ 2955472 w 4887686"/>
              <a:gd name="connsiteY3" fmla="*/ 6868886 h 6977742"/>
              <a:gd name="connsiteX4" fmla="*/ 54429 w 4887686"/>
              <a:gd name="connsiteY4" fmla="*/ 6977742 h 6977742"/>
              <a:gd name="connsiteX5" fmla="*/ 10885 w 4887686"/>
              <a:gd name="connsiteY5" fmla="*/ 6585857 h 6977742"/>
              <a:gd name="connsiteX6" fmla="*/ 838200 w 4887686"/>
              <a:gd name="connsiteY6" fmla="*/ 5464629 h 6977742"/>
              <a:gd name="connsiteX7" fmla="*/ 1725386 w 4887686"/>
              <a:gd name="connsiteY7" fmla="*/ 4267200 h 6977742"/>
              <a:gd name="connsiteX8" fmla="*/ 0 w 4887686"/>
              <a:gd name="connsiteY8" fmla="*/ 1905000 h 6977742"/>
              <a:gd name="connsiteX9" fmla="*/ 0 w 4887686"/>
              <a:gd name="connsiteY9" fmla="*/ 10886 h 6977742"/>
              <a:gd name="connsiteX0" fmla="*/ 174171 w 5061857"/>
              <a:gd name="connsiteY0" fmla="*/ 10886 h 7097485"/>
              <a:gd name="connsiteX1" fmla="*/ 1899557 w 5061857"/>
              <a:gd name="connsiteY1" fmla="*/ 0 h 7097485"/>
              <a:gd name="connsiteX2" fmla="*/ 5061857 w 5061857"/>
              <a:gd name="connsiteY2" fmla="*/ 4267200 h 7097485"/>
              <a:gd name="connsiteX3" fmla="*/ 3129643 w 5061857"/>
              <a:gd name="connsiteY3" fmla="*/ 6868886 h 7097485"/>
              <a:gd name="connsiteX4" fmla="*/ 0 w 5061857"/>
              <a:gd name="connsiteY4" fmla="*/ 7097485 h 7097485"/>
              <a:gd name="connsiteX5" fmla="*/ 185056 w 5061857"/>
              <a:gd name="connsiteY5" fmla="*/ 6585857 h 7097485"/>
              <a:gd name="connsiteX6" fmla="*/ 1012371 w 5061857"/>
              <a:gd name="connsiteY6" fmla="*/ 5464629 h 7097485"/>
              <a:gd name="connsiteX7" fmla="*/ 1899557 w 5061857"/>
              <a:gd name="connsiteY7" fmla="*/ 4267200 h 7097485"/>
              <a:gd name="connsiteX8" fmla="*/ 174171 w 5061857"/>
              <a:gd name="connsiteY8" fmla="*/ 1905000 h 7097485"/>
              <a:gd name="connsiteX9" fmla="*/ 174171 w 5061857"/>
              <a:gd name="connsiteY9" fmla="*/ 10886 h 7097485"/>
              <a:gd name="connsiteX0" fmla="*/ 0 w 4887686"/>
              <a:gd name="connsiteY0" fmla="*/ 10886 h 7022714"/>
              <a:gd name="connsiteX1" fmla="*/ 1725386 w 4887686"/>
              <a:gd name="connsiteY1" fmla="*/ 0 h 7022714"/>
              <a:gd name="connsiteX2" fmla="*/ 4887686 w 4887686"/>
              <a:gd name="connsiteY2" fmla="*/ 4267200 h 7022714"/>
              <a:gd name="connsiteX3" fmla="*/ 2955472 w 4887686"/>
              <a:gd name="connsiteY3" fmla="*/ 6868886 h 7022714"/>
              <a:gd name="connsiteX4" fmla="*/ 10885 w 4887686"/>
              <a:gd name="connsiteY4" fmla="*/ 6585857 h 7022714"/>
              <a:gd name="connsiteX5" fmla="*/ 838200 w 4887686"/>
              <a:gd name="connsiteY5" fmla="*/ 5464629 h 7022714"/>
              <a:gd name="connsiteX6" fmla="*/ 1725386 w 4887686"/>
              <a:gd name="connsiteY6" fmla="*/ 4267200 h 7022714"/>
              <a:gd name="connsiteX7" fmla="*/ 0 w 4887686"/>
              <a:gd name="connsiteY7" fmla="*/ 1905000 h 7022714"/>
              <a:gd name="connsiteX8" fmla="*/ 0 w 4887686"/>
              <a:gd name="connsiteY8" fmla="*/ 10886 h 7022714"/>
              <a:gd name="connsiteX0" fmla="*/ 0 w 4887686"/>
              <a:gd name="connsiteY0" fmla="*/ 10886 h 6868886"/>
              <a:gd name="connsiteX1" fmla="*/ 1725386 w 4887686"/>
              <a:gd name="connsiteY1" fmla="*/ 0 h 6868886"/>
              <a:gd name="connsiteX2" fmla="*/ 4887686 w 4887686"/>
              <a:gd name="connsiteY2" fmla="*/ 4267200 h 6868886"/>
              <a:gd name="connsiteX3" fmla="*/ 2955472 w 4887686"/>
              <a:gd name="connsiteY3" fmla="*/ 6868886 h 6868886"/>
              <a:gd name="connsiteX4" fmla="*/ 10885 w 4887686"/>
              <a:gd name="connsiteY4" fmla="*/ 6585857 h 6868886"/>
              <a:gd name="connsiteX5" fmla="*/ 838200 w 4887686"/>
              <a:gd name="connsiteY5" fmla="*/ 5464629 h 6868886"/>
              <a:gd name="connsiteX6" fmla="*/ 1725386 w 4887686"/>
              <a:gd name="connsiteY6" fmla="*/ 4267200 h 6868886"/>
              <a:gd name="connsiteX7" fmla="*/ 0 w 4887686"/>
              <a:gd name="connsiteY7" fmla="*/ 1905000 h 6868886"/>
              <a:gd name="connsiteX8" fmla="*/ 0 w 4887686"/>
              <a:gd name="connsiteY8" fmla="*/ 10886 h 6868886"/>
              <a:gd name="connsiteX0" fmla="*/ 0 w 4887686"/>
              <a:gd name="connsiteY0" fmla="*/ 10886 h 6868886"/>
              <a:gd name="connsiteX1" fmla="*/ 1725386 w 4887686"/>
              <a:gd name="connsiteY1" fmla="*/ 0 h 6868886"/>
              <a:gd name="connsiteX2" fmla="*/ 4887686 w 4887686"/>
              <a:gd name="connsiteY2" fmla="*/ 4267200 h 6868886"/>
              <a:gd name="connsiteX3" fmla="*/ 2955472 w 4887686"/>
              <a:gd name="connsiteY3" fmla="*/ 6868886 h 6868886"/>
              <a:gd name="connsiteX4" fmla="*/ 1219200 w 4887686"/>
              <a:gd name="connsiteY4" fmla="*/ 6705600 h 6868886"/>
              <a:gd name="connsiteX5" fmla="*/ 10885 w 4887686"/>
              <a:gd name="connsiteY5" fmla="*/ 6585857 h 6868886"/>
              <a:gd name="connsiteX6" fmla="*/ 838200 w 4887686"/>
              <a:gd name="connsiteY6" fmla="*/ 5464629 h 6868886"/>
              <a:gd name="connsiteX7" fmla="*/ 1725386 w 4887686"/>
              <a:gd name="connsiteY7" fmla="*/ 4267200 h 6868886"/>
              <a:gd name="connsiteX8" fmla="*/ 0 w 4887686"/>
              <a:gd name="connsiteY8" fmla="*/ 1905000 h 6868886"/>
              <a:gd name="connsiteX9" fmla="*/ 0 w 4887686"/>
              <a:gd name="connsiteY9" fmla="*/ 10886 h 6868886"/>
              <a:gd name="connsiteX0" fmla="*/ 10885 w 4898571"/>
              <a:gd name="connsiteY0" fmla="*/ 10886 h 6868886"/>
              <a:gd name="connsiteX1" fmla="*/ 1736271 w 4898571"/>
              <a:gd name="connsiteY1" fmla="*/ 0 h 6868886"/>
              <a:gd name="connsiteX2" fmla="*/ 4898571 w 4898571"/>
              <a:gd name="connsiteY2" fmla="*/ 4267200 h 6868886"/>
              <a:gd name="connsiteX3" fmla="*/ 2966357 w 4898571"/>
              <a:gd name="connsiteY3" fmla="*/ 6868886 h 6868886"/>
              <a:gd name="connsiteX4" fmla="*/ 0 w 4898571"/>
              <a:gd name="connsiteY4" fmla="*/ 6868885 h 6868886"/>
              <a:gd name="connsiteX5" fmla="*/ 21770 w 4898571"/>
              <a:gd name="connsiteY5" fmla="*/ 6585857 h 6868886"/>
              <a:gd name="connsiteX6" fmla="*/ 849085 w 4898571"/>
              <a:gd name="connsiteY6" fmla="*/ 5464629 h 6868886"/>
              <a:gd name="connsiteX7" fmla="*/ 1736271 w 4898571"/>
              <a:gd name="connsiteY7" fmla="*/ 4267200 h 6868886"/>
              <a:gd name="connsiteX8" fmla="*/ 10885 w 4898571"/>
              <a:gd name="connsiteY8" fmla="*/ 1905000 h 6868886"/>
              <a:gd name="connsiteX9" fmla="*/ 10885 w 4898571"/>
              <a:gd name="connsiteY9" fmla="*/ 10886 h 6868886"/>
              <a:gd name="connsiteX0" fmla="*/ 0 w 4887686"/>
              <a:gd name="connsiteY0" fmla="*/ 10886 h 6868886"/>
              <a:gd name="connsiteX1" fmla="*/ 1725386 w 4887686"/>
              <a:gd name="connsiteY1" fmla="*/ 0 h 6868886"/>
              <a:gd name="connsiteX2" fmla="*/ 4887686 w 4887686"/>
              <a:gd name="connsiteY2" fmla="*/ 4267200 h 6868886"/>
              <a:gd name="connsiteX3" fmla="*/ 2955472 w 4887686"/>
              <a:gd name="connsiteY3" fmla="*/ 6868886 h 6868886"/>
              <a:gd name="connsiteX4" fmla="*/ 32657 w 4887686"/>
              <a:gd name="connsiteY4" fmla="*/ 6847113 h 6868886"/>
              <a:gd name="connsiteX5" fmla="*/ 10885 w 4887686"/>
              <a:gd name="connsiteY5" fmla="*/ 6585857 h 6868886"/>
              <a:gd name="connsiteX6" fmla="*/ 838200 w 4887686"/>
              <a:gd name="connsiteY6" fmla="*/ 5464629 h 6868886"/>
              <a:gd name="connsiteX7" fmla="*/ 1725386 w 4887686"/>
              <a:gd name="connsiteY7" fmla="*/ 4267200 h 6868886"/>
              <a:gd name="connsiteX8" fmla="*/ 0 w 4887686"/>
              <a:gd name="connsiteY8" fmla="*/ 1905000 h 6868886"/>
              <a:gd name="connsiteX9" fmla="*/ 0 w 4887686"/>
              <a:gd name="connsiteY9" fmla="*/ 10886 h 6868886"/>
              <a:gd name="connsiteX0" fmla="*/ 0 w 4887686"/>
              <a:gd name="connsiteY0" fmla="*/ 10886 h 6890656"/>
              <a:gd name="connsiteX1" fmla="*/ 1725386 w 4887686"/>
              <a:gd name="connsiteY1" fmla="*/ 0 h 6890656"/>
              <a:gd name="connsiteX2" fmla="*/ 4887686 w 4887686"/>
              <a:gd name="connsiteY2" fmla="*/ 4267200 h 6890656"/>
              <a:gd name="connsiteX3" fmla="*/ 2955472 w 4887686"/>
              <a:gd name="connsiteY3" fmla="*/ 6868886 h 6890656"/>
              <a:gd name="connsiteX4" fmla="*/ 0 w 4887686"/>
              <a:gd name="connsiteY4" fmla="*/ 6890656 h 6890656"/>
              <a:gd name="connsiteX5" fmla="*/ 10885 w 4887686"/>
              <a:gd name="connsiteY5" fmla="*/ 6585857 h 6890656"/>
              <a:gd name="connsiteX6" fmla="*/ 838200 w 4887686"/>
              <a:gd name="connsiteY6" fmla="*/ 5464629 h 6890656"/>
              <a:gd name="connsiteX7" fmla="*/ 1725386 w 4887686"/>
              <a:gd name="connsiteY7" fmla="*/ 4267200 h 6890656"/>
              <a:gd name="connsiteX8" fmla="*/ 0 w 4887686"/>
              <a:gd name="connsiteY8" fmla="*/ 1905000 h 6890656"/>
              <a:gd name="connsiteX9" fmla="*/ 0 w 4887686"/>
              <a:gd name="connsiteY9" fmla="*/ 10886 h 6890656"/>
              <a:gd name="connsiteX0" fmla="*/ 0 w 4887686"/>
              <a:gd name="connsiteY0" fmla="*/ 10886 h 6868886"/>
              <a:gd name="connsiteX1" fmla="*/ 1725386 w 4887686"/>
              <a:gd name="connsiteY1" fmla="*/ 0 h 6868886"/>
              <a:gd name="connsiteX2" fmla="*/ 4887686 w 4887686"/>
              <a:gd name="connsiteY2" fmla="*/ 4267200 h 6868886"/>
              <a:gd name="connsiteX3" fmla="*/ 2955472 w 4887686"/>
              <a:gd name="connsiteY3" fmla="*/ 6868886 h 6868886"/>
              <a:gd name="connsiteX4" fmla="*/ 6350 w 4887686"/>
              <a:gd name="connsiteY4" fmla="*/ 6865256 h 6868886"/>
              <a:gd name="connsiteX5" fmla="*/ 10885 w 4887686"/>
              <a:gd name="connsiteY5" fmla="*/ 6585857 h 6868886"/>
              <a:gd name="connsiteX6" fmla="*/ 838200 w 4887686"/>
              <a:gd name="connsiteY6" fmla="*/ 5464629 h 6868886"/>
              <a:gd name="connsiteX7" fmla="*/ 1725386 w 4887686"/>
              <a:gd name="connsiteY7" fmla="*/ 4267200 h 6868886"/>
              <a:gd name="connsiteX8" fmla="*/ 0 w 4887686"/>
              <a:gd name="connsiteY8" fmla="*/ 1905000 h 6868886"/>
              <a:gd name="connsiteX9" fmla="*/ 0 w 4887686"/>
              <a:gd name="connsiteY9" fmla="*/ 10886 h 686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87686" h="6868886">
                <a:moveTo>
                  <a:pt x="0" y="10886"/>
                </a:moveTo>
                <a:lnTo>
                  <a:pt x="1725386" y="0"/>
                </a:lnTo>
                <a:lnTo>
                  <a:pt x="4887686" y="4267200"/>
                </a:lnTo>
                <a:lnTo>
                  <a:pt x="2955472" y="6868886"/>
                </a:lnTo>
                <a:lnTo>
                  <a:pt x="6350" y="6865256"/>
                </a:lnTo>
                <a:cubicBezTo>
                  <a:pt x="7862" y="6772123"/>
                  <a:pt x="9373" y="6678990"/>
                  <a:pt x="10885" y="6585857"/>
                </a:cubicBezTo>
                <a:lnTo>
                  <a:pt x="838200" y="5464629"/>
                </a:lnTo>
                <a:lnTo>
                  <a:pt x="1725386" y="4267200"/>
                </a:lnTo>
                <a:lnTo>
                  <a:pt x="0" y="1905000"/>
                </a:lnTo>
                <a:lnTo>
                  <a:pt x="0" y="10886"/>
                </a:lnTo>
                <a:close/>
              </a:path>
            </a:pathLst>
          </a:custGeom>
          <a:solidFill>
            <a:srgbClr val="CCCC00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kumimoji="0" lang="en-GB" sz="1800" i="0" u="none" strike="noStrike" cap="none" normalizeH="0" baseline="0" smtClean="0">
              <a:ln>
                <a:noFill/>
              </a:ln>
              <a:effectLst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605824"/>
            <a:ext cx="3173412" cy="11156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0"/>
            <a:ext cx="2057400" cy="6049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0"/>
            <a:ext cx="6019800" cy="6049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457199" y="76200"/>
            <a:ext cx="8186057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457200" y="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8" name="Text Box 15"/>
          <p:cNvSpPr txBox="1">
            <a:spLocks noChangeArrowheads="1"/>
          </p:cNvSpPr>
          <p:nvPr/>
        </p:nvSpPr>
        <p:spPr bwMode="gray">
          <a:xfrm>
            <a:off x="8499475" y="6324600"/>
            <a:ext cx="339725" cy="2444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190E8863-358F-4681-9C97-A9DF9EC35E5C}" type="slidenum">
              <a:rPr lang="en-US" sz="1000" b="0">
                <a:cs typeface="+mn-cs"/>
              </a:rPr>
              <a:pPr eaLnBrk="1" hangingPunct="1">
                <a:defRPr/>
              </a:pPr>
              <a:t>‹#›</a:t>
            </a:fld>
            <a:endParaRPr lang="en-US" sz="1000" b="0" dirty="0">
              <a:cs typeface="+mn-cs"/>
            </a:endParaRPr>
          </a:p>
        </p:txBody>
      </p:sp>
      <p:sp>
        <p:nvSpPr>
          <p:cNvPr id="6" name="Chevron 5"/>
          <p:cNvSpPr/>
          <p:nvPr userDrawn="1"/>
        </p:nvSpPr>
        <p:spPr bwMode="gray">
          <a:xfrm>
            <a:off x="8651875" y="6096000"/>
            <a:ext cx="415925" cy="685800"/>
          </a:xfrm>
          <a:prstGeom prst="chevron">
            <a:avLst/>
          </a:prstGeom>
          <a:solidFill>
            <a:srgbClr val="CCCC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Chevron 7"/>
          <p:cNvSpPr/>
          <p:nvPr userDrawn="1"/>
        </p:nvSpPr>
        <p:spPr bwMode="gray">
          <a:xfrm>
            <a:off x="-10886" y="-10886"/>
            <a:ext cx="4887686" cy="6868886"/>
          </a:xfrm>
          <a:custGeom>
            <a:avLst/>
            <a:gdLst>
              <a:gd name="connsiteX0" fmla="*/ 0 w 6324600"/>
              <a:gd name="connsiteY0" fmla="*/ 0 h 8534400"/>
              <a:gd name="connsiteX1" fmla="*/ 3162300 w 6324600"/>
              <a:gd name="connsiteY1" fmla="*/ 0 h 8534400"/>
              <a:gd name="connsiteX2" fmla="*/ 6324600 w 6324600"/>
              <a:gd name="connsiteY2" fmla="*/ 4267200 h 8534400"/>
              <a:gd name="connsiteX3" fmla="*/ 3162300 w 6324600"/>
              <a:gd name="connsiteY3" fmla="*/ 8534400 h 8534400"/>
              <a:gd name="connsiteX4" fmla="*/ 0 w 6324600"/>
              <a:gd name="connsiteY4" fmla="*/ 8534400 h 8534400"/>
              <a:gd name="connsiteX5" fmla="*/ 3162300 w 6324600"/>
              <a:gd name="connsiteY5" fmla="*/ 4267200 h 8534400"/>
              <a:gd name="connsiteX6" fmla="*/ 0 w 6324600"/>
              <a:gd name="connsiteY6" fmla="*/ 0 h 8534400"/>
              <a:gd name="connsiteX0" fmla="*/ 10886 w 6324600"/>
              <a:gd name="connsiteY0" fmla="*/ 0 h 8534400"/>
              <a:gd name="connsiteX1" fmla="*/ 3162300 w 6324600"/>
              <a:gd name="connsiteY1" fmla="*/ 0 h 8534400"/>
              <a:gd name="connsiteX2" fmla="*/ 6324600 w 6324600"/>
              <a:gd name="connsiteY2" fmla="*/ 4267200 h 8534400"/>
              <a:gd name="connsiteX3" fmla="*/ 3162300 w 6324600"/>
              <a:gd name="connsiteY3" fmla="*/ 8534400 h 8534400"/>
              <a:gd name="connsiteX4" fmla="*/ 0 w 6324600"/>
              <a:gd name="connsiteY4" fmla="*/ 8534400 h 8534400"/>
              <a:gd name="connsiteX5" fmla="*/ 3162300 w 6324600"/>
              <a:gd name="connsiteY5" fmla="*/ 4267200 h 8534400"/>
              <a:gd name="connsiteX6" fmla="*/ 10886 w 6324600"/>
              <a:gd name="connsiteY6" fmla="*/ 0 h 8534400"/>
              <a:gd name="connsiteX0" fmla="*/ 10886 w 6324600"/>
              <a:gd name="connsiteY0" fmla="*/ 0 h 8534400"/>
              <a:gd name="connsiteX1" fmla="*/ 3162300 w 6324600"/>
              <a:gd name="connsiteY1" fmla="*/ 0 h 8534400"/>
              <a:gd name="connsiteX2" fmla="*/ 6324600 w 6324600"/>
              <a:gd name="connsiteY2" fmla="*/ 4267200 h 8534400"/>
              <a:gd name="connsiteX3" fmla="*/ 3162300 w 6324600"/>
              <a:gd name="connsiteY3" fmla="*/ 8534400 h 8534400"/>
              <a:gd name="connsiteX4" fmla="*/ 0 w 6324600"/>
              <a:gd name="connsiteY4" fmla="*/ 8534400 h 8534400"/>
              <a:gd name="connsiteX5" fmla="*/ 3162300 w 6324600"/>
              <a:gd name="connsiteY5" fmla="*/ 4267200 h 8534400"/>
              <a:gd name="connsiteX6" fmla="*/ 10886 w 6324600"/>
              <a:gd name="connsiteY6" fmla="*/ 0 h 8534400"/>
              <a:gd name="connsiteX0" fmla="*/ 10886 w 6324600"/>
              <a:gd name="connsiteY0" fmla="*/ 0 h 8534400"/>
              <a:gd name="connsiteX1" fmla="*/ 3162300 w 6324600"/>
              <a:gd name="connsiteY1" fmla="*/ 0 h 8534400"/>
              <a:gd name="connsiteX2" fmla="*/ 6324600 w 6324600"/>
              <a:gd name="connsiteY2" fmla="*/ 4267200 h 8534400"/>
              <a:gd name="connsiteX3" fmla="*/ 3162300 w 6324600"/>
              <a:gd name="connsiteY3" fmla="*/ 8534400 h 8534400"/>
              <a:gd name="connsiteX4" fmla="*/ 0 w 6324600"/>
              <a:gd name="connsiteY4" fmla="*/ 8534400 h 8534400"/>
              <a:gd name="connsiteX5" fmla="*/ 3162300 w 6324600"/>
              <a:gd name="connsiteY5" fmla="*/ 4267200 h 8534400"/>
              <a:gd name="connsiteX6" fmla="*/ 10886 w 6324600"/>
              <a:gd name="connsiteY6" fmla="*/ 0 h 8534400"/>
              <a:gd name="connsiteX0" fmla="*/ 10886 w 6324600"/>
              <a:gd name="connsiteY0" fmla="*/ 0 h 8534400"/>
              <a:gd name="connsiteX1" fmla="*/ 3162300 w 6324600"/>
              <a:gd name="connsiteY1" fmla="*/ 0 h 8534400"/>
              <a:gd name="connsiteX2" fmla="*/ 6324600 w 6324600"/>
              <a:gd name="connsiteY2" fmla="*/ 4267200 h 8534400"/>
              <a:gd name="connsiteX3" fmla="*/ 3162300 w 6324600"/>
              <a:gd name="connsiteY3" fmla="*/ 8534400 h 8534400"/>
              <a:gd name="connsiteX4" fmla="*/ 0 w 6324600"/>
              <a:gd name="connsiteY4" fmla="*/ 8534400 h 8534400"/>
              <a:gd name="connsiteX5" fmla="*/ 3162300 w 6324600"/>
              <a:gd name="connsiteY5" fmla="*/ 4267200 h 8534400"/>
              <a:gd name="connsiteX6" fmla="*/ 10886 w 6324600"/>
              <a:gd name="connsiteY6" fmla="*/ 0 h 8534400"/>
              <a:gd name="connsiteX0" fmla="*/ 1436914 w 6324600"/>
              <a:gd name="connsiteY0" fmla="*/ 10886 h 8534400"/>
              <a:gd name="connsiteX1" fmla="*/ 3162300 w 6324600"/>
              <a:gd name="connsiteY1" fmla="*/ 0 h 8534400"/>
              <a:gd name="connsiteX2" fmla="*/ 6324600 w 6324600"/>
              <a:gd name="connsiteY2" fmla="*/ 4267200 h 8534400"/>
              <a:gd name="connsiteX3" fmla="*/ 3162300 w 6324600"/>
              <a:gd name="connsiteY3" fmla="*/ 8534400 h 8534400"/>
              <a:gd name="connsiteX4" fmla="*/ 0 w 6324600"/>
              <a:gd name="connsiteY4" fmla="*/ 8534400 h 8534400"/>
              <a:gd name="connsiteX5" fmla="*/ 3162300 w 6324600"/>
              <a:gd name="connsiteY5" fmla="*/ 4267200 h 8534400"/>
              <a:gd name="connsiteX6" fmla="*/ 1436914 w 6324600"/>
              <a:gd name="connsiteY6" fmla="*/ 10886 h 8534400"/>
              <a:gd name="connsiteX0" fmla="*/ 1436914 w 6324600"/>
              <a:gd name="connsiteY0" fmla="*/ 10886 h 8534400"/>
              <a:gd name="connsiteX1" fmla="*/ 3162300 w 6324600"/>
              <a:gd name="connsiteY1" fmla="*/ 0 h 8534400"/>
              <a:gd name="connsiteX2" fmla="*/ 6324600 w 6324600"/>
              <a:gd name="connsiteY2" fmla="*/ 4267200 h 8534400"/>
              <a:gd name="connsiteX3" fmla="*/ 3162300 w 6324600"/>
              <a:gd name="connsiteY3" fmla="*/ 8534400 h 8534400"/>
              <a:gd name="connsiteX4" fmla="*/ 0 w 6324600"/>
              <a:gd name="connsiteY4" fmla="*/ 8534400 h 8534400"/>
              <a:gd name="connsiteX5" fmla="*/ 3162300 w 6324600"/>
              <a:gd name="connsiteY5" fmla="*/ 4267200 h 8534400"/>
              <a:gd name="connsiteX6" fmla="*/ 1436914 w 6324600"/>
              <a:gd name="connsiteY6" fmla="*/ 10886 h 8534400"/>
              <a:gd name="connsiteX0" fmla="*/ 1436914 w 6324600"/>
              <a:gd name="connsiteY0" fmla="*/ 10886 h 8534400"/>
              <a:gd name="connsiteX1" fmla="*/ 3162300 w 6324600"/>
              <a:gd name="connsiteY1" fmla="*/ 0 h 8534400"/>
              <a:gd name="connsiteX2" fmla="*/ 6324600 w 6324600"/>
              <a:gd name="connsiteY2" fmla="*/ 4267200 h 8534400"/>
              <a:gd name="connsiteX3" fmla="*/ 3162300 w 6324600"/>
              <a:gd name="connsiteY3" fmla="*/ 8534400 h 8534400"/>
              <a:gd name="connsiteX4" fmla="*/ 0 w 6324600"/>
              <a:gd name="connsiteY4" fmla="*/ 8534400 h 8534400"/>
              <a:gd name="connsiteX5" fmla="*/ 3162300 w 6324600"/>
              <a:gd name="connsiteY5" fmla="*/ 4267200 h 8534400"/>
              <a:gd name="connsiteX6" fmla="*/ 1741714 w 6324600"/>
              <a:gd name="connsiteY6" fmla="*/ 2634343 h 8534400"/>
              <a:gd name="connsiteX7" fmla="*/ 1436914 w 6324600"/>
              <a:gd name="connsiteY7" fmla="*/ 10886 h 8534400"/>
              <a:gd name="connsiteX0" fmla="*/ 1436914 w 6324600"/>
              <a:gd name="connsiteY0" fmla="*/ 10886 h 8534400"/>
              <a:gd name="connsiteX1" fmla="*/ 3162300 w 6324600"/>
              <a:gd name="connsiteY1" fmla="*/ 0 h 8534400"/>
              <a:gd name="connsiteX2" fmla="*/ 6324600 w 6324600"/>
              <a:gd name="connsiteY2" fmla="*/ 4267200 h 8534400"/>
              <a:gd name="connsiteX3" fmla="*/ 3162300 w 6324600"/>
              <a:gd name="connsiteY3" fmla="*/ 8534400 h 8534400"/>
              <a:gd name="connsiteX4" fmla="*/ 0 w 6324600"/>
              <a:gd name="connsiteY4" fmla="*/ 8534400 h 8534400"/>
              <a:gd name="connsiteX5" fmla="*/ 3162300 w 6324600"/>
              <a:gd name="connsiteY5" fmla="*/ 4267200 h 8534400"/>
              <a:gd name="connsiteX6" fmla="*/ 1741714 w 6324600"/>
              <a:gd name="connsiteY6" fmla="*/ 2634343 h 8534400"/>
              <a:gd name="connsiteX7" fmla="*/ 1436914 w 6324600"/>
              <a:gd name="connsiteY7" fmla="*/ 10886 h 8534400"/>
              <a:gd name="connsiteX0" fmla="*/ 1436914 w 6324600"/>
              <a:gd name="connsiteY0" fmla="*/ 10886 h 8534400"/>
              <a:gd name="connsiteX1" fmla="*/ 3162300 w 6324600"/>
              <a:gd name="connsiteY1" fmla="*/ 0 h 8534400"/>
              <a:gd name="connsiteX2" fmla="*/ 6324600 w 6324600"/>
              <a:gd name="connsiteY2" fmla="*/ 4267200 h 8534400"/>
              <a:gd name="connsiteX3" fmla="*/ 3162300 w 6324600"/>
              <a:gd name="connsiteY3" fmla="*/ 8534400 h 8534400"/>
              <a:gd name="connsiteX4" fmla="*/ 0 w 6324600"/>
              <a:gd name="connsiteY4" fmla="*/ 8534400 h 8534400"/>
              <a:gd name="connsiteX5" fmla="*/ 3162300 w 6324600"/>
              <a:gd name="connsiteY5" fmla="*/ 4267200 h 8534400"/>
              <a:gd name="connsiteX6" fmla="*/ 1741714 w 6324600"/>
              <a:gd name="connsiteY6" fmla="*/ 2634343 h 8534400"/>
              <a:gd name="connsiteX7" fmla="*/ 1436914 w 6324600"/>
              <a:gd name="connsiteY7" fmla="*/ 10886 h 8534400"/>
              <a:gd name="connsiteX0" fmla="*/ 1436914 w 6324600"/>
              <a:gd name="connsiteY0" fmla="*/ 10886 h 8534400"/>
              <a:gd name="connsiteX1" fmla="*/ 3162300 w 6324600"/>
              <a:gd name="connsiteY1" fmla="*/ 0 h 8534400"/>
              <a:gd name="connsiteX2" fmla="*/ 6324600 w 6324600"/>
              <a:gd name="connsiteY2" fmla="*/ 4267200 h 8534400"/>
              <a:gd name="connsiteX3" fmla="*/ 3162300 w 6324600"/>
              <a:gd name="connsiteY3" fmla="*/ 8534400 h 8534400"/>
              <a:gd name="connsiteX4" fmla="*/ 0 w 6324600"/>
              <a:gd name="connsiteY4" fmla="*/ 8534400 h 8534400"/>
              <a:gd name="connsiteX5" fmla="*/ 3162300 w 6324600"/>
              <a:gd name="connsiteY5" fmla="*/ 4267200 h 8534400"/>
              <a:gd name="connsiteX6" fmla="*/ 1741714 w 6324600"/>
              <a:gd name="connsiteY6" fmla="*/ 2634343 h 8534400"/>
              <a:gd name="connsiteX7" fmla="*/ 1436914 w 6324600"/>
              <a:gd name="connsiteY7" fmla="*/ 10886 h 8534400"/>
              <a:gd name="connsiteX0" fmla="*/ 1436914 w 6324600"/>
              <a:gd name="connsiteY0" fmla="*/ 10886 h 8534400"/>
              <a:gd name="connsiteX1" fmla="*/ 3162300 w 6324600"/>
              <a:gd name="connsiteY1" fmla="*/ 0 h 8534400"/>
              <a:gd name="connsiteX2" fmla="*/ 6324600 w 6324600"/>
              <a:gd name="connsiteY2" fmla="*/ 4267200 h 8534400"/>
              <a:gd name="connsiteX3" fmla="*/ 3162300 w 6324600"/>
              <a:gd name="connsiteY3" fmla="*/ 8534400 h 8534400"/>
              <a:gd name="connsiteX4" fmla="*/ 0 w 6324600"/>
              <a:gd name="connsiteY4" fmla="*/ 8534400 h 8534400"/>
              <a:gd name="connsiteX5" fmla="*/ 3162300 w 6324600"/>
              <a:gd name="connsiteY5" fmla="*/ 4267200 h 8534400"/>
              <a:gd name="connsiteX6" fmla="*/ 1436914 w 6324600"/>
              <a:gd name="connsiteY6" fmla="*/ 1905000 h 8534400"/>
              <a:gd name="connsiteX7" fmla="*/ 1436914 w 6324600"/>
              <a:gd name="connsiteY7" fmla="*/ 10886 h 8534400"/>
              <a:gd name="connsiteX0" fmla="*/ 1436914 w 6324600"/>
              <a:gd name="connsiteY0" fmla="*/ 10886 h 8534400"/>
              <a:gd name="connsiteX1" fmla="*/ 3162300 w 6324600"/>
              <a:gd name="connsiteY1" fmla="*/ 0 h 8534400"/>
              <a:gd name="connsiteX2" fmla="*/ 6324600 w 6324600"/>
              <a:gd name="connsiteY2" fmla="*/ 4267200 h 8534400"/>
              <a:gd name="connsiteX3" fmla="*/ 3162300 w 6324600"/>
              <a:gd name="connsiteY3" fmla="*/ 8534400 h 8534400"/>
              <a:gd name="connsiteX4" fmla="*/ 0 w 6324600"/>
              <a:gd name="connsiteY4" fmla="*/ 8534400 h 8534400"/>
              <a:gd name="connsiteX5" fmla="*/ 2275114 w 6324600"/>
              <a:gd name="connsiteY5" fmla="*/ 5464629 h 8534400"/>
              <a:gd name="connsiteX6" fmla="*/ 3162300 w 6324600"/>
              <a:gd name="connsiteY6" fmla="*/ 4267200 h 8534400"/>
              <a:gd name="connsiteX7" fmla="*/ 1436914 w 6324600"/>
              <a:gd name="connsiteY7" fmla="*/ 1905000 h 8534400"/>
              <a:gd name="connsiteX8" fmla="*/ 1436914 w 6324600"/>
              <a:gd name="connsiteY8" fmla="*/ 10886 h 8534400"/>
              <a:gd name="connsiteX0" fmla="*/ 1436914 w 6324600"/>
              <a:gd name="connsiteY0" fmla="*/ 10886 h 8534400"/>
              <a:gd name="connsiteX1" fmla="*/ 3162300 w 6324600"/>
              <a:gd name="connsiteY1" fmla="*/ 0 h 8534400"/>
              <a:gd name="connsiteX2" fmla="*/ 6324600 w 6324600"/>
              <a:gd name="connsiteY2" fmla="*/ 4267200 h 8534400"/>
              <a:gd name="connsiteX3" fmla="*/ 3162300 w 6324600"/>
              <a:gd name="connsiteY3" fmla="*/ 8534400 h 8534400"/>
              <a:gd name="connsiteX4" fmla="*/ 0 w 6324600"/>
              <a:gd name="connsiteY4" fmla="*/ 8534400 h 8534400"/>
              <a:gd name="connsiteX5" fmla="*/ 2275114 w 6324600"/>
              <a:gd name="connsiteY5" fmla="*/ 5464629 h 8534400"/>
              <a:gd name="connsiteX6" fmla="*/ 3162300 w 6324600"/>
              <a:gd name="connsiteY6" fmla="*/ 4267200 h 8534400"/>
              <a:gd name="connsiteX7" fmla="*/ 1436914 w 6324600"/>
              <a:gd name="connsiteY7" fmla="*/ 1905000 h 8534400"/>
              <a:gd name="connsiteX8" fmla="*/ 1436914 w 6324600"/>
              <a:gd name="connsiteY8" fmla="*/ 10886 h 8534400"/>
              <a:gd name="connsiteX0" fmla="*/ 0 w 4887686"/>
              <a:gd name="connsiteY0" fmla="*/ 10886 h 8534400"/>
              <a:gd name="connsiteX1" fmla="*/ 1725386 w 4887686"/>
              <a:gd name="connsiteY1" fmla="*/ 0 h 8534400"/>
              <a:gd name="connsiteX2" fmla="*/ 4887686 w 4887686"/>
              <a:gd name="connsiteY2" fmla="*/ 4267200 h 8534400"/>
              <a:gd name="connsiteX3" fmla="*/ 1725386 w 4887686"/>
              <a:gd name="connsiteY3" fmla="*/ 8534400 h 8534400"/>
              <a:gd name="connsiteX4" fmla="*/ 21771 w 4887686"/>
              <a:gd name="connsiteY4" fmla="*/ 6564086 h 8534400"/>
              <a:gd name="connsiteX5" fmla="*/ 838200 w 4887686"/>
              <a:gd name="connsiteY5" fmla="*/ 5464629 h 8534400"/>
              <a:gd name="connsiteX6" fmla="*/ 1725386 w 4887686"/>
              <a:gd name="connsiteY6" fmla="*/ 4267200 h 8534400"/>
              <a:gd name="connsiteX7" fmla="*/ 0 w 4887686"/>
              <a:gd name="connsiteY7" fmla="*/ 1905000 h 8534400"/>
              <a:gd name="connsiteX8" fmla="*/ 0 w 4887686"/>
              <a:gd name="connsiteY8" fmla="*/ 10886 h 8534400"/>
              <a:gd name="connsiteX0" fmla="*/ 0 w 4887686"/>
              <a:gd name="connsiteY0" fmla="*/ 10886 h 8534400"/>
              <a:gd name="connsiteX1" fmla="*/ 1725386 w 4887686"/>
              <a:gd name="connsiteY1" fmla="*/ 0 h 8534400"/>
              <a:gd name="connsiteX2" fmla="*/ 4887686 w 4887686"/>
              <a:gd name="connsiteY2" fmla="*/ 4267200 h 8534400"/>
              <a:gd name="connsiteX3" fmla="*/ 1725386 w 4887686"/>
              <a:gd name="connsiteY3" fmla="*/ 8534400 h 8534400"/>
              <a:gd name="connsiteX4" fmla="*/ 21771 w 4887686"/>
              <a:gd name="connsiteY4" fmla="*/ 6564086 h 8534400"/>
              <a:gd name="connsiteX5" fmla="*/ 838200 w 4887686"/>
              <a:gd name="connsiteY5" fmla="*/ 5464629 h 8534400"/>
              <a:gd name="connsiteX6" fmla="*/ 1725386 w 4887686"/>
              <a:gd name="connsiteY6" fmla="*/ 4267200 h 8534400"/>
              <a:gd name="connsiteX7" fmla="*/ 0 w 4887686"/>
              <a:gd name="connsiteY7" fmla="*/ 1905000 h 8534400"/>
              <a:gd name="connsiteX8" fmla="*/ 0 w 4887686"/>
              <a:gd name="connsiteY8" fmla="*/ 10886 h 8534400"/>
              <a:gd name="connsiteX0" fmla="*/ 0 w 4887686"/>
              <a:gd name="connsiteY0" fmla="*/ 10886 h 8534400"/>
              <a:gd name="connsiteX1" fmla="*/ 1725386 w 4887686"/>
              <a:gd name="connsiteY1" fmla="*/ 0 h 8534400"/>
              <a:gd name="connsiteX2" fmla="*/ 4887686 w 4887686"/>
              <a:gd name="connsiteY2" fmla="*/ 4267200 h 8534400"/>
              <a:gd name="connsiteX3" fmla="*/ 1725386 w 4887686"/>
              <a:gd name="connsiteY3" fmla="*/ 8534400 h 8534400"/>
              <a:gd name="connsiteX4" fmla="*/ 10885 w 4887686"/>
              <a:gd name="connsiteY4" fmla="*/ 6585857 h 8534400"/>
              <a:gd name="connsiteX5" fmla="*/ 838200 w 4887686"/>
              <a:gd name="connsiteY5" fmla="*/ 5464629 h 8534400"/>
              <a:gd name="connsiteX6" fmla="*/ 1725386 w 4887686"/>
              <a:gd name="connsiteY6" fmla="*/ 4267200 h 8534400"/>
              <a:gd name="connsiteX7" fmla="*/ 0 w 4887686"/>
              <a:gd name="connsiteY7" fmla="*/ 1905000 h 8534400"/>
              <a:gd name="connsiteX8" fmla="*/ 0 w 4887686"/>
              <a:gd name="connsiteY8" fmla="*/ 10886 h 8534400"/>
              <a:gd name="connsiteX0" fmla="*/ 0 w 4887686"/>
              <a:gd name="connsiteY0" fmla="*/ 10886 h 8534400"/>
              <a:gd name="connsiteX1" fmla="*/ 1725386 w 4887686"/>
              <a:gd name="connsiteY1" fmla="*/ 0 h 8534400"/>
              <a:gd name="connsiteX2" fmla="*/ 4887686 w 4887686"/>
              <a:gd name="connsiteY2" fmla="*/ 4267200 h 8534400"/>
              <a:gd name="connsiteX3" fmla="*/ 1725386 w 4887686"/>
              <a:gd name="connsiteY3" fmla="*/ 8534400 h 8534400"/>
              <a:gd name="connsiteX4" fmla="*/ 10885 w 4887686"/>
              <a:gd name="connsiteY4" fmla="*/ 6585857 h 8534400"/>
              <a:gd name="connsiteX5" fmla="*/ 838200 w 4887686"/>
              <a:gd name="connsiteY5" fmla="*/ 5464629 h 8534400"/>
              <a:gd name="connsiteX6" fmla="*/ 1725386 w 4887686"/>
              <a:gd name="connsiteY6" fmla="*/ 4267200 h 8534400"/>
              <a:gd name="connsiteX7" fmla="*/ 0 w 4887686"/>
              <a:gd name="connsiteY7" fmla="*/ 1905000 h 8534400"/>
              <a:gd name="connsiteX8" fmla="*/ 0 w 4887686"/>
              <a:gd name="connsiteY8" fmla="*/ 10886 h 8534400"/>
              <a:gd name="connsiteX0" fmla="*/ 0 w 4887686"/>
              <a:gd name="connsiteY0" fmla="*/ 10886 h 8534400"/>
              <a:gd name="connsiteX1" fmla="*/ 1725386 w 4887686"/>
              <a:gd name="connsiteY1" fmla="*/ 0 h 8534400"/>
              <a:gd name="connsiteX2" fmla="*/ 4887686 w 4887686"/>
              <a:gd name="connsiteY2" fmla="*/ 4267200 h 8534400"/>
              <a:gd name="connsiteX3" fmla="*/ 1725386 w 4887686"/>
              <a:gd name="connsiteY3" fmla="*/ 8534400 h 8534400"/>
              <a:gd name="connsiteX4" fmla="*/ 805543 w 4887686"/>
              <a:gd name="connsiteY4" fmla="*/ 7511143 h 8534400"/>
              <a:gd name="connsiteX5" fmla="*/ 10885 w 4887686"/>
              <a:gd name="connsiteY5" fmla="*/ 6585857 h 8534400"/>
              <a:gd name="connsiteX6" fmla="*/ 838200 w 4887686"/>
              <a:gd name="connsiteY6" fmla="*/ 5464629 h 8534400"/>
              <a:gd name="connsiteX7" fmla="*/ 1725386 w 4887686"/>
              <a:gd name="connsiteY7" fmla="*/ 4267200 h 8534400"/>
              <a:gd name="connsiteX8" fmla="*/ 0 w 4887686"/>
              <a:gd name="connsiteY8" fmla="*/ 1905000 h 8534400"/>
              <a:gd name="connsiteX9" fmla="*/ 0 w 4887686"/>
              <a:gd name="connsiteY9" fmla="*/ 10886 h 8534400"/>
              <a:gd name="connsiteX0" fmla="*/ 0 w 4887686"/>
              <a:gd name="connsiteY0" fmla="*/ 10886 h 8534400"/>
              <a:gd name="connsiteX1" fmla="*/ 1725386 w 4887686"/>
              <a:gd name="connsiteY1" fmla="*/ 0 h 8534400"/>
              <a:gd name="connsiteX2" fmla="*/ 4887686 w 4887686"/>
              <a:gd name="connsiteY2" fmla="*/ 4267200 h 8534400"/>
              <a:gd name="connsiteX3" fmla="*/ 1725386 w 4887686"/>
              <a:gd name="connsiteY3" fmla="*/ 8534400 h 8534400"/>
              <a:gd name="connsiteX4" fmla="*/ 805543 w 4887686"/>
              <a:gd name="connsiteY4" fmla="*/ 7511143 h 8534400"/>
              <a:gd name="connsiteX5" fmla="*/ 10885 w 4887686"/>
              <a:gd name="connsiteY5" fmla="*/ 6585857 h 8534400"/>
              <a:gd name="connsiteX6" fmla="*/ 838200 w 4887686"/>
              <a:gd name="connsiteY6" fmla="*/ 5464629 h 8534400"/>
              <a:gd name="connsiteX7" fmla="*/ 1725386 w 4887686"/>
              <a:gd name="connsiteY7" fmla="*/ 4267200 h 8534400"/>
              <a:gd name="connsiteX8" fmla="*/ 0 w 4887686"/>
              <a:gd name="connsiteY8" fmla="*/ 1905000 h 8534400"/>
              <a:gd name="connsiteX9" fmla="*/ 0 w 4887686"/>
              <a:gd name="connsiteY9" fmla="*/ 10886 h 8534400"/>
              <a:gd name="connsiteX0" fmla="*/ 0 w 4887686"/>
              <a:gd name="connsiteY0" fmla="*/ 10886 h 8534400"/>
              <a:gd name="connsiteX1" fmla="*/ 1725386 w 4887686"/>
              <a:gd name="connsiteY1" fmla="*/ 0 h 8534400"/>
              <a:gd name="connsiteX2" fmla="*/ 4887686 w 4887686"/>
              <a:gd name="connsiteY2" fmla="*/ 4267200 h 8534400"/>
              <a:gd name="connsiteX3" fmla="*/ 1725386 w 4887686"/>
              <a:gd name="connsiteY3" fmla="*/ 8534400 h 8534400"/>
              <a:gd name="connsiteX4" fmla="*/ 805543 w 4887686"/>
              <a:gd name="connsiteY4" fmla="*/ 7511143 h 8534400"/>
              <a:gd name="connsiteX5" fmla="*/ 10885 w 4887686"/>
              <a:gd name="connsiteY5" fmla="*/ 6585857 h 8534400"/>
              <a:gd name="connsiteX6" fmla="*/ 838200 w 4887686"/>
              <a:gd name="connsiteY6" fmla="*/ 5464629 h 8534400"/>
              <a:gd name="connsiteX7" fmla="*/ 1725386 w 4887686"/>
              <a:gd name="connsiteY7" fmla="*/ 4267200 h 8534400"/>
              <a:gd name="connsiteX8" fmla="*/ 0 w 4887686"/>
              <a:gd name="connsiteY8" fmla="*/ 1905000 h 8534400"/>
              <a:gd name="connsiteX9" fmla="*/ 0 w 4887686"/>
              <a:gd name="connsiteY9" fmla="*/ 10886 h 8534400"/>
              <a:gd name="connsiteX0" fmla="*/ 0 w 4887686"/>
              <a:gd name="connsiteY0" fmla="*/ 10886 h 8534400"/>
              <a:gd name="connsiteX1" fmla="*/ 1725386 w 4887686"/>
              <a:gd name="connsiteY1" fmla="*/ 0 h 8534400"/>
              <a:gd name="connsiteX2" fmla="*/ 4887686 w 4887686"/>
              <a:gd name="connsiteY2" fmla="*/ 4267200 h 8534400"/>
              <a:gd name="connsiteX3" fmla="*/ 1725386 w 4887686"/>
              <a:gd name="connsiteY3" fmla="*/ 8534400 h 8534400"/>
              <a:gd name="connsiteX4" fmla="*/ 43543 w 4887686"/>
              <a:gd name="connsiteY4" fmla="*/ 6966857 h 8534400"/>
              <a:gd name="connsiteX5" fmla="*/ 10885 w 4887686"/>
              <a:gd name="connsiteY5" fmla="*/ 6585857 h 8534400"/>
              <a:gd name="connsiteX6" fmla="*/ 838200 w 4887686"/>
              <a:gd name="connsiteY6" fmla="*/ 5464629 h 8534400"/>
              <a:gd name="connsiteX7" fmla="*/ 1725386 w 4887686"/>
              <a:gd name="connsiteY7" fmla="*/ 4267200 h 8534400"/>
              <a:gd name="connsiteX8" fmla="*/ 0 w 4887686"/>
              <a:gd name="connsiteY8" fmla="*/ 1905000 h 8534400"/>
              <a:gd name="connsiteX9" fmla="*/ 0 w 4887686"/>
              <a:gd name="connsiteY9" fmla="*/ 10886 h 8534400"/>
              <a:gd name="connsiteX0" fmla="*/ 0 w 4887686"/>
              <a:gd name="connsiteY0" fmla="*/ 10886 h 6966857"/>
              <a:gd name="connsiteX1" fmla="*/ 1725386 w 4887686"/>
              <a:gd name="connsiteY1" fmla="*/ 0 h 6966857"/>
              <a:gd name="connsiteX2" fmla="*/ 4887686 w 4887686"/>
              <a:gd name="connsiteY2" fmla="*/ 4267200 h 6966857"/>
              <a:gd name="connsiteX3" fmla="*/ 2955472 w 4887686"/>
              <a:gd name="connsiteY3" fmla="*/ 6868886 h 6966857"/>
              <a:gd name="connsiteX4" fmla="*/ 43543 w 4887686"/>
              <a:gd name="connsiteY4" fmla="*/ 6966857 h 6966857"/>
              <a:gd name="connsiteX5" fmla="*/ 10885 w 4887686"/>
              <a:gd name="connsiteY5" fmla="*/ 6585857 h 6966857"/>
              <a:gd name="connsiteX6" fmla="*/ 838200 w 4887686"/>
              <a:gd name="connsiteY6" fmla="*/ 5464629 h 6966857"/>
              <a:gd name="connsiteX7" fmla="*/ 1725386 w 4887686"/>
              <a:gd name="connsiteY7" fmla="*/ 4267200 h 6966857"/>
              <a:gd name="connsiteX8" fmla="*/ 0 w 4887686"/>
              <a:gd name="connsiteY8" fmla="*/ 1905000 h 6966857"/>
              <a:gd name="connsiteX9" fmla="*/ 0 w 4887686"/>
              <a:gd name="connsiteY9" fmla="*/ 10886 h 6966857"/>
              <a:gd name="connsiteX0" fmla="*/ 0 w 4887686"/>
              <a:gd name="connsiteY0" fmla="*/ 10886 h 6977742"/>
              <a:gd name="connsiteX1" fmla="*/ 1725386 w 4887686"/>
              <a:gd name="connsiteY1" fmla="*/ 0 h 6977742"/>
              <a:gd name="connsiteX2" fmla="*/ 4887686 w 4887686"/>
              <a:gd name="connsiteY2" fmla="*/ 4267200 h 6977742"/>
              <a:gd name="connsiteX3" fmla="*/ 2955472 w 4887686"/>
              <a:gd name="connsiteY3" fmla="*/ 6868886 h 6977742"/>
              <a:gd name="connsiteX4" fmla="*/ 54429 w 4887686"/>
              <a:gd name="connsiteY4" fmla="*/ 6977742 h 6977742"/>
              <a:gd name="connsiteX5" fmla="*/ 10885 w 4887686"/>
              <a:gd name="connsiteY5" fmla="*/ 6585857 h 6977742"/>
              <a:gd name="connsiteX6" fmla="*/ 838200 w 4887686"/>
              <a:gd name="connsiteY6" fmla="*/ 5464629 h 6977742"/>
              <a:gd name="connsiteX7" fmla="*/ 1725386 w 4887686"/>
              <a:gd name="connsiteY7" fmla="*/ 4267200 h 6977742"/>
              <a:gd name="connsiteX8" fmla="*/ 0 w 4887686"/>
              <a:gd name="connsiteY8" fmla="*/ 1905000 h 6977742"/>
              <a:gd name="connsiteX9" fmla="*/ 0 w 4887686"/>
              <a:gd name="connsiteY9" fmla="*/ 10886 h 6977742"/>
              <a:gd name="connsiteX0" fmla="*/ 0 w 4887686"/>
              <a:gd name="connsiteY0" fmla="*/ 10886 h 6977742"/>
              <a:gd name="connsiteX1" fmla="*/ 1725386 w 4887686"/>
              <a:gd name="connsiteY1" fmla="*/ 0 h 6977742"/>
              <a:gd name="connsiteX2" fmla="*/ 4887686 w 4887686"/>
              <a:gd name="connsiteY2" fmla="*/ 4267200 h 6977742"/>
              <a:gd name="connsiteX3" fmla="*/ 2955472 w 4887686"/>
              <a:gd name="connsiteY3" fmla="*/ 6868886 h 6977742"/>
              <a:gd name="connsiteX4" fmla="*/ 54429 w 4887686"/>
              <a:gd name="connsiteY4" fmla="*/ 6977742 h 6977742"/>
              <a:gd name="connsiteX5" fmla="*/ 10885 w 4887686"/>
              <a:gd name="connsiteY5" fmla="*/ 6585857 h 6977742"/>
              <a:gd name="connsiteX6" fmla="*/ 838200 w 4887686"/>
              <a:gd name="connsiteY6" fmla="*/ 5464629 h 6977742"/>
              <a:gd name="connsiteX7" fmla="*/ 1725386 w 4887686"/>
              <a:gd name="connsiteY7" fmla="*/ 4267200 h 6977742"/>
              <a:gd name="connsiteX8" fmla="*/ 0 w 4887686"/>
              <a:gd name="connsiteY8" fmla="*/ 1905000 h 6977742"/>
              <a:gd name="connsiteX9" fmla="*/ 0 w 4887686"/>
              <a:gd name="connsiteY9" fmla="*/ 10886 h 6977742"/>
              <a:gd name="connsiteX0" fmla="*/ 174171 w 5061857"/>
              <a:gd name="connsiteY0" fmla="*/ 10886 h 7097485"/>
              <a:gd name="connsiteX1" fmla="*/ 1899557 w 5061857"/>
              <a:gd name="connsiteY1" fmla="*/ 0 h 7097485"/>
              <a:gd name="connsiteX2" fmla="*/ 5061857 w 5061857"/>
              <a:gd name="connsiteY2" fmla="*/ 4267200 h 7097485"/>
              <a:gd name="connsiteX3" fmla="*/ 3129643 w 5061857"/>
              <a:gd name="connsiteY3" fmla="*/ 6868886 h 7097485"/>
              <a:gd name="connsiteX4" fmla="*/ 0 w 5061857"/>
              <a:gd name="connsiteY4" fmla="*/ 7097485 h 7097485"/>
              <a:gd name="connsiteX5" fmla="*/ 185056 w 5061857"/>
              <a:gd name="connsiteY5" fmla="*/ 6585857 h 7097485"/>
              <a:gd name="connsiteX6" fmla="*/ 1012371 w 5061857"/>
              <a:gd name="connsiteY6" fmla="*/ 5464629 h 7097485"/>
              <a:gd name="connsiteX7" fmla="*/ 1899557 w 5061857"/>
              <a:gd name="connsiteY7" fmla="*/ 4267200 h 7097485"/>
              <a:gd name="connsiteX8" fmla="*/ 174171 w 5061857"/>
              <a:gd name="connsiteY8" fmla="*/ 1905000 h 7097485"/>
              <a:gd name="connsiteX9" fmla="*/ 174171 w 5061857"/>
              <a:gd name="connsiteY9" fmla="*/ 10886 h 7097485"/>
              <a:gd name="connsiteX0" fmla="*/ 0 w 4887686"/>
              <a:gd name="connsiteY0" fmla="*/ 10886 h 7022714"/>
              <a:gd name="connsiteX1" fmla="*/ 1725386 w 4887686"/>
              <a:gd name="connsiteY1" fmla="*/ 0 h 7022714"/>
              <a:gd name="connsiteX2" fmla="*/ 4887686 w 4887686"/>
              <a:gd name="connsiteY2" fmla="*/ 4267200 h 7022714"/>
              <a:gd name="connsiteX3" fmla="*/ 2955472 w 4887686"/>
              <a:gd name="connsiteY3" fmla="*/ 6868886 h 7022714"/>
              <a:gd name="connsiteX4" fmla="*/ 10885 w 4887686"/>
              <a:gd name="connsiteY4" fmla="*/ 6585857 h 7022714"/>
              <a:gd name="connsiteX5" fmla="*/ 838200 w 4887686"/>
              <a:gd name="connsiteY5" fmla="*/ 5464629 h 7022714"/>
              <a:gd name="connsiteX6" fmla="*/ 1725386 w 4887686"/>
              <a:gd name="connsiteY6" fmla="*/ 4267200 h 7022714"/>
              <a:gd name="connsiteX7" fmla="*/ 0 w 4887686"/>
              <a:gd name="connsiteY7" fmla="*/ 1905000 h 7022714"/>
              <a:gd name="connsiteX8" fmla="*/ 0 w 4887686"/>
              <a:gd name="connsiteY8" fmla="*/ 10886 h 7022714"/>
              <a:gd name="connsiteX0" fmla="*/ 0 w 4887686"/>
              <a:gd name="connsiteY0" fmla="*/ 10886 h 6868886"/>
              <a:gd name="connsiteX1" fmla="*/ 1725386 w 4887686"/>
              <a:gd name="connsiteY1" fmla="*/ 0 h 6868886"/>
              <a:gd name="connsiteX2" fmla="*/ 4887686 w 4887686"/>
              <a:gd name="connsiteY2" fmla="*/ 4267200 h 6868886"/>
              <a:gd name="connsiteX3" fmla="*/ 2955472 w 4887686"/>
              <a:gd name="connsiteY3" fmla="*/ 6868886 h 6868886"/>
              <a:gd name="connsiteX4" fmla="*/ 10885 w 4887686"/>
              <a:gd name="connsiteY4" fmla="*/ 6585857 h 6868886"/>
              <a:gd name="connsiteX5" fmla="*/ 838200 w 4887686"/>
              <a:gd name="connsiteY5" fmla="*/ 5464629 h 6868886"/>
              <a:gd name="connsiteX6" fmla="*/ 1725386 w 4887686"/>
              <a:gd name="connsiteY6" fmla="*/ 4267200 h 6868886"/>
              <a:gd name="connsiteX7" fmla="*/ 0 w 4887686"/>
              <a:gd name="connsiteY7" fmla="*/ 1905000 h 6868886"/>
              <a:gd name="connsiteX8" fmla="*/ 0 w 4887686"/>
              <a:gd name="connsiteY8" fmla="*/ 10886 h 6868886"/>
              <a:gd name="connsiteX0" fmla="*/ 0 w 4887686"/>
              <a:gd name="connsiteY0" fmla="*/ 10886 h 6868886"/>
              <a:gd name="connsiteX1" fmla="*/ 1725386 w 4887686"/>
              <a:gd name="connsiteY1" fmla="*/ 0 h 6868886"/>
              <a:gd name="connsiteX2" fmla="*/ 4887686 w 4887686"/>
              <a:gd name="connsiteY2" fmla="*/ 4267200 h 6868886"/>
              <a:gd name="connsiteX3" fmla="*/ 2955472 w 4887686"/>
              <a:gd name="connsiteY3" fmla="*/ 6868886 h 6868886"/>
              <a:gd name="connsiteX4" fmla="*/ 1219200 w 4887686"/>
              <a:gd name="connsiteY4" fmla="*/ 6705600 h 6868886"/>
              <a:gd name="connsiteX5" fmla="*/ 10885 w 4887686"/>
              <a:gd name="connsiteY5" fmla="*/ 6585857 h 6868886"/>
              <a:gd name="connsiteX6" fmla="*/ 838200 w 4887686"/>
              <a:gd name="connsiteY6" fmla="*/ 5464629 h 6868886"/>
              <a:gd name="connsiteX7" fmla="*/ 1725386 w 4887686"/>
              <a:gd name="connsiteY7" fmla="*/ 4267200 h 6868886"/>
              <a:gd name="connsiteX8" fmla="*/ 0 w 4887686"/>
              <a:gd name="connsiteY8" fmla="*/ 1905000 h 6868886"/>
              <a:gd name="connsiteX9" fmla="*/ 0 w 4887686"/>
              <a:gd name="connsiteY9" fmla="*/ 10886 h 6868886"/>
              <a:gd name="connsiteX0" fmla="*/ 10885 w 4898571"/>
              <a:gd name="connsiteY0" fmla="*/ 10886 h 6868886"/>
              <a:gd name="connsiteX1" fmla="*/ 1736271 w 4898571"/>
              <a:gd name="connsiteY1" fmla="*/ 0 h 6868886"/>
              <a:gd name="connsiteX2" fmla="*/ 4898571 w 4898571"/>
              <a:gd name="connsiteY2" fmla="*/ 4267200 h 6868886"/>
              <a:gd name="connsiteX3" fmla="*/ 2966357 w 4898571"/>
              <a:gd name="connsiteY3" fmla="*/ 6868886 h 6868886"/>
              <a:gd name="connsiteX4" fmla="*/ 0 w 4898571"/>
              <a:gd name="connsiteY4" fmla="*/ 6868885 h 6868886"/>
              <a:gd name="connsiteX5" fmla="*/ 21770 w 4898571"/>
              <a:gd name="connsiteY5" fmla="*/ 6585857 h 6868886"/>
              <a:gd name="connsiteX6" fmla="*/ 849085 w 4898571"/>
              <a:gd name="connsiteY6" fmla="*/ 5464629 h 6868886"/>
              <a:gd name="connsiteX7" fmla="*/ 1736271 w 4898571"/>
              <a:gd name="connsiteY7" fmla="*/ 4267200 h 6868886"/>
              <a:gd name="connsiteX8" fmla="*/ 10885 w 4898571"/>
              <a:gd name="connsiteY8" fmla="*/ 1905000 h 6868886"/>
              <a:gd name="connsiteX9" fmla="*/ 10885 w 4898571"/>
              <a:gd name="connsiteY9" fmla="*/ 10886 h 6868886"/>
              <a:gd name="connsiteX0" fmla="*/ 0 w 4887686"/>
              <a:gd name="connsiteY0" fmla="*/ 10886 h 6868886"/>
              <a:gd name="connsiteX1" fmla="*/ 1725386 w 4887686"/>
              <a:gd name="connsiteY1" fmla="*/ 0 h 6868886"/>
              <a:gd name="connsiteX2" fmla="*/ 4887686 w 4887686"/>
              <a:gd name="connsiteY2" fmla="*/ 4267200 h 6868886"/>
              <a:gd name="connsiteX3" fmla="*/ 2955472 w 4887686"/>
              <a:gd name="connsiteY3" fmla="*/ 6868886 h 6868886"/>
              <a:gd name="connsiteX4" fmla="*/ 32657 w 4887686"/>
              <a:gd name="connsiteY4" fmla="*/ 6847113 h 6868886"/>
              <a:gd name="connsiteX5" fmla="*/ 10885 w 4887686"/>
              <a:gd name="connsiteY5" fmla="*/ 6585857 h 6868886"/>
              <a:gd name="connsiteX6" fmla="*/ 838200 w 4887686"/>
              <a:gd name="connsiteY6" fmla="*/ 5464629 h 6868886"/>
              <a:gd name="connsiteX7" fmla="*/ 1725386 w 4887686"/>
              <a:gd name="connsiteY7" fmla="*/ 4267200 h 6868886"/>
              <a:gd name="connsiteX8" fmla="*/ 0 w 4887686"/>
              <a:gd name="connsiteY8" fmla="*/ 1905000 h 6868886"/>
              <a:gd name="connsiteX9" fmla="*/ 0 w 4887686"/>
              <a:gd name="connsiteY9" fmla="*/ 10886 h 6868886"/>
              <a:gd name="connsiteX0" fmla="*/ 0 w 4887686"/>
              <a:gd name="connsiteY0" fmla="*/ 10886 h 6890656"/>
              <a:gd name="connsiteX1" fmla="*/ 1725386 w 4887686"/>
              <a:gd name="connsiteY1" fmla="*/ 0 h 6890656"/>
              <a:gd name="connsiteX2" fmla="*/ 4887686 w 4887686"/>
              <a:gd name="connsiteY2" fmla="*/ 4267200 h 6890656"/>
              <a:gd name="connsiteX3" fmla="*/ 2955472 w 4887686"/>
              <a:gd name="connsiteY3" fmla="*/ 6868886 h 6890656"/>
              <a:gd name="connsiteX4" fmla="*/ 0 w 4887686"/>
              <a:gd name="connsiteY4" fmla="*/ 6890656 h 6890656"/>
              <a:gd name="connsiteX5" fmla="*/ 10885 w 4887686"/>
              <a:gd name="connsiteY5" fmla="*/ 6585857 h 6890656"/>
              <a:gd name="connsiteX6" fmla="*/ 838200 w 4887686"/>
              <a:gd name="connsiteY6" fmla="*/ 5464629 h 6890656"/>
              <a:gd name="connsiteX7" fmla="*/ 1725386 w 4887686"/>
              <a:gd name="connsiteY7" fmla="*/ 4267200 h 6890656"/>
              <a:gd name="connsiteX8" fmla="*/ 0 w 4887686"/>
              <a:gd name="connsiteY8" fmla="*/ 1905000 h 6890656"/>
              <a:gd name="connsiteX9" fmla="*/ 0 w 4887686"/>
              <a:gd name="connsiteY9" fmla="*/ 10886 h 6890656"/>
              <a:gd name="connsiteX0" fmla="*/ 0 w 4887686"/>
              <a:gd name="connsiteY0" fmla="*/ 10886 h 6868886"/>
              <a:gd name="connsiteX1" fmla="*/ 1725386 w 4887686"/>
              <a:gd name="connsiteY1" fmla="*/ 0 h 6868886"/>
              <a:gd name="connsiteX2" fmla="*/ 4887686 w 4887686"/>
              <a:gd name="connsiteY2" fmla="*/ 4267200 h 6868886"/>
              <a:gd name="connsiteX3" fmla="*/ 2955472 w 4887686"/>
              <a:gd name="connsiteY3" fmla="*/ 6868886 h 6868886"/>
              <a:gd name="connsiteX4" fmla="*/ 6350 w 4887686"/>
              <a:gd name="connsiteY4" fmla="*/ 6865256 h 6868886"/>
              <a:gd name="connsiteX5" fmla="*/ 10885 w 4887686"/>
              <a:gd name="connsiteY5" fmla="*/ 6585857 h 6868886"/>
              <a:gd name="connsiteX6" fmla="*/ 838200 w 4887686"/>
              <a:gd name="connsiteY6" fmla="*/ 5464629 h 6868886"/>
              <a:gd name="connsiteX7" fmla="*/ 1725386 w 4887686"/>
              <a:gd name="connsiteY7" fmla="*/ 4267200 h 6868886"/>
              <a:gd name="connsiteX8" fmla="*/ 0 w 4887686"/>
              <a:gd name="connsiteY8" fmla="*/ 1905000 h 6868886"/>
              <a:gd name="connsiteX9" fmla="*/ 0 w 4887686"/>
              <a:gd name="connsiteY9" fmla="*/ 10886 h 686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87686" h="6868886">
                <a:moveTo>
                  <a:pt x="0" y="10886"/>
                </a:moveTo>
                <a:lnTo>
                  <a:pt x="1725386" y="0"/>
                </a:lnTo>
                <a:lnTo>
                  <a:pt x="4887686" y="4267200"/>
                </a:lnTo>
                <a:lnTo>
                  <a:pt x="2955472" y="6868886"/>
                </a:lnTo>
                <a:lnTo>
                  <a:pt x="6350" y="6865256"/>
                </a:lnTo>
                <a:cubicBezTo>
                  <a:pt x="7862" y="6772123"/>
                  <a:pt x="9373" y="6678990"/>
                  <a:pt x="10885" y="6585857"/>
                </a:cubicBezTo>
                <a:lnTo>
                  <a:pt x="838200" y="5464629"/>
                </a:lnTo>
                <a:lnTo>
                  <a:pt x="1725386" y="4267200"/>
                </a:lnTo>
                <a:lnTo>
                  <a:pt x="0" y="1905000"/>
                </a:lnTo>
                <a:lnTo>
                  <a:pt x="0" y="10886"/>
                </a:lnTo>
                <a:close/>
              </a:path>
            </a:pathLst>
          </a:custGeom>
          <a:solidFill>
            <a:srgbClr val="CCCC00">
              <a:alpha val="1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86"/>
          <a:stretch/>
        </p:blipFill>
        <p:spPr>
          <a:xfrm>
            <a:off x="152401" y="6235642"/>
            <a:ext cx="1866900" cy="54615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ts val="600"/>
        </a:spcBef>
        <a:spcAft>
          <a:spcPct val="0"/>
        </a:spcAft>
        <a:buFont typeface="Arial" pitchFamily="34" charset="0"/>
        <a:buChar char="›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ts val="600"/>
        </a:spcBef>
        <a:spcAft>
          <a:spcPct val="0"/>
        </a:spcAft>
        <a:buFont typeface="Arial" pitchFamily="34" charset="0"/>
        <a:buChar char="›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ts val="600"/>
        </a:spcBef>
        <a:spcAft>
          <a:spcPct val="0"/>
        </a:spcAft>
        <a:buFont typeface="Arial" pitchFamily="34" charset="0"/>
        <a:buChar char="›"/>
        <a:defRPr sz="18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ts val="600"/>
        </a:spcBef>
        <a:spcAft>
          <a:spcPct val="0"/>
        </a:spcAft>
        <a:buFont typeface="Arial" pitchFamily="34" charset="0"/>
        <a:buChar char="›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ts val="600"/>
        </a:spcBef>
        <a:spcAft>
          <a:spcPct val="0"/>
        </a:spcAft>
        <a:buFont typeface="Arial" pitchFamily="34" charset="0"/>
        <a:buChar char="›"/>
        <a:defRPr sz="12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Craig@stepping-out.biz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tepping-out.biz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Risk, Resilience and Innovation –</a:t>
            </a:r>
            <a:br>
              <a:rPr lang="en-US" dirty="0"/>
            </a:br>
            <a:r>
              <a:rPr lang="en-US" dirty="0"/>
              <a:t>Alternative Delivery Models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14</a:t>
            </a:r>
            <a:r>
              <a:rPr lang="en-US" baseline="30000" dirty="0"/>
              <a:t>th</a:t>
            </a:r>
            <a:r>
              <a:rPr lang="en-US" dirty="0"/>
              <a:t> November 2014</a:t>
            </a:r>
          </a:p>
          <a:p>
            <a:r>
              <a:rPr lang="en-US" dirty="0"/>
              <a:t>For CIPFA North West Annual Conference</a:t>
            </a:r>
          </a:p>
          <a:p>
            <a:r>
              <a:rPr lang="en-US" dirty="0"/>
              <a:t>Preston, Lancashire</a:t>
            </a:r>
          </a:p>
          <a:p>
            <a:r>
              <a:rPr lang="en-US" dirty="0"/>
              <a:t>Craig Dearden-Phillips MBE</a:t>
            </a:r>
          </a:p>
          <a:p>
            <a:r>
              <a:rPr lang="en-US" dirty="0"/>
              <a:t>Managing Director, Stepping Out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9509" y="5062695"/>
            <a:ext cx="2848691" cy="176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18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So what are our options?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1600200"/>
            <a:ext cx="57912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34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Further </a:t>
            </a:r>
            <a:r>
              <a:rPr lang="en-US" dirty="0"/>
              <a:t>scaling </a:t>
            </a:r>
            <a:r>
              <a:rPr lang="en-US" dirty="0" smtClean="0"/>
              <a:t>back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8825" y="1689360"/>
            <a:ext cx="6806349" cy="416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44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Wave goodbye to your wider offer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5420" y="1600200"/>
            <a:ext cx="307316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42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Give ever more to the Big Boys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8824" y="1600200"/>
            <a:ext cx="6526352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290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Give Care to Health?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2317" y="1816344"/>
            <a:ext cx="5079365" cy="39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142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Or we do other things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0300" y="1600200"/>
            <a:ext cx="43434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279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We </a:t>
            </a:r>
            <a:r>
              <a:rPr lang="en-US" dirty="0"/>
              <a:t>embrace new approaches to </a:t>
            </a:r>
            <a:r>
              <a:rPr lang="en-US" dirty="0" smtClean="0"/>
              <a:t>delivery</a:t>
            </a:r>
            <a:endParaRPr lang="en-GB" dirty="0"/>
          </a:p>
        </p:txBody>
      </p:sp>
      <p:pic>
        <p:nvPicPr>
          <p:cNvPr id="4" name="Picture 9" descr="http://i.telegraph.co.uk/telegraph/multimedia/archive/00671/rocket-man-404_671117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5708"/>
          <a:stretch>
            <a:fillRect/>
          </a:stretch>
        </p:blipFill>
        <p:spPr bwMode="auto">
          <a:xfrm rot="20486116">
            <a:off x="1841573" y="1749658"/>
            <a:ext cx="5417309" cy="3970845"/>
          </a:xfrm>
          <a:prstGeom prst="doubleWave">
            <a:avLst>
              <a:gd name="adj1" fmla="val 7688"/>
              <a:gd name="adj2" fmla="val 0"/>
            </a:avLst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Above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8242179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 defTabSz="457200" eaLnBrk="1" fontAlgn="auto" hangingPunct="1">
              <a:spcAft>
                <a:spcPts val="0"/>
              </a:spcAft>
              <a:defRPr/>
            </a:pPr>
            <a:r>
              <a:rPr lang="en-US" kern="1200" dirty="0">
                <a:solidFill>
                  <a:schemeClr val="tx1"/>
                </a:solidFill>
              </a:rPr>
              <a:t>Creat</a:t>
            </a:r>
            <a:r>
              <a:rPr lang="en-US" dirty="0"/>
              <a:t>e more dynamic </a:t>
            </a:r>
            <a:r>
              <a:rPr lang="en-US" dirty="0" err="1"/>
              <a:t>organisational</a:t>
            </a:r>
            <a:r>
              <a:rPr lang="en-US" dirty="0"/>
              <a:t> forms</a:t>
            </a:r>
            <a:endParaRPr lang="en-US" kern="1200" dirty="0">
              <a:solidFill>
                <a:schemeClr val="tx1"/>
              </a:solidFill>
            </a:endParaRPr>
          </a:p>
        </p:txBody>
      </p:sp>
      <p:pic>
        <p:nvPicPr>
          <p:cNvPr id="4" name="Picture 7" descr="http://www.sbal.co.uk/gallaries/projectarchive/Empowerment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20000">
            <a:off x="2713806" y="1600200"/>
            <a:ext cx="3716388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Above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val="4083497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Standard Ones are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Trading </a:t>
            </a:r>
            <a:r>
              <a:rPr lang="en-US" sz="2400" b="1" dirty="0" smtClean="0"/>
              <a:t>companies</a:t>
            </a:r>
          </a:p>
          <a:p>
            <a:pPr marL="0" indent="0">
              <a:buNone/>
            </a:pPr>
            <a:endParaRPr lang="en-US" sz="24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Joint Ventures with the </a:t>
            </a:r>
            <a:r>
              <a:rPr lang="en-US" sz="2400" b="1" dirty="0" smtClean="0"/>
              <a:t>big-boys</a:t>
            </a:r>
          </a:p>
          <a:p>
            <a:pPr marL="0" indent="0">
              <a:buNone/>
            </a:pPr>
            <a:endParaRPr lang="en-US" sz="24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Shared Services</a:t>
            </a:r>
          </a:p>
          <a:p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76800" y="1219200"/>
            <a:ext cx="4038600" cy="2019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3238499"/>
            <a:ext cx="2946400" cy="1854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5087" y="3238499"/>
            <a:ext cx="1680313" cy="236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669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Why I don’t think these are the Future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Trading companies generally remain in the same place and end up </a:t>
            </a:r>
            <a:r>
              <a:rPr lang="en-US" b="1" dirty="0"/>
              <a:t>not saving enough </a:t>
            </a:r>
            <a:r>
              <a:rPr lang="en-US" b="1" dirty="0" smtClean="0"/>
              <a:t>money</a:t>
            </a:r>
          </a:p>
          <a:p>
            <a:pPr marL="0" indent="0">
              <a:buNone/>
            </a:pPr>
            <a:endParaRPr lang="en-US" b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Shared </a:t>
            </a:r>
            <a:r>
              <a:rPr lang="en-US" dirty="0"/>
              <a:t>services bring a short-term benefit but not much more beyond and are generally </a:t>
            </a:r>
            <a:r>
              <a:rPr lang="en-US" b="1" dirty="0"/>
              <a:t>sub-scale </a:t>
            </a:r>
            <a:endParaRPr lang="en-US" b="1" dirty="0" smtClean="0"/>
          </a:p>
          <a:p>
            <a:pPr marL="0" indent="0">
              <a:buNone/>
            </a:pPr>
            <a:endParaRPr lang="en-US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Partnerships with large, global outsourcers have a lot of </a:t>
            </a:r>
            <a:r>
              <a:rPr lang="en-US" b="1" dirty="0"/>
              <a:t>risk</a:t>
            </a:r>
            <a:r>
              <a:rPr lang="en-US" dirty="0"/>
              <a:t> in them and are </a:t>
            </a:r>
            <a:r>
              <a:rPr lang="en-US" b="1" dirty="0"/>
              <a:t>hard to </a:t>
            </a:r>
            <a:r>
              <a:rPr lang="en-US" b="1" dirty="0" smtClean="0"/>
              <a:t>change</a:t>
            </a:r>
            <a:endParaRPr lang="en-US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20252" y="2018981"/>
            <a:ext cx="3694496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19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Brief bit about me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752600" y="1600200"/>
            <a:ext cx="7891775" cy="4343400"/>
          </a:xfrm>
          <a:prstGeom prst="rect">
            <a:avLst/>
          </a:prstGeom>
        </p:spPr>
      </p:pic>
      <p:pic>
        <p:nvPicPr>
          <p:cNvPr id="5" name="Picture 4" descr="SOMasterLogoOnlycmy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0554" y="5578893"/>
            <a:ext cx="2114920" cy="6750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3943" y="4430102"/>
            <a:ext cx="2923062" cy="6167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8824" y="2832100"/>
            <a:ext cx="2273300" cy="1193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3073" y="1417638"/>
            <a:ext cx="2133932" cy="10927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0039" y="5534800"/>
            <a:ext cx="2036446" cy="69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2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Where I Think the Future Lies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Public Service Mutuals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Joint Venture Partnerships</a:t>
            </a:r>
          </a:p>
          <a:p>
            <a:pPr marL="0" indent="0">
              <a:buNone/>
            </a:pPr>
            <a:r>
              <a:rPr lang="en-US" sz="2400" b="1" dirty="0"/>
              <a:t> </a:t>
            </a:r>
            <a:r>
              <a:rPr lang="en-US" sz="2400" b="1" dirty="0" smtClean="0"/>
              <a:t>    (</a:t>
            </a:r>
            <a:r>
              <a:rPr lang="en-US" sz="2400" b="1" dirty="0"/>
              <a:t>with smaller players)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Commercialism </a:t>
            </a:r>
          </a:p>
          <a:p>
            <a:pPr marL="0" indent="0">
              <a:buNone/>
            </a:pPr>
            <a:r>
              <a:rPr lang="en-US" sz="2400" b="1" dirty="0" smtClean="0"/>
              <a:t>     (</a:t>
            </a:r>
            <a:r>
              <a:rPr lang="en-US" sz="2400" b="1" dirty="0"/>
              <a:t>but not LATCs!)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2023375"/>
            <a:ext cx="4038600" cy="367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9066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76199"/>
            <a:ext cx="8186057" cy="1524001"/>
          </a:xfrm>
        </p:spPr>
        <p:txBody>
          <a:bodyPr/>
          <a:lstStyle/>
          <a:p>
            <a:pPr algn="ctr"/>
            <a:r>
              <a:rPr lang="en-GB" sz="2800" dirty="0"/>
              <a:t>Mutuals blend reduced Council £ with increased staff productivity &amp; social capital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6458" y="1981200"/>
            <a:ext cx="6527537" cy="398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9402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dirty="0"/>
              <a:t>Spin-outs are more effective than public and private sector at bridging financial and social capital</a:t>
            </a:r>
            <a:endParaRPr lang="en-GB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5488" y="1714321"/>
            <a:ext cx="6633023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2243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Spin-Outs tend to grow (13% average)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4816" y="1600200"/>
            <a:ext cx="4354367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2456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2400" dirty="0"/>
              <a:t>In Suffolk we created 5 new businesses in three years – all are well-ahead of target savings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Libraries (£10m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Social care (£12m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Employment (£10m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FM, Grounds, Catering (£30m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Property Services (£5m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Sensory Services (£3m)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3245570"/>
            <a:ext cx="4038600" cy="123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2688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9702" y="3505200"/>
            <a:ext cx="2432515" cy="26397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But how do spin-outs save you money?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They can hire new staff on different terms and conditions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They are less constrained in the way they are managed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They can grow and spread costs that way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They tend to improve productivity and reduce levels of absence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They have to compete and be financially more aware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They can source their back office more cheaply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They can get rid of poor performers more easily</a:t>
            </a:r>
            <a:endParaRPr lang="en-GB" sz="24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They can raise productivity more easily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14429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Arial" pitchFamily="-103" charset="0"/>
              </a:rPr>
              <a:t>If don’t believe </a:t>
            </a:r>
            <a:r>
              <a:rPr lang="en-GB" dirty="0" smtClean="0">
                <a:latin typeface="Arial" pitchFamily="-103" charset="0"/>
              </a:rPr>
              <a:t>me…Commercial Models - </a:t>
            </a:r>
            <a:r>
              <a:rPr lang="en-GB" sz="2800" dirty="0" smtClean="0">
                <a:latin typeface="Arial" pitchFamily="-103" charset="0"/>
              </a:rPr>
              <a:t>Growth </a:t>
            </a:r>
            <a:r>
              <a:rPr lang="en-GB" sz="2800" dirty="0">
                <a:latin typeface="Arial" pitchFamily="-103" charset="0"/>
              </a:rPr>
              <a:t>Study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1847" y="1600200"/>
            <a:ext cx="7720306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609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are the risks/downsides?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Overspend</a:t>
            </a:r>
          </a:p>
          <a:p>
            <a:pPr marL="0" indent="0">
              <a:buNone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Reduced </a:t>
            </a:r>
            <a:r>
              <a:rPr lang="en-US" sz="2800" dirty="0" smtClean="0"/>
              <a:t>control</a:t>
            </a:r>
          </a:p>
          <a:p>
            <a:pPr marL="0" indent="0">
              <a:buNone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Enterprise </a:t>
            </a:r>
            <a:r>
              <a:rPr lang="en-US" sz="2800" dirty="0" smtClean="0"/>
              <a:t>failure</a:t>
            </a:r>
          </a:p>
          <a:p>
            <a:pPr marL="0" indent="0">
              <a:buNone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Union trouble</a:t>
            </a:r>
          </a:p>
          <a:p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21468" y="2129848"/>
            <a:ext cx="3492063" cy="34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4601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Mitigators</a:t>
            </a:r>
            <a:r>
              <a:rPr lang="en-US" dirty="0"/>
              <a:t> of Risk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Get the settlement </a:t>
            </a:r>
            <a:r>
              <a:rPr lang="en-US" sz="2400" dirty="0" smtClean="0"/>
              <a:t>right</a:t>
            </a:r>
          </a:p>
          <a:p>
            <a:pPr marL="0" indent="0">
              <a:buNone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Ensure access to working </a:t>
            </a:r>
            <a:r>
              <a:rPr lang="en-US" sz="2400" dirty="0" smtClean="0"/>
              <a:t>capital</a:t>
            </a:r>
          </a:p>
          <a:p>
            <a:pPr marL="0" indent="0">
              <a:buNone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Give </a:t>
            </a:r>
            <a:r>
              <a:rPr lang="en-US" sz="2400" dirty="0"/>
              <a:t>operational </a:t>
            </a:r>
            <a:r>
              <a:rPr lang="en-US" sz="2400" dirty="0" smtClean="0"/>
              <a:t>freedom</a:t>
            </a:r>
          </a:p>
          <a:p>
            <a:pPr marL="0" indent="0">
              <a:buNone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Import </a:t>
            </a:r>
            <a:r>
              <a:rPr lang="en-US" sz="2400" dirty="0" smtClean="0"/>
              <a:t>commercial and financial </a:t>
            </a:r>
            <a:r>
              <a:rPr lang="en-US" sz="2400" dirty="0"/>
              <a:t>skills onto board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2386568"/>
            <a:ext cx="4038600" cy="295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0037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do you create a successful business from the Council?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8732" y="1600200"/>
            <a:ext cx="4346535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709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My Books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786" y="1866900"/>
            <a:ext cx="3810000" cy="381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1766131"/>
            <a:ext cx="2821449" cy="401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2483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Find Your Leaders in Services</a:t>
            </a:r>
            <a:br>
              <a:rPr lang="en-US" dirty="0"/>
            </a:br>
            <a:r>
              <a:rPr lang="en-US" dirty="0"/>
              <a:t>(then back them)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0413" y="1835392"/>
            <a:ext cx="5003174" cy="38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454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Partner Wherever  Possible </a:t>
            </a:r>
            <a:br>
              <a:rPr lang="en-US" dirty="0"/>
            </a:br>
            <a:r>
              <a:rPr lang="en-US" dirty="0"/>
              <a:t>(find complementary resources)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7217" y="1600200"/>
            <a:ext cx="6029565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3976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Create Commercial Boards </a:t>
            </a:r>
            <a:br>
              <a:rPr lang="en-US" dirty="0"/>
            </a:br>
            <a:r>
              <a:rPr lang="en-US" dirty="0"/>
              <a:t>(not packed with Members)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1600200"/>
            <a:ext cx="57912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4917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Finance issues </a:t>
            </a:r>
            <a:r>
              <a:rPr lang="en-US" dirty="0" smtClean="0"/>
              <a:t>CIPFA </a:t>
            </a:r>
            <a:r>
              <a:rPr lang="en-US" dirty="0"/>
              <a:t>can help with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7122" y="1600200"/>
            <a:ext cx="5146209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588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Pensions – mind the gap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6385" y="1828800"/>
            <a:ext cx="5587683" cy="37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045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Procurement: Is the Tail Wagging the Dog?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3690" y="1600200"/>
            <a:ext cx="7053073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9049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Get Real on Recharges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7397" y="1651265"/>
            <a:ext cx="6349206" cy="424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5595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76200"/>
            <a:ext cx="8534400" cy="1143000"/>
          </a:xfrm>
        </p:spPr>
        <p:txBody>
          <a:bodyPr/>
          <a:lstStyle/>
          <a:p>
            <a:pPr algn="ctr"/>
            <a:r>
              <a:rPr lang="en-GB" dirty="0"/>
              <a:t>Stepping-Out: Turning good public services into great social </a:t>
            </a:r>
            <a:r>
              <a:rPr lang="en-GB" dirty="0" smtClean="0"/>
              <a:t>Businesses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grpSp>
        <p:nvGrpSpPr>
          <p:cNvPr id="4" name="Group 11"/>
          <p:cNvGrpSpPr/>
          <p:nvPr/>
        </p:nvGrpSpPr>
        <p:grpSpPr>
          <a:xfrm>
            <a:off x="2106385" y="1752600"/>
            <a:ext cx="4876800" cy="914400"/>
            <a:chOff x="2209800" y="1752600"/>
            <a:chExt cx="4876800" cy="914400"/>
          </a:xfrm>
          <a:effectLst>
            <a:reflection blurRad="6350" stA="50000" endA="300" endPos="38500" dist="50800" dir="5400000" sy="-100000" algn="bl" rotWithShape="0"/>
          </a:effectLst>
        </p:grpSpPr>
        <p:sp>
          <p:nvSpPr>
            <p:cNvPr id="5" name="Chevron 4"/>
            <p:cNvSpPr/>
            <p:nvPr/>
          </p:nvSpPr>
          <p:spPr bwMode="auto">
            <a:xfrm>
              <a:off x="2209800" y="1752600"/>
              <a:ext cx="4876800" cy="914400"/>
            </a:xfrm>
            <a:prstGeom prst="chevron">
              <a:avLst/>
            </a:prstGeom>
            <a:solidFill>
              <a:srgbClr val="CCCC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GB" smtClean="0">
                <a:solidFill>
                  <a:srgbClr val="000000"/>
                </a:solidFill>
              </a:endParaRPr>
            </a:p>
          </p:txBody>
        </p:sp>
        <p:sp>
          <p:nvSpPr>
            <p:cNvPr id="6" name="Rounded Rectangle 5"/>
            <p:cNvSpPr/>
            <p:nvPr/>
          </p:nvSpPr>
          <p:spPr bwMode="auto">
            <a:xfrm>
              <a:off x="2285999" y="1905000"/>
              <a:ext cx="1426029" cy="609600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600" dirty="0" smtClean="0">
                  <a:solidFill>
                    <a:srgbClr val="FFFFFF"/>
                  </a:solidFill>
                </a:rPr>
                <a:t>Setting Out</a:t>
              </a:r>
              <a:endParaRPr lang="en-GB" dirty="0" smtClean="0">
                <a:solidFill>
                  <a:srgbClr val="FFFFFF"/>
                </a:solidFill>
              </a:endParaRP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3831771" y="1905000"/>
              <a:ext cx="1426029" cy="609600"/>
            </a:xfrm>
            <a:prstGeom prst="roundRect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600" dirty="0" smtClean="0">
                  <a:solidFill>
                    <a:srgbClr val="FFFFFF"/>
                  </a:solidFill>
                </a:rPr>
                <a:t>Stepping Out</a:t>
              </a:r>
              <a:endParaRPr lang="en-GB" dirty="0" smtClean="0">
                <a:solidFill>
                  <a:srgbClr val="FFFFFF"/>
                </a:solidFill>
              </a:endParaRPr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5355771" y="1905000"/>
              <a:ext cx="1426029" cy="609600"/>
            </a:xfrm>
            <a:prstGeom prst="roundRect">
              <a:avLst/>
            </a:prstGeom>
            <a:solidFill>
              <a:srgbClr val="9933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600" dirty="0" smtClean="0">
                  <a:solidFill>
                    <a:srgbClr val="FFFFFF"/>
                  </a:solidFill>
                </a:rPr>
                <a:t>Staying Out</a:t>
              </a:r>
              <a:endParaRPr lang="en-GB" dirty="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9" name="Content Placeholder 4"/>
          <p:cNvSpPr txBox="1">
            <a:spLocks/>
          </p:cNvSpPr>
          <p:nvPr/>
        </p:nvSpPr>
        <p:spPr>
          <a:xfrm>
            <a:off x="457200" y="3200401"/>
            <a:ext cx="2743200" cy="2819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›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›"/>
              <a:defRPr sz="1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›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›"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1600" b="0" kern="0" smtClean="0"/>
              <a:t>High-level </a:t>
            </a:r>
            <a:r>
              <a:rPr lang="en-GB" sz="1600" b="1" kern="0" smtClean="0"/>
              <a:t>feasibility and options appraisal</a:t>
            </a:r>
          </a:p>
          <a:p>
            <a:r>
              <a:rPr lang="en-GB" sz="1600" b="0" kern="0" smtClean="0"/>
              <a:t>ADM </a:t>
            </a:r>
            <a:r>
              <a:rPr lang="en-GB" sz="1600" b="1" kern="0" smtClean="0"/>
              <a:t>Readiness Assessment</a:t>
            </a:r>
          </a:p>
          <a:p>
            <a:r>
              <a:rPr lang="en-GB" sz="1600" b="1" kern="0" smtClean="0"/>
              <a:t>‘Socialising’ </a:t>
            </a:r>
            <a:r>
              <a:rPr lang="en-GB" sz="1600" b="0" kern="0" smtClean="0"/>
              <a:t>the ADM idea with staff and other stakeholders</a:t>
            </a:r>
          </a:p>
          <a:p>
            <a:r>
              <a:rPr lang="en-GB" sz="1600" b="0" kern="0" smtClean="0"/>
              <a:t>Strengthening </a:t>
            </a:r>
            <a:r>
              <a:rPr lang="en-GB" sz="1600" b="1" kern="0" smtClean="0"/>
              <a:t>management’s confidence</a:t>
            </a:r>
            <a:endParaRPr lang="en-GB" sz="1600" b="1" kern="0" dirty="0"/>
          </a:p>
        </p:txBody>
      </p:sp>
      <p:sp>
        <p:nvSpPr>
          <p:cNvPr id="10" name="Content Placeholder 4"/>
          <p:cNvSpPr txBox="1">
            <a:spLocks/>
          </p:cNvSpPr>
          <p:nvPr/>
        </p:nvSpPr>
        <p:spPr bwMode="auto">
          <a:xfrm>
            <a:off x="3200400" y="3200401"/>
            <a:ext cx="2743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›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›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›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1600" dirty="0" smtClean="0">
                <a:solidFill>
                  <a:srgbClr val="000000"/>
                </a:solidFill>
              </a:rPr>
              <a:t>Business Planning</a:t>
            </a:r>
            <a:r>
              <a:rPr lang="en-GB" sz="1600" b="0" dirty="0" smtClean="0">
                <a:solidFill>
                  <a:srgbClr val="000000"/>
                </a:solidFill>
              </a:rPr>
              <a:t> &amp; financial modelling</a:t>
            </a:r>
          </a:p>
          <a:p>
            <a:r>
              <a:rPr lang="en-GB" sz="1600" dirty="0" smtClean="0">
                <a:solidFill>
                  <a:srgbClr val="000000"/>
                </a:solidFill>
              </a:rPr>
              <a:t>Project management</a:t>
            </a:r>
          </a:p>
          <a:p>
            <a:r>
              <a:rPr lang="en-GB" sz="1600" b="0" dirty="0" smtClean="0">
                <a:solidFill>
                  <a:srgbClr val="000000"/>
                </a:solidFill>
              </a:rPr>
              <a:t>Support during </a:t>
            </a:r>
            <a:r>
              <a:rPr lang="en-GB" sz="1600" dirty="0" smtClean="0">
                <a:solidFill>
                  <a:srgbClr val="000000"/>
                </a:solidFill>
              </a:rPr>
              <a:t>contract negotiations</a:t>
            </a:r>
          </a:p>
          <a:p>
            <a:r>
              <a:rPr lang="en-GB" sz="1600" b="0" dirty="0" smtClean="0">
                <a:solidFill>
                  <a:srgbClr val="000000"/>
                </a:solidFill>
              </a:rPr>
              <a:t>Powerful </a:t>
            </a:r>
            <a:r>
              <a:rPr lang="en-GB" sz="1600" dirty="0" smtClean="0">
                <a:solidFill>
                  <a:srgbClr val="000000"/>
                </a:solidFill>
              </a:rPr>
              <a:t>networks</a:t>
            </a:r>
          </a:p>
          <a:p>
            <a:r>
              <a:rPr lang="en-GB" sz="1600" dirty="0" smtClean="0">
                <a:solidFill>
                  <a:srgbClr val="000000"/>
                </a:solidFill>
              </a:rPr>
              <a:t>Partner selection</a:t>
            </a:r>
          </a:p>
          <a:p>
            <a:r>
              <a:rPr lang="en-GB" sz="1600" b="0" dirty="0" smtClean="0">
                <a:solidFill>
                  <a:srgbClr val="000000"/>
                </a:solidFill>
              </a:rPr>
              <a:t>Finding </a:t>
            </a:r>
            <a:r>
              <a:rPr lang="en-GB" sz="1600" dirty="0" smtClean="0">
                <a:solidFill>
                  <a:srgbClr val="000000"/>
                </a:solidFill>
              </a:rPr>
              <a:t>social investments</a:t>
            </a:r>
          </a:p>
          <a:p>
            <a:endParaRPr lang="en-GB" sz="1600" b="0" dirty="0" smtClean="0">
              <a:solidFill>
                <a:srgbClr val="000000"/>
              </a:solidFill>
            </a:endParaRPr>
          </a:p>
          <a:p>
            <a:endParaRPr lang="en-GB" sz="1600" b="0" dirty="0">
              <a:solidFill>
                <a:srgbClr val="000000"/>
              </a:solidFill>
            </a:endParaRPr>
          </a:p>
        </p:txBody>
      </p:sp>
      <p:sp>
        <p:nvSpPr>
          <p:cNvPr id="11" name="Content Placeholder 4"/>
          <p:cNvSpPr txBox="1">
            <a:spLocks/>
          </p:cNvSpPr>
          <p:nvPr/>
        </p:nvSpPr>
        <p:spPr bwMode="auto">
          <a:xfrm>
            <a:off x="6019800" y="3189515"/>
            <a:ext cx="2743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›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›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›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›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1600" b="0" dirty="0" smtClean="0">
                <a:solidFill>
                  <a:srgbClr val="000000"/>
                </a:solidFill>
              </a:rPr>
              <a:t>Executive </a:t>
            </a:r>
            <a:r>
              <a:rPr lang="en-GB" sz="1600" dirty="0" smtClean="0">
                <a:solidFill>
                  <a:srgbClr val="000000"/>
                </a:solidFill>
              </a:rPr>
              <a:t>mentoring</a:t>
            </a:r>
          </a:p>
          <a:p>
            <a:r>
              <a:rPr lang="en-GB" sz="1600" b="0" dirty="0" smtClean="0">
                <a:solidFill>
                  <a:srgbClr val="000000"/>
                </a:solidFill>
              </a:rPr>
              <a:t>Planning for </a:t>
            </a:r>
            <a:r>
              <a:rPr lang="en-GB" sz="1600" dirty="0" smtClean="0">
                <a:solidFill>
                  <a:srgbClr val="000000"/>
                </a:solidFill>
              </a:rPr>
              <a:t>growth</a:t>
            </a:r>
          </a:p>
          <a:p>
            <a:r>
              <a:rPr lang="en-GB" sz="1600" dirty="0" smtClean="0">
                <a:solidFill>
                  <a:srgbClr val="000000"/>
                </a:solidFill>
              </a:rPr>
              <a:t>Investment readiness</a:t>
            </a:r>
          </a:p>
          <a:p>
            <a:r>
              <a:rPr lang="en-GB" sz="1600" dirty="0" smtClean="0">
                <a:solidFill>
                  <a:srgbClr val="000000"/>
                </a:solidFill>
              </a:rPr>
              <a:t>Leadership</a:t>
            </a:r>
            <a:r>
              <a:rPr lang="en-GB" sz="1600" b="0" dirty="0" smtClean="0">
                <a:solidFill>
                  <a:srgbClr val="000000"/>
                </a:solidFill>
              </a:rPr>
              <a:t> development</a:t>
            </a:r>
          </a:p>
          <a:p>
            <a:r>
              <a:rPr lang="en-GB" sz="1600" dirty="0" smtClean="0">
                <a:solidFill>
                  <a:srgbClr val="000000"/>
                </a:solidFill>
              </a:rPr>
              <a:t>Social Value </a:t>
            </a:r>
            <a:r>
              <a:rPr lang="en-GB" sz="1600" b="0" dirty="0" smtClean="0">
                <a:solidFill>
                  <a:srgbClr val="000000"/>
                </a:solidFill>
              </a:rPr>
              <a:t>analysis</a:t>
            </a:r>
          </a:p>
          <a:p>
            <a:r>
              <a:rPr lang="en-GB" sz="1600" dirty="0" smtClean="0">
                <a:solidFill>
                  <a:srgbClr val="000000"/>
                </a:solidFill>
              </a:rPr>
              <a:t>Interim</a:t>
            </a:r>
            <a:r>
              <a:rPr lang="en-GB" sz="1600" b="0" dirty="0" smtClean="0">
                <a:solidFill>
                  <a:srgbClr val="000000"/>
                </a:solidFill>
              </a:rPr>
              <a:t> management</a:t>
            </a:r>
          </a:p>
          <a:p>
            <a:endParaRPr lang="en-GB" sz="1600" b="0" dirty="0" smtClean="0">
              <a:solidFill>
                <a:srgbClr val="000000"/>
              </a:solidFill>
            </a:endParaRPr>
          </a:p>
          <a:p>
            <a:endParaRPr lang="en-GB" sz="16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2471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Hope I have helped on some level…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9000" y="1752600"/>
            <a:ext cx="5371428" cy="3606349"/>
          </a:xfrm>
          <a:prstGeom prst="rect">
            <a:avLst/>
          </a:prstGeom>
        </p:spPr>
      </p:pic>
      <p:sp>
        <p:nvSpPr>
          <p:cNvPr id="5" name="Content Placeholder 5"/>
          <p:cNvSpPr txBox="1">
            <a:spLocks/>
          </p:cNvSpPr>
          <p:nvPr/>
        </p:nvSpPr>
        <p:spPr bwMode="auto">
          <a:xfrm>
            <a:off x="457200" y="1600200"/>
            <a:ext cx="2971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›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›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›"/>
              <a:defRPr sz="1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›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›"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sz="1800" b="1" kern="0" dirty="0" smtClean="0"/>
              <a:t>Thank You for </a:t>
            </a:r>
            <a:r>
              <a:rPr lang="en-US" sz="1800" kern="0" dirty="0" smtClean="0"/>
              <a:t>l</a:t>
            </a:r>
            <a:r>
              <a:rPr lang="en-US" sz="1800" b="1" kern="0" dirty="0" smtClean="0"/>
              <a:t>istening</a:t>
            </a:r>
          </a:p>
          <a:p>
            <a:pPr>
              <a:buFont typeface="Arial" pitchFamily="34" charset="0"/>
              <a:buNone/>
            </a:pPr>
            <a:endParaRPr lang="en-US" sz="1800" b="1" kern="0" dirty="0" smtClean="0"/>
          </a:p>
          <a:p>
            <a:pPr>
              <a:buFont typeface="Arial" pitchFamily="34" charset="0"/>
              <a:buNone/>
            </a:pPr>
            <a:r>
              <a:rPr lang="en-US" sz="1800" b="1" kern="0" dirty="0" smtClean="0"/>
              <a:t>Contact me anytime</a:t>
            </a:r>
          </a:p>
          <a:p>
            <a:pPr>
              <a:buFont typeface="Arial" pitchFamily="34" charset="0"/>
              <a:buNone/>
            </a:pPr>
            <a:endParaRPr lang="en-US" sz="1800" b="1" kern="0" dirty="0" smtClean="0"/>
          </a:p>
          <a:p>
            <a:pPr>
              <a:buFont typeface="Arial" pitchFamily="34" charset="0"/>
              <a:buNone/>
            </a:pPr>
            <a:r>
              <a:rPr lang="en-US" sz="1800" b="1" kern="0" dirty="0" smtClean="0">
                <a:hlinkClick r:id="rId3"/>
              </a:rPr>
              <a:t>Craig@stepping-out.biz</a:t>
            </a:r>
            <a:endParaRPr lang="en-US" sz="1800" b="1" kern="0" dirty="0" smtClean="0"/>
          </a:p>
          <a:p>
            <a:pPr>
              <a:buFont typeface="Arial" pitchFamily="34" charset="0"/>
              <a:buNone/>
            </a:pPr>
            <a:endParaRPr lang="en-US" sz="1800" b="1" kern="0" dirty="0" smtClean="0"/>
          </a:p>
          <a:p>
            <a:pPr>
              <a:buFont typeface="Arial" pitchFamily="34" charset="0"/>
              <a:buNone/>
            </a:pPr>
            <a:r>
              <a:rPr lang="en-US" sz="1800" b="1" kern="0" dirty="0" smtClean="0"/>
              <a:t>T – 01223 781145</a:t>
            </a:r>
          </a:p>
          <a:p>
            <a:pPr>
              <a:buFont typeface="Arial" pitchFamily="34" charset="0"/>
              <a:buNone/>
            </a:pPr>
            <a:r>
              <a:rPr lang="en-US" sz="1800" b="1" kern="0" dirty="0" smtClean="0"/>
              <a:t>M - 0776 420 3969</a:t>
            </a:r>
          </a:p>
          <a:p>
            <a:pPr>
              <a:buFont typeface="Arial" pitchFamily="34" charset="0"/>
              <a:buNone/>
            </a:pPr>
            <a:endParaRPr lang="en-US" sz="1800" b="1" kern="0" dirty="0" smtClean="0">
              <a:hlinkClick r:id="rId4"/>
            </a:endParaRPr>
          </a:p>
          <a:p>
            <a:pPr>
              <a:buFont typeface="Arial" pitchFamily="34" charset="0"/>
              <a:buNone/>
            </a:pPr>
            <a:r>
              <a:rPr lang="en-US" sz="1800" b="1" kern="0" dirty="0" smtClean="0">
                <a:hlinkClick r:id="rId4"/>
              </a:rPr>
              <a:t>http://stepping-out.biz</a:t>
            </a:r>
            <a:endParaRPr lang="en-US" sz="1800" b="1" kern="0" dirty="0" smtClean="0"/>
          </a:p>
          <a:p>
            <a:pPr>
              <a:buFont typeface="Arial" pitchFamily="34" charset="0"/>
              <a:buNone/>
            </a:pPr>
            <a:endParaRPr lang="en-US" sz="1800" b="1" kern="0" dirty="0" smtClean="0"/>
          </a:p>
          <a:p>
            <a:pPr>
              <a:buFont typeface="Arial" pitchFamily="34" charset="0"/>
              <a:buNone/>
            </a:pPr>
            <a:r>
              <a:rPr lang="en-US" sz="1800" b="1" kern="0" dirty="0" smtClean="0"/>
              <a:t>@</a:t>
            </a:r>
            <a:r>
              <a:rPr lang="en-US" sz="1800" b="1" kern="0" dirty="0" err="1" smtClean="0"/>
              <a:t>DeardenPhillips</a:t>
            </a:r>
            <a:endParaRPr lang="en-US" sz="1800" b="1" kern="0" dirty="0" smtClean="0"/>
          </a:p>
        </p:txBody>
      </p:sp>
    </p:spTree>
    <p:extLst>
      <p:ext uri="{BB962C8B-B14F-4D97-AF65-F5344CB8AC3E}">
        <p14:creationId xmlns:p14="http://schemas.microsoft.com/office/powerpoint/2010/main" val="10405311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Book Available Free</a:t>
            </a:r>
            <a:br>
              <a:rPr lang="en-US" dirty="0"/>
            </a:br>
            <a:r>
              <a:rPr lang="en-US" dirty="0"/>
              <a:t> http://howtostepout.com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2317" y="1867138"/>
            <a:ext cx="2679365" cy="3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62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Quick bit of context: </a:t>
            </a:r>
            <a:r>
              <a:rPr lang="en-GB" dirty="0" smtClean="0"/>
              <a:t>The </a:t>
            </a:r>
            <a:r>
              <a:rPr lang="en-GB" dirty="0"/>
              <a:t>NHS will get all the </a:t>
            </a:r>
            <a:r>
              <a:rPr lang="en-GB" dirty="0" smtClean="0"/>
              <a:t>money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2791" y="1600200"/>
            <a:ext cx="6958418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36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6149"/>
            <a:ext cx="8186057" cy="1143000"/>
          </a:xfrm>
        </p:spPr>
        <p:txBody>
          <a:bodyPr/>
          <a:lstStyle/>
          <a:p>
            <a:pPr algn="ctr"/>
            <a:r>
              <a:rPr lang="en-US" sz="2800" dirty="0"/>
              <a:t>Councils cannot try to  be </a:t>
            </a:r>
            <a:r>
              <a:rPr lang="en-US" sz="2800" dirty="0" smtClean="0"/>
              <a:t>Big Machines 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into the 2020s – they will </a:t>
            </a:r>
            <a:r>
              <a:rPr lang="en-US" sz="2800" dirty="0" smtClean="0"/>
              <a:t>become insolvent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5" name="Picture 4" descr="http://allfinearts.com/wp-content/uploads/2007/08/creative-2d141-resiz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8002" y="1600201"/>
            <a:ext cx="4407995" cy="47018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7135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‘Fordism’ in public services no longer on!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20" descr="http://cdn.cbsi.com.au/story_media/339292667/ford-model-t_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9915" y="1637686"/>
            <a:ext cx="5564170" cy="4268430"/>
          </a:xfrm>
          <a:prstGeom prst="rect">
            <a:avLst/>
          </a:prstGeom>
          <a:noFill/>
          <a:effectLst>
            <a:glow rad="139700">
              <a:srgbClr val="8064A2">
                <a:satMod val="175000"/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1119596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Council Paternalism is Dead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1047" y="1651265"/>
            <a:ext cx="6361905" cy="424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803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a fragmented, multi-channel world</a:t>
            </a:r>
            <a:br>
              <a:rPr lang="en-US" dirty="0"/>
            </a:br>
            <a:r>
              <a:rPr lang="en-US" dirty="0" smtClean="0"/>
              <a:t>we </a:t>
            </a:r>
            <a:r>
              <a:rPr lang="en-US" dirty="0"/>
              <a:t>need diverse </a:t>
            </a:r>
            <a:r>
              <a:rPr lang="en-US" dirty="0" smtClean="0"/>
              <a:t>models </a:t>
            </a:r>
            <a:r>
              <a:rPr lang="en-US" dirty="0"/>
              <a:t>of </a:t>
            </a:r>
            <a:r>
              <a:rPr lang="en-US" dirty="0" smtClean="0"/>
              <a:t>delivery.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13" y="1312628"/>
            <a:ext cx="6129028" cy="491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395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only way out is to Jump!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219200"/>
            <a:ext cx="3962400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078927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574</Words>
  <Application>Microsoft Office PowerPoint</Application>
  <PresentationFormat>On-screen Show (4:3)</PresentationFormat>
  <Paragraphs>133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Default Design</vt:lpstr>
      <vt:lpstr>Risk, Resilience and Innovation – Alternative Delivery Models</vt:lpstr>
      <vt:lpstr>Brief bit about me</vt:lpstr>
      <vt:lpstr>My Books</vt:lpstr>
      <vt:lpstr>Quick bit of context: The NHS will get all the money</vt:lpstr>
      <vt:lpstr>Councils cannot try to  be Big Machines  into the 2020s – they will become insolvent</vt:lpstr>
      <vt:lpstr>‘Fordism’ in public services no longer on!</vt:lpstr>
      <vt:lpstr>Council Paternalism is Dead</vt:lpstr>
      <vt:lpstr>In a fragmented, multi-channel world we need diverse models of delivery.</vt:lpstr>
      <vt:lpstr>The only way out is to Jump!</vt:lpstr>
      <vt:lpstr>So what are our options?</vt:lpstr>
      <vt:lpstr>Further scaling back</vt:lpstr>
      <vt:lpstr>Wave goodbye to your wider offer</vt:lpstr>
      <vt:lpstr>Give ever more to the Big Boys</vt:lpstr>
      <vt:lpstr>Give Care to Health?</vt:lpstr>
      <vt:lpstr>Or we do other things</vt:lpstr>
      <vt:lpstr>We embrace new approaches to delivery</vt:lpstr>
      <vt:lpstr>Create more dynamic organisational forms</vt:lpstr>
      <vt:lpstr>The Standard Ones are</vt:lpstr>
      <vt:lpstr>Why I don’t think these are the Future</vt:lpstr>
      <vt:lpstr>Where I Think the Future Lies</vt:lpstr>
      <vt:lpstr>Mutuals blend reduced Council £ with increased staff productivity &amp; social capital</vt:lpstr>
      <vt:lpstr>Spin-outs are more effective than public and private sector at bridging financial and social capital</vt:lpstr>
      <vt:lpstr>Spin-Outs tend to grow (13% average)</vt:lpstr>
      <vt:lpstr>In Suffolk we created 5 new businesses in three years – all are well-ahead of target savings </vt:lpstr>
      <vt:lpstr>But how do spin-outs save you money?</vt:lpstr>
      <vt:lpstr>If don’t believe me…Commercial Models - Growth Study</vt:lpstr>
      <vt:lpstr>What are the risks/downsides?</vt:lpstr>
      <vt:lpstr>Mitigators of Risk</vt:lpstr>
      <vt:lpstr>How do you create a successful business from the Council?</vt:lpstr>
      <vt:lpstr>Find Your Leaders in Services (then back them) </vt:lpstr>
      <vt:lpstr>Partner Wherever  Possible  (find complementary resources)</vt:lpstr>
      <vt:lpstr>Create Commercial Boards  (not packed with Members)</vt:lpstr>
      <vt:lpstr>Finance issues CIPFA can help with</vt:lpstr>
      <vt:lpstr>Pensions – mind the gap</vt:lpstr>
      <vt:lpstr>Procurement: Is the Tail Wagging the Dog?</vt:lpstr>
      <vt:lpstr>Get Real on Recharges</vt:lpstr>
      <vt:lpstr>Stepping-Out: Turning good public services into great social Businesses</vt:lpstr>
      <vt:lpstr>Hope I have helped on some level…</vt:lpstr>
      <vt:lpstr>Book Available Free  http://howtostepout.com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131</cp:revision>
  <dcterms:created xsi:type="dcterms:W3CDTF">2012-05-01T08:31:26Z</dcterms:created>
  <dcterms:modified xsi:type="dcterms:W3CDTF">2014-11-12T10:27:37Z</dcterms:modified>
</cp:coreProperties>
</file>